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48" r:id="rId4"/>
  </p:sldMasterIdLst>
  <p:notesMasterIdLst>
    <p:notesMasterId r:id="rId55"/>
  </p:notesMasterIdLst>
  <p:sldIdLst>
    <p:sldId id="258" r:id="rId5"/>
    <p:sldId id="478" r:id="rId6"/>
    <p:sldId id="409" r:id="rId7"/>
    <p:sldId id="470" r:id="rId8"/>
    <p:sldId id="453" r:id="rId9"/>
    <p:sldId id="471" r:id="rId10"/>
    <p:sldId id="480" r:id="rId11"/>
    <p:sldId id="479" r:id="rId12"/>
    <p:sldId id="481" r:id="rId13"/>
    <p:sldId id="441" r:id="rId14"/>
    <p:sldId id="452" r:id="rId15"/>
    <p:sldId id="482" r:id="rId16"/>
    <p:sldId id="484" r:id="rId17"/>
    <p:sldId id="488" r:id="rId18"/>
    <p:sldId id="483" r:id="rId19"/>
    <p:sldId id="490" r:id="rId20"/>
    <p:sldId id="489" r:id="rId21"/>
    <p:sldId id="472" r:id="rId22"/>
    <p:sldId id="499" r:id="rId23"/>
    <p:sldId id="418" r:id="rId24"/>
    <p:sldId id="443" r:id="rId25"/>
    <p:sldId id="432" r:id="rId26"/>
    <p:sldId id="491" r:id="rId27"/>
    <p:sldId id="492" r:id="rId28"/>
    <p:sldId id="493" r:id="rId29"/>
    <p:sldId id="494" r:id="rId30"/>
    <p:sldId id="495" r:id="rId31"/>
    <p:sldId id="496" r:id="rId32"/>
    <p:sldId id="497" r:id="rId33"/>
    <p:sldId id="498" r:id="rId34"/>
    <p:sldId id="434" r:id="rId35"/>
    <p:sldId id="447" r:id="rId36"/>
    <p:sldId id="436" r:id="rId37"/>
    <p:sldId id="420" r:id="rId38"/>
    <p:sldId id="463" r:id="rId39"/>
    <p:sldId id="464" r:id="rId40"/>
    <p:sldId id="465" r:id="rId41"/>
    <p:sldId id="466" r:id="rId42"/>
    <p:sldId id="467" r:id="rId43"/>
    <p:sldId id="444" r:id="rId44"/>
    <p:sldId id="503" r:id="rId45"/>
    <p:sldId id="340" r:id="rId46"/>
    <p:sldId id="476" r:id="rId47"/>
    <p:sldId id="501" r:id="rId48"/>
    <p:sldId id="469" r:id="rId49"/>
    <p:sldId id="348" r:id="rId50"/>
    <p:sldId id="473" r:id="rId51"/>
    <p:sldId id="448" r:id="rId52"/>
    <p:sldId id="450" r:id="rId53"/>
    <p:sldId id="414" r:id="rId54"/>
  </p:sldIdLst>
  <p:sldSz cx="24382413" cy="13716000"/>
  <p:notesSz cx="6858000" cy="9144000"/>
  <p:embeddedFontLst>
    <p:embeddedFont>
      <p:font typeface="Mongoose Regular" panose="02000000000000000000" pitchFamily="50" charset="0"/>
      <p:regular r:id="rId56"/>
    </p:embeddedFont>
    <p:embeddedFont>
      <p:font typeface="Montserrat" panose="00000500000000000000" pitchFamily="2" charset="0"/>
      <p:regular r:id="rId57"/>
      <p:bold r:id="rId58"/>
      <p:italic r:id="rId59"/>
      <p:boldItalic r:id="rId60"/>
    </p:embeddedFont>
    <p:embeddedFont>
      <p:font typeface="Montserrat Light" panose="00000400000000000000" pitchFamily="2" charset="0"/>
      <p:regular r:id="rId61"/>
      <p:italic r:id="rId62"/>
    </p:embeddedFont>
    <p:embeddedFont>
      <p:font typeface="Montserrat SemiBold" panose="00000700000000000000" pitchFamily="2" charset="0"/>
      <p:bold r:id="rId63"/>
      <p:boldItalic r:id="rId64"/>
    </p:embeddedFont>
    <p:embeddedFont>
      <p:font typeface="Open sans" panose="020B0606030504020204" pitchFamily="34" charset="0"/>
      <p:regular r:id="rId65"/>
      <p:bold r:id="rId66"/>
      <p:italic r:id="rId67"/>
      <p:boldItalic r:id="rId68"/>
    </p:embeddedFont>
  </p:embeddedFontLst>
  <p:defaultTextStyle>
    <a:defPPr>
      <a:defRPr lang="sv-SE"/>
    </a:defPPr>
    <a:lvl1pPr marL="0" algn="l" defTabSz="1828686" rtl="0" eaLnBrk="1" latinLnBrk="0" hangingPunct="1">
      <a:defRPr sz="3600" kern="1200">
        <a:solidFill>
          <a:schemeClr val="tx1"/>
        </a:solidFill>
        <a:latin typeface="+mn-lt"/>
        <a:ea typeface="+mn-ea"/>
        <a:cs typeface="+mn-cs"/>
      </a:defRPr>
    </a:lvl1pPr>
    <a:lvl2pPr marL="914343" algn="l" defTabSz="1828686" rtl="0" eaLnBrk="1" latinLnBrk="0" hangingPunct="1">
      <a:defRPr sz="3600" kern="1200">
        <a:solidFill>
          <a:schemeClr val="tx1"/>
        </a:solidFill>
        <a:latin typeface="+mn-lt"/>
        <a:ea typeface="+mn-ea"/>
        <a:cs typeface="+mn-cs"/>
      </a:defRPr>
    </a:lvl2pPr>
    <a:lvl3pPr marL="1828686" algn="l" defTabSz="1828686" rtl="0" eaLnBrk="1" latinLnBrk="0" hangingPunct="1">
      <a:defRPr sz="3600" kern="1200">
        <a:solidFill>
          <a:schemeClr val="tx1"/>
        </a:solidFill>
        <a:latin typeface="+mn-lt"/>
        <a:ea typeface="+mn-ea"/>
        <a:cs typeface="+mn-cs"/>
      </a:defRPr>
    </a:lvl3pPr>
    <a:lvl4pPr marL="2743029" algn="l" defTabSz="1828686" rtl="0" eaLnBrk="1" latinLnBrk="0" hangingPunct="1">
      <a:defRPr sz="3600" kern="1200">
        <a:solidFill>
          <a:schemeClr val="tx1"/>
        </a:solidFill>
        <a:latin typeface="+mn-lt"/>
        <a:ea typeface="+mn-ea"/>
        <a:cs typeface="+mn-cs"/>
      </a:defRPr>
    </a:lvl4pPr>
    <a:lvl5pPr marL="3657371" algn="l" defTabSz="1828686" rtl="0" eaLnBrk="1" latinLnBrk="0" hangingPunct="1">
      <a:defRPr sz="3600" kern="1200">
        <a:solidFill>
          <a:schemeClr val="tx1"/>
        </a:solidFill>
        <a:latin typeface="+mn-lt"/>
        <a:ea typeface="+mn-ea"/>
        <a:cs typeface="+mn-cs"/>
      </a:defRPr>
    </a:lvl5pPr>
    <a:lvl6pPr marL="4571714" algn="l" defTabSz="1828686" rtl="0" eaLnBrk="1" latinLnBrk="0" hangingPunct="1">
      <a:defRPr sz="3600" kern="1200">
        <a:solidFill>
          <a:schemeClr val="tx1"/>
        </a:solidFill>
        <a:latin typeface="+mn-lt"/>
        <a:ea typeface="+mn-ea"/>
        <a:cs typeface="+mn-cs"/>
      </a:defRPr>
    </a:lvl6pPr>
    <a:lvl7pPr marL="5486057" algn="l" defTabSz="1828686" rtl="0" eaLnBrk="1" latinLnBrk="0" hangingPunct="1">
      <a:defRPr sz="3600" kern="1200">
        <a:solidFill>
          <a:schemeClr val="tx1"/>
        </a:solidFill>
        <a:latin typeface="+mn-lt"/>
        <a:ea typeface="+mn-ea"/>
        <a:cs typeface="+mn-cs"/>
      </a:defRPr>
    </a:lvl7pPr>
    <a:lvl8pPr marL="6400400" algn="l" defTabSz="1828686" rtl="0" eaLnBrk="1" latinLnBrk="0" hangingPunct="1">
      <a:defRPr sz="3600" kern="1200">
        <a:solidFill>
          <a:schemeClr val="tx1"/>
        </a:solidFill>
        <a:latin typeface="+mn-lt"/>
        <a:ea typeface="+mn-ea"/>
        <a:cs typeface="+mn-cs"/>
      </a:defRPr>
    </a:lvl8pPr>
    <a:lvl9pPr marL="7314743" algn="l" defTabSz="1828686"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guide id="3" orient="horz" pos="1145" userDrawn="1">
          <p15:clr>
            <a:srgbClr val="A4A3A4"/>
          </p15:clr>
        </p15:guide>
        <p15:guide id="4" orient="horz" pos="1644" userDrawn="1">
          <p15:clr>
            <a:srgbClr val="A4A3A4"/>
          </p15:clr>
        </p15:guide>
        <p15:guide id="5" pos="1102" userDrawn="1">
          <p15:clr>
            <a:srgbClr val="A4A3A4"/>
          </p15:clr>
        </p15:guide>
        <p15:guide id="6" orient="horz" pos="941" userDrawn="1">
          <p15:clr>
            <a:srgbClr val="A4A3A4"/>
          </p15:clr>
        </p15:guide>
        <p15:guide id="7" orient="horz" pos="2596" userDrawn="1">
          <p15:clr>
            <a:srgbClr val="A4A3A4"/>
          </p15:clr>
        </p15:guide>
        <p15:guide id="8" pos="12782" userDrawn="1">
          <p15:clr>
            <a:srgbClr val="A4A3A4"/>
          </p15:clr>
        </p15:guide>
        <p15:guide id="9" pos="1805"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252352A-0E5D-82FF-FCDE-FC68AE2401E1}" name="Niklas Nordén (SIBF)" initials="NN(" userId="S::niklas.norden@innebandy.se::22b1eabb-c73e-4df6-9b9d-a65dd05a4199" providerId="AD"/>
  <p188:author id="{D7692F3F-3225-C1BC-AE08-98A2711F79E0}" name="Lisa Eskils (SIBF)" initials="L(" userId="S::lisa.eskils@innebandy.se::c44b0433-7f7d-4dad-81a9-8f6bbbfc1be2" providerId="AD"/>
  <p188:author id="{AA66A098-9F9F-750E-E084-DD3EB108C789}" name="Hanna Wiklund (SIBF)" initials="HW(" userId="S::Hanna.Wiklund@Innebandy.se::542031df-7f9a-4563-916b-f1eedf81730d" providerId="AD"/>
  <p188:author id="{E2EC22B6-A5CB-BF55-3F78-7A0C32AA76A9}" name="Tobias Hellqvist (Halland)" initials="TH" userId="S::tobias.hellqvist@Innebandy.se::4450bd1f-95e2-46b1-b9d8-06b2f791edc1" providerId="AD"/>
  <p188:author id="{F4B70CBE-88C9-DB3C-C071-748E96146B1D}" name="Hanna Wiklund (SIBF)" initials="H(" userId="S::hanna.wiklund@innebandy.se::542031df-7f9a-4563-916b-f1eedf81730d" providerId="AD"/>
  <p188:author id="{C9FA41DC-4715-E355-208A-224A00EFC439}" name="Gästanvändare" initials="Gä" userId="S::urn:spo:tenantanon#ef4e4404-aa61-4aab-88dc-379abfc3655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Niklas Nordén (SIBF)" initials="NN(" lastIdx="1" clrIdx="0">
    <p:extLst>
      <p:ext uri="{19B8F6BF-5375-455C-9EA6-DF929625EA0E}">
        <p15:presenceInfo xmlns:p15="http://schemas.microsoft.com/office/powerpoint/2012/main" userId="S::niklas.norden@innebandy.se::22b1eabb-c73e-4df6-9b9d-a65dd05a419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EF88"/>
    <a:srgbClr val="F1EB74"/>
    <a:srgbClr val="19173B"/>
    <a:srgbClr val="E32525"/>
    <a:srgbClr val="0B0C26"/>
    <a:srgbClr val="18153C"/>
    <a:srgbClr val="19171D"/>
    <a:srgbClr val="1F3F6C"/>
    <a:srgbClr val="005896"/>
    <a:srgbClr val="F3F4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FD4443E-F989-4FC4-A0C8-D5A2AF1F390B}" styleName="Mörkt format 1 - Dekorfärg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406" autoAdjust="0"/>
  </p:normalViewPr>
  <p:slideViewPr>
    <p:cSldViewPr snapToGrid="0">
      <p:cViewPr varScale="1">
        <p:scale>
          <a:sx n="24" d="100"/>
          <a:sy n="24" d="100"/>
        </p:scale>
        <p:origin x="1296" y="68"/>
      </p:cViewPr>
      <p:guideLst>
        <p:guide orient="horz" pos="4320"/>
        <p:guide pos="7680"/>
        <p:guide orient="horz" pos="1145"/>
        <p:guide orient="horz" pos="1644"/>
        <p:guide pos="1102"/>
        <p:guide orient="horz" pos="941"/>
        <p:guide orient="horz" pos="2596"/>
        <p:guide pos="12782"/>
        <p:guide pos="1805"/>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63" Type="http://schemas.openxmlformats.org/officeDocument/2006/relationships/font" Target="fonts/font8.fntdata"/><Relationship Id="rId68" Type="http://schemas.openxmlformats.org/officeDocument/2006/relationships/font" Target="fonts/font13.fntdata"/><Relationship Id="rId7" Type="http://schemas.openxmlformats.org/officeDocument/2006/relationships/slide" Target="slides/slide3.xml"/><Relationship Id="rId71"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font" Target="fonts/font3.fntdata"/><Relationship Id="rId66" Type="http://schemas.openxmlformats.org/officeDocument/2006/relationships/font" Target="fonts/font11.fntdata"/><Relationship Id="rId7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font" Target="fonts/font2.fntdata"/><Relationship Id="rId61" Type="http://schemas.openxmlformats.org/officeDocument/2006/relationships/font" Target="fonts/font6.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font" Target="fonts/font5.fntdata"/><Relationship Id="rId65" Type="http://schemas.openxmlformats.org/officeDocument/2006/relationships/font" Target="fonts/font10.fntdata"/><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font" Target="fonts/font1.fntdata"/><Relationship Id="rId64" Type="http://schemas.openxmlformats.org/officeDocument/2006/relationships/font" Target="fonts/font9.fntdata"/><Relationship Id="rId69"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4.fntdata"/><Relationship Id="rId67" Type="http://schemas.openxmlformats.org/officeDocument/2006/relationships/font" Target="fonts/font12.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font" Target="fonts/font7.fntdata"/><Relationship Id="rId70" Type="http://schemas.openxmlformats.org/officeDocument/2006/relationships/presProps" Target="presProps.xml"/><Relationship Id="rId75"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na Wiklund (Svenska IBF)" userId="542031df-7f9a-4563-916b-f1eedf81730d" providerId="ADAL" clId="{4924590C-23C6-45B7-8A31-1041F59E01F3}"/>
    <pc:docChg chg="custSel modSld">
      <pc:chgData name="Hanna Wiklund (Svenska IBF)" userId="542031df-7f9a-4563-916b-f1eedf81730d" providerId="ADAL" clId="{4924590C-23C6-45B7-8A31-1041F59E01F3}" dt="2025-09-18T11:23:42.857" v="2" actId="478"/>
      <pc:docMkLst>
        <pc:docMk/>
      </pc:docMkLst>
      <pc:sldChg chg="delSp modSp mod">
        <pc:chgData name="Hanna Wiklund (Svenska IBF)" userId="542031df-7f9a-4563-916b-f1eedf81730d" providerId="ADAL" clId="{4924590C-23C6-45B7-8A31-1041F59E01F3}" dt="2025-09-18T11:23:42.857" v="2" actId="478"/>
        <pc:sldMkLst>
          <pc:docMk/>
          <pc:sldMk cId="3348267580" sldId="501"/>
        </pc:sldMkLst>
        <pc:spChg chg="mod">
          <ac:chgData name="Hanna Wiklund (Svenska IBF)" userId="542031df-7f9a-4563-916b-f1eedf81730d" providerId="ADAL" clId="{4924590C-23C6-45B7-8A31-1041F59E01F3}" dt="2025-09-18T11:23:34.449" v="0" actId="20577"/>
          <ac:spMkLst>
            <pc:docMk/>
            <pc:sldMk cId="3348267580" sldId="501"/>
            <ac:spMk id="22" creationId="{431A7DFE-2884-5ABA-9BF4-5CB694F24BF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Montserrat Light" pitchFamily="2" charset="77"/>
              </a:defRPr>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Montserrat Light" pitchFamily="2" charset="77"/>
              </a:defRPr>
            </a:lvl1pPr>
          </a:lstStyle>
          <a:p>
            <a:fld id="{DC3982A0-B165-4F38-B3FE-180865C0DE0E}" type="datetimeFigureOut">
              <a:rPr lang="sv-SE" smtClean="0"/>
              <a:pPr/>
              <a:t>2025-09-26</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Montserrat Light" pitchFamily="2" charset="77"/>
              </a:defRPr>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Montserrat Light" pitchFamily="2" charset="77"/>
              </a:defRPr>
            </a:lvl1pPr>
          </a:lstStyle>
          <a:p>
            <a:fld id="{987B9D33-1FD8-449B-AFAE-9E83257315FF}" type="slidenum">
              <a:rPr lang="sv-SE" smtClean="0"/>
              <a:pPr/>
              <a:t>‹#›</a:t>
            </a:fld>
            <a:endParaRPr lang="sv-SE"/>
          </a:p>
        </p:txBody>
      </p:sp>
    </p:spTree>
    <p:extLst>
      <p:ext uri="{BB962C8B-B14F-4D97-AF65-F5344CB8AC3E}">
        <p14:creationId xmlns:p14="http://schemas.microsoft.com/office/powerpoint/2010/main" val="1006307102"/>
      </p:ext>
    </p:extLst>
  </p:cSld>
  <p:clrMap bg1="lt1" tx1="dk1" bg2="lt2" tx2="dk2" accent1="accent1" accent2="accent2" accent3="accent3" accent4="accent4" accent5="accent5" accent6="accent6" hlink="hlink" folHlink="folHlink"/>
  <p:notesStyle>
    <a:lvl1pPr marL="0" algn="l" defTabSz="1828686" rtl="0" eaLnBrk="1" latinLnBrk="0" hangingPunct="1">
      <a:defRPr sz="2400" b="0" i="0" kern="1200">
        <a:solidFill>
          <a:schemeClr val="tx1"/>
        </a:solidFill>
        <a:latin typeface="Montserrat Light" pitchFamily="2" charset="77"/>
        <a:ea typeface="+mn-ea"/>
        <a:cs typeface="+mn-cs"/>
      </a:defRPr>
    </a:lvl1pPr>
    <a:lvl2pPr marL="914343" algn="l" defTabSz="1828686" rtl="0" eaLnBrk="1" latinLnBrk="0" hangingPunct="1">
      <a:defRPr sz="2400" b="0" i="0" kern="1200">
        <a:solidFill>
          <a:schemeClr val="tx1"/>
        </a:solidFill>
        <a:latin typeface="Montserrat Light" pitchFamily="2" charset="77"/>
        <a:ea typeface="+mn-ea"/>
        <a:cs typeface="+mn-cs"/>
      </a:defRPr>
    </a:lvl2pPr>
    <a:lvl3pPr marL="1828686" algn="l" defTabSz="1828686" rtl="0" eaLnBrk="1" latinLnBrk="0" hangingPunct="1">
      <a:defRPr sz="2400" b="0" i="0" kern="1200">
        <a:solidFill>
          <a:schemeClr val="tx1"/>
        </a:solidFill>
        <a:latin typeface="Montserrat Light" pitchFamily="2" charset="77"/>
        <a:ea typeface="+mn-ea"/>
        <a:cs typeface="+mn-cs"/>
      </a:defRPr>
    </a:lvl3pPr>
    <a:lvl4pPr marL="2743029" algn="l" defTabSz="1828686" rtl="0" eaLnBrk="1" latinLnBrk="0" hangingPunct="1">
      <a:defRPr sz="2400" b="0" i="0" kern="1200">
        <a:solidFill>
          <a:schemeClr val="tx1"/>
        </a:solidFill>
        <a:latin typeface="Montserrat Light" pitchFamily="2" charset="77"/>
        <a:ea typeface="+mn-ea"/>
        <a:cs typeface="+mn-cs"/>
      </a:defRPr>
    </a:lvl4pPr>
    <a:lvl5pPr marL="3657371" algn="l" defTabSz="1828686" rtl="0" eaLnBrk="1" latinLnBrk="0" hangingPunct="1">
      <a:defRPr sz="2400" b="0" i="0" kern="1200">
        <a:solidFill>
          <a:schemeClr val="tx1"/>
        </a:solidFill>
        <a:latin typeface="Montserrat Light" pitchFamily="2" charset="77"/>
        <a:ea typeface="+mn-ea"/>
        <a:cs typeface="+mn-cs"/>
      </a:defRPr>
    </a:lvl5pPr>
    <a:lvl6pPr marL="4571714" algn="l" defTabSz="1828686" rtl="0" eaLnBrk="1" latinLnBrk="0" hangingPunct="1">
      <a:defRPr sz="2400" kern="1200">
        <a:solidFill>
          <a:schemeClr val="tx1"/>
        </a:solidFill>
        <a:latin typeface="+mn-lt"/>
        <a:ea typeface="+mn-ea"/>
        <a:cs typeface="+mn-cs"/>
      </a:defRPr>
    </a:lvl6pPr>
    <a:lvl7pPr marL="5486057" algn="l" defTabSz="1828686" rtl="0" eaLnBrk="1" latinLnBrk="0" hangingPunct="1">
      <a:defRPr sz="2400" kern="1200">
        <a:solidFill>
          <a:schemeClr val="tx1"/>
        </a:solidFill>
        <a:latin typeface="+mn-lt"/>
        <a:ea typeface="+mn-ea"/>
        <a:cs typeface="+mn-cs"/>
      </a:defRPr>
    </a:lvl7pPr>
    <a:lvl8pPr marL="6400400" algn="l" defTabSz="1828686" rtl="0" eaLnBrk="1" latinLnBrk="0" hangingPunct="1">
      <a:defRPr sz="2400" kern="1200">
        <a:solidFill>
          <a:schemeClr val="tx1"/>
        </a:solidFill>
        <a:latin typeface="+mn-lt"/>
        <a:ea typeface="+mn-ea"/>
        <a:cs typeface="+mn-cs"/>
      </a:defRPr>
    </a:lvl8pPr>
    <a:lvl9pPr marL="7314743" algn="l" defTabSz="1828686"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Lägg till er förenings logga här på framsidan</a:t>
            </a:r>
            <a:br>
              <a:rPr lang="sv-SE"/>
            </a:br>
            <a:br>
              <a:rPr lang="sv-SE"/>
            </a:br>
            <a:r>
              <a:rPr lang="sv-SE"/>
              <a:t>Denna spelarutvecklingsplan bör arbetas fram av ett antal personer i er förening, och framförallt behöver alla ledare på grön nivå bli ordentligt informerade och delaktiga i innehållet. Det är viktigt för att skapa förankringen hos era ledare. En eller flera personer bör vara ansvariga för att internutbilda era ledare, det räcker alltså inte att bara skicka ut dokumentet inom er förening. </a:t>
            </a:r>
            <a:br>
              <a:rPr lang="sv-SE"/>
            </a:br>
            <a:br>
              <a:rPr lang="sv-SE"/>
            </a:br>
            <a:r>
              <a:rPr lang="sv-SE"/>
              <a:t>Att få era ledare att gå utbildningar + att dom jobbar enligt er spelarutvecklingsplan är ett bra sätt för er att säkerställa att verksamheten genomförs på det sätt som ni önskar. </a:t>
            </a:r>
          </a:p>
        </p:txBody>
      </p:sp>
      <p:sp>
        <p:nvSpPr>
          <p:cNvPr id="4" name="Platshållare för bildnummer 3"/>
          <p:cNvSpPr>
            <a:spLocks noGrp="1"/>
          </p:cNvSpPr>
          <p:nvPr>
            <p:ph type="sldNum" sz="quarter" idx="5"/>
          </p:nvPr>
        </p:nvSpPr>
        <p:spPr/>
        <p:txBody>
          <a:bodyPr/>
          <a:lstStyle/>
          <a:p>
            <a:fld id="{987B9D33-1FD8-449B-AFAE-9E83257315FF}" type="slidenum">
              <a:rPr lang="sv-SE" smtClean="0"/>
              <a:t>1</a:t>
            </a:fld>
            <a:endParaRPr lang="sv-SE"/>
          </a:p>
        </p:txBody>
      </p:sp>
    </p:spTree>
    <p:extLst>
      <p:ext uri="{BB962C8B-B14F-4D97-AF65-F5344CB8AC3E}">
        <p14:creationId xmlns:p14="http://schemas.microsoft.com/office/powerpoint/2010/main" val="2973531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normAutofit/>
          </a:bodyPr>
          <a:lstStyle/>
          <a:p>
            <a:r>
              <a:rPr lang="sv-SE"/>
              <a:t>Sätt in er förenings namn i parentesen </a:t>
            </a:r>
          </a:p>
        </p:txBody>
      </p:sp>
      <p:sp>
        <p:nvSpPr>
          <p:cNvPr id="4" name="Platshållare för bildnummer 3"/>
          <p:cNvSpPr>
            <a:spLocks noGrp="1"/>
          </p:cNvSpPr>
          <p:nvPr>
            <p:ph type="sldNum" sz="quarter" idx="10"/>
          </p:nvPr>
        </p:nvSpPr>
        <p:spPr/>
        <p:txBody>
          <a:bodyPr/>
          <a:lstStyle/>
          <a:p>
            <a:fld id="{9F717927-2F1C-46F9-A7B3-79FCC148348A}" type="slidenum">
              <a:rPr lang="sv-SE" smtClean="0"/>
              <a:pPr/>
              <a:t>10</a:t>
            </a:fld>
            <a:endParaRPr lang="sv-SE"/>
          </a:p>
        </p:txBody>
      </p:sp>
    </p:spTree>
    <p:extLst>
      <p:ext uri="{BB962C8B-B14F-4D97-AF65-F5344CB8AC3E}">
        <p14:creationId xmlns:p14="http://schemas.microsoft.com/office/powerpoint/2010/main" val="3863093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normAutofit/>
          </a:bodyPr>
          <a:lstStyle/>
          <a:p>
            <a:r>
              <a:rPr lang="sv-SE" dirty="0"/>
              <a:t>Ta fram vad som gäller i er förening på röd nivå, försök att få ned det till 3 ord. </a:t>
            </a:r>
            <a:br>
              <a:rPr lang="sv-SE" dirty="0"/>
            </a:br>
            <a:br>
              <a:rPr lang="sv-SE" dirty="0"/>
            </a:br>
            <a:r>
              <a:rPr lang="sv-SE" dirty="0"/>
              <a:t>Samt ta fram vad ni har för inriktning på röd nivå, skriv lite mer detaljerat men kortfattat. </a:t>
            </a:r>
          </a:p>
        </p:txBody>
      </p:sp>
      <p:sp>
        <p:nvSpPr>
          <p:cNvPr id="4" name="Platshållare för bildnummer 3"/>
          <p:cNvSpPr>
            <a:spLocks noGrp="1"/>
          </p:cNvSpPr>
          <p:nvPr>
            <p:ph type="sldNum" sz="quarter" idx="10"/>
          </p:nvPr>
        </p:nvSpPr>
        <p:spPr/>
        <p:txBody>
          <a:bodyPr/>
          <a:lstStyle/>
          <a:p>
            <a:fld id="{9F717927-2F1C-46F9-A7B3-79FCC148348A}" type="slidenum">
              <a:rPr lang="sv-SE" smtClean="0"/>
              <a:pPr/>
              <a:t>11</a:t>
            </a:fld>
            <a:endParaRPr lang="sv-SE"/>
          </a:p>
        </p:txBody>
      </p:sp>
    </p:spTree>
    <p:extLst>
      <p:ext uri="{BB962C8B-B14F-4D97-AF65-F5344CB8AC3E}">
        <p14:creationId xmlns:p14="http://schemas.microsoft.com/office/powerpoint/2010/main" val="674157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FF2DCB-1123-A2E1-750D-2BEBC0419DA4}"/>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1AA68EF0-7D3B-3175-8D10-8CADEF5ABFBE}"/>
              </a:ext>
            </a:extLst>
          </p:cNvPr>
          <p:cNvSpPr>
            <a:spLocks noGrp="1" noRot="1" noChangeAspect="1"/>
          </p:cNvSpPr>
          <p:nvPr>
            <p:ph type="sldImg"/>
          </p:nvPr>
        </p:nvSpPr>
        <p:spPr>
          <a:xfrm>
            <a:off x="90488" y="744538"/>
            <a:ext cx="6616700" cy="3722687"/>
          </a:xfrm>
        </p:spPr>
      </p:sp>
      <p:sp>
        <p:nvSpPr>
          <p:cNvPr id="3" name="Platshållare för anteckningar 2">
            <a:extLst>
              <a:ext uri="{FF2B5EF4-FFF2-40B4-BE49-F238E27FC236}">
                <a16:creationId xmlns:a16="http://schemas.microsoft.com/office/drawing/2014/main" id="{05D83DDB-E046-A821-75D9-CA6654A680EA}"/>
              </a:ext>
            </a:extLst>
          </p:cNvPr>
          <p:cNvSpPr>
            <a:spLocks noGrp="1"/>
          </p:cNvSpPr>
          <p:nvPr>
            <p:ph type="body" idx="1"/>
          </p:nvPr>
        </p:nvSpPr>
        <p:spPr/>
        <p:txBody>
          <a:bodyPr>
            <a:normAutofit/>
          </a:bodyPr>
          <a:lstStyle/>
          <a:p>
            <a:pPr marL="0" marR="0" lvl="0" indent="0" algn="l" defTabSz="1828686" rtl="0" eaLnBrk="1" fontAlgn="auto" latinLnBrk="0" hangingPunct="1">
              <a:lnSpc>
                <a:spcPct val="100000"/>
              </a:lnSpc>
              <a:spcBef>
                <a:spcPts val="0"/>
              </a:spcBef>
              <a:spcAft>
                <a:spcPts val="0"/>
              </a:spcAft>
              <a:buClrTx/>
              <a:buSzTx/>
              <a:buFontTx/>
              <a:buNone/>
              <a:tabLst/>
              <a:defRPr/>
            </a:pPr>
            <a:r>
              <a:rPr lang="sv-SE"/>
              <a:t>Förslag på inriktning och innehåll. </a:t>
            </a:r>
          </a:p>
          <a:p>
            <a:pPr marL="0" indent="0">
              <a:buFontTx/>
              <a:buNone/>
            </a:pPr>
            <a:endParaRPr lang="sv-SE"/>
          </a:p>
        </p:txBody>
      </p:sp>
      <p:sp>
        <p:nvSpPr>
          <p:cNvPr id="4" name="Platshållare för bildnummer 3">
            <a:extLst>
              <a:ext uri="{FF2B5EF4-FFF2-40B4-BE49-F238E27FC236}">
                <a16:creationId xmlns:a16="http://schemas.microsoft.com/office/drawing/2014/main" id="{56FBDB3D-5C61-D057-590C-927C7E791DC8}"/>
              </a:ext>
            </a:extLst>
          </p:cNvPr>
          <p:cNvSpPr>
            <a:spLocks noGrp="1"/>
          </p:cNvSpPr>
          <p:nvPr>
            <p:ph type="sldNum" sz="quarter" idx="10"/>
          </p:nvPr>
        </p:nvSpPr>
        <p:spPr/>
        <p:txBody>
          <a:bodyPr/>
          <a:lstStyle/>
          <a:p>
            <a:fld id="{9F717927-2F1C-46F9-A7B3-79FCC148348A}" type="slidenum">
              <a:rPr lang="sv-SE" smtClean="0"/>
              <a:pPr/>
              <a:t>12</a:t>
            </a:fld>
            <a:endParaRPr lang="sv-SE"/>
          </a:p>
        </p:txBody>
      </p:sp>
    </p:spTree>
    <p:extLst>
      <p:ext uri="{BB962C8B-B14F-4D97-AF65-F5344CB8AC3E}">
        <p14:creationId xmlns:p14="http://schemas.microsoft.com/office/powerpoint/2010/main" val="13889559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6858B9-23B5-E75E-EFB6-14803A62EC58}"/>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21D1DC58-653E-C4A1-870C-65D56DEE9AC0}"/>
              </a:ext>
            </a:extLst>
          </p:cNvPr>
          <p:cNvSpPr>
            <a:spLocks noGrp="1" noRot="1" noChangeAspect="1"/>
          </p:cNvSpPr>
          <p:nvPr>
            <p:ph type="sldImg"/>
          </p:nvPr>
        </p:nvSpPr>
        <p:spPr>
          <a:xfrm>
            <a:off x="90488" y="744538"/>
            <a:ext cx="6616700" cy="3722687"/>
          </a:xfrm>
        </p:spPr>
      </p:sp>
      <p:sp>
        <p:nvSpPr>
          <p:cNvPr id="3" name="Platshållare för anteckningar 2">
            <a:extLst>
              <a:ext uri="{FF2B5EF4-FFF2-40B4-BE49-F238E27FC236}">
                <a16:creationId xmlns:a16="http://schemas.microsoft.com/office/drawing/2014/main" id="{9B78A69D-ECF0-EACE-8FD5-C1C7F25F0EAF}"/>
              </a:ext>
            </a:extLst>
          </p:cNvPr>
          <p:cNvSpPr>
            <a:spLocks noGrp="1"/>
          </p:cNvSpPr>
          <p:nvPr>
            <p:ph type="body" idx="1"/>
          </p:nvPr>
        </p:nvSpPr>
        <p:spPr/>
        <p:txBody>
          <a:bodyPr>
            <a:normAutofit fontScale="55000" lnSpcReduction="20000"/>
          </a:bodyPr>
          <a:lstStyle/>
          <a:p>
            <a:r>
              <a:rPr lang="sv-SE"/>
              <a:t>Förslag på inriktning och innehåll. </a:t>
            </a:r>
          </a:p>
          <a:p>
            <a:endParaRPr lang="sv-SE"/>
          </a:p>
          <a:p>
            <a:pPr marL="0" marR="0" lvl="0" indent="0" algn="l" defTabSz="1828686" rtl="0" eaLnBrk="1" fontAlgn="auto" latinLnBrk="0" hangingPunct="1">
              <a:lnSpc>
                <a:spcPct val="100000"/>
              </a:lnSpc>
              <a:spcBef>
                <a:spcPts val="0"/>
              </a:spcBef>
              <a:spcAft>
                <a:spcPts val="0"/>
              </a:spcAft>
              <a:buClrTx/>
              <a:buSzTx/>
              <a:buFontTx/>
              <a:buNone/>
              <a:tabLst/>
              <a:defRPr/>
            </a:pPr>
            <a:r>
              <a:rPr lang="sv-SE"/>
              <a:t>Kopplat till sidorna om </a:t>
            </a:r>
            <a:r>
              <a:rPr lang="sv-SE" i="1"/>
              <a:t>Fokusområden</a:t>
            </a:r>
            <a:r>
              <a:rPr lang="sv-SE"/>
              <a:t>.</a:t>
            </a:r>
          </a:p>
          <a:p>
            <a:pPr marL="0" marR="0" lvl="0" indent="0" algn="l" defTabSz="1828686" rtl="0" eaLnBrk="1" fontAlgn="auto" latinLnBrk="0" hangingPunct="1">
              <a:lnSpc>
                <a:spcPct val="100000"/>
              </a:lnSpc>
              <a:spcBef>
                <a:spcPts val="0"/>
              </a:spcBef>
              <a:spcAft>
                <a:spcPts val="0"/>
              </a:spcAft>
              <a:buClrTx/>
              <a:buSzTx/>
              <a:buFontTx/>
              <a:buNone/>
              <a:tabLst/>
              <a:defRPr/>
            </a:pPr>
            <a:endParaRPr lang="sv-SE"/>
          </a:p>
          <a:p>
            <a:r>
              <a:rPr lang="sv-SE"/>
              <a:t>Här finns en tydlig röd tråd gällande röda nivån inom SIU samt inriktning för spelare som kommer senare i dokumentet. Rekommendationen är att inte ändra i denna del. </a:t>
            </a:r>
          </a:p>
          <a:p>
            <a:r>
              <a:rPr lang="sv-SE" sz="2400" b="0" i="0" kern="1200">
                <a:solidFill>
                  <a:schemeClr val="tx1"/>
                </a:solidFill>
                <a:effectLst/>
                <a:latin typeface="Montserrat Light" pitchFamily="2" charset="77"/>
                <a:ea typeface="+mn-ea"/>
                <a:cs typeface="+mn-cs"/>
              </a:rPr>
              <a:t>På röd nivå är anfallsspelet uppdelat i spelfasmodellen som Speluppbyggnad och Offensiv omställning samt Komma till avslut och göra mål. Försvarsspelet är uppdelat i spelfaserna Förhindra speluppbyggnad, Defensiv omställning samt Förhindra avslut/skydda mål. </a:t>
            </a:r>
          </a:p>
          <a:p>
            <a:pPr marL="0" marR="0" lvl="0" indent="0" algn="l" defTabSz="1828686" rtl="0" eaLnBrk="1" fontAlgn="auto" latinLnBrk="0" hangingPunct="1">
              <a:lnSpc>
                <a:spcPct val="100000"/>
              </a:lnSpc>
              <a:spcBef>
                <a:spcPts val="0"/>
              </a:spcBef>
              <a:spcAft>
                <a:spcPts val="0"/>
              </a:spcAft>
              <a:buClrTx/>
              <a:buSzTx/>
              <a:buFontTx/>
              <a:buNone/>
              <a:tabLst/>
              <a:defRPr/>
            </a:pPr>
            <a:r>
              <a:rPr lang="sv-SE" sz="2400" b="0" i="0" kern="1200">
                <a:solidFill>
                  <a:schemeClr val="bg1"/>
                </a:solidFill>
                <a:effectLst/>
                <a:latin typeface="Montserrat Light" panose="00000400000000000000" pitchFamily="2" charset="0"/>
                <a:ea typeface="+mn-ea"/>
                <a:cs typeface="Assistant" pitchFamily="2" charset="-79"/>
              </a:rPr>
              <a:t>K</a:t>
            </a:r>
            <a:r>
              <a:rPr lang="sv-SE" sz="2400">
                <a:solidFill>
                  <a:schemeClr val="bg1"/>
                </a:solidFill>
                <a:latin typeface="Montserrat Light" panose="00000400000000000000" pitchFamily="2" charset="0"/>
                <a:cs typeface="Assistant" pitchFamily="2" charset="-79"/>
              </a:rPr>
              <a:t>oppla fokusområden till spelfasmodellen!</a:t>
            </a:r>
            <a:endParaRPr lang="sv-SE" sz="2400">
              <a:solidFill>
                <a:schemeClr val="bg1"/>
              </a:solidFill>
              <a:latin typeface="Montserrat Light" panose="00000400000000000000" pitchFamily="2" charset="0"/>
            </a:endParaRPr>
          </a:p>
          <a:p>
            <a:endParaRPr lang="sv-SE"/>
          </a:p>
          <a:p>
            <a:endParaRPr lang="sv-SE" sz="2400" b="0" i="0" kern="1200">
              <a:solidFill>
                <a:schemeClr val="tx1"/>
              </a:solidFill>
              <a:effectLst/>
              <a:latin typeface="Montserrat Light" pitchFamily="2" charset="77"/>
              <a:ea typeface="+mn-ea"/>
              <a:cs typeface="+mn-cs"/>
            </a:endParaRPr>
          </a:p>
          <a:p>
            <a:r>
              <a:rPr lang="sv-SE" i="0"/>
              <a:t>När det gäller </a:t>
            </a:r>
            <a:r>
              <a:rPr lang="sv-SE" b="1" i="0" err="1"/>
              <a:t>innebandyfys</a:t>
            </a:r>
            <a:r>
              <a:rPr lang="sv-SE" i="0"/>
              <a:t> för röd nivån 12-14 år, byggs träningen på med snabbhetsövningar och varje vecka ska träningarna ha knäkontroll inplanerad. </a:t>
            </a:r>
          </a:p>
          <a:p>
            <a:r>
              <a:rPr lang="sv-SE" b="1"/>
              <a:t>Innebandypsykologi</a:t>
            </a:r>
            <a:r>
              <a:rPr lang="sv-SE"/>
              <a:t> på röd nivå 12-14 år byggs på och mer fokus på att göra lagkamrater bättre, långsiktig utveckling och individuella samtal.</a:t>
            </a:r>
          </a:p>
          <a:p>
            <a:endParaRPr lang="sv-SE"/>
          </a:p>
        </p:txBody>
      </p:sp>
      <p:sp>
        <p:nvSpPr>
          <p:cNvPr id="4" name="Platshållare för bildnummer 3">
            <a:extLst>
              <a:ext uri="{FF2B5EF4-FFF2-40B4-BE49-F238E27FC236}">
                <a16:creationId xmlns:a16="http://schemas.microsoft.com/office/drawing/2014/main" id="{FF39DF2F-0DE5-D93A-1DB7-50328E15DC14}"/>
              </a:ext>
            </a:extLst>
          </p:cNvPr>
          <p:cNvSpPr>
            <a:spLocks noGrp="1"/>
          </p:cNvSpPr>
          <p:nvPr>
            <p:ph type="sldNum" sz="quarter" idx="10"/>
          </p:nvPr>
        </p:nvSpPr>
        <p:spPr/>
        <p:txBody>
          <a:bodyPr/>
          <a:lstStyle/>
          <a:p>
            <a:pPr marL="0" marR="0" lvl="0" indent="0" algn="r" defTabSz="1828686" rtl="0" eaLnBrk="1" fontAlgn="auto" latinLnBrk="0" hangingPunct="1">
              <a:lnSpc>
                <a:spcPct val="100000"/>
              </a:lnSpc>
              <a:spcBef>
                <a:spcPts val="0"/>
              </a:spcBef>
              <a:spcAft>
                <a:spcPts val="0"/>
              </a:spcAft>
              <a:buClrTx/>
              <a:buSzTx/>
              <a:buFontTx/>
              <a:buNone/>
              <a:tabLst/>
              <a:defRPr/>
            </a:pPr>
            <a:fld id="{9F717927-2F1C-46F9-A7B3-79FCC148348A}" type="slidenum">
              <a:rPr kumimoji="0" lang="sv-SE" sz="1200" b="0" i="0" u="none" strike="noStrike" kern="1200" cap="none" spc="0" normalizeH="0" baseline="0" noProof="0" smtClean="0">
                <a:ln>
                  <a:noFill/>
                </a:ln>
                <a:solidFill>
                  <a:prstClr val="black"/>
                </a:solidFill>
                <a:effectLst/>
                <a:uLnTx/>
                <a:uFillTx/>
                <a:latin typeface="Montserrat Light" pitchFamily="2" charset="77"/>
                <a:ea typeface="+mn-ea"/>
                <a:cs typeface="+mn-cs"/>
              </a:rPr>
              <a:pPr marL="0" marR="0" lvl="0" indent="0" algn="r" defTabSz="1828686" rtl="0" eaLnBrk="1" fontAlgn="auto" latinLnBrk="0" hangingPunct="1">
                <a:lnSpc>
                  <a:spcPct val="100000"/>
                </a:lnSpc>
                <a:spcBef>
                  <a:spcPts val="0"/>
                </a:spcBef>
                <a:spcAft>
                  <a:spcPts val="0"/>
                </a:spcAft>
                <a:buClrTx/>
                <a:buSzTx/>
                <a:buFontTx/>
                <a:buNone/>
                <a:tabLst/>
                <a:defRPr/>
              </a:pPr>
              <a:t>13</a:t>
            </a:fld>
            <a:endParaRPr kumimoji="0" lang="sv-SE" sz="1200" b="0" i="0" u="none" strike="noStrike" kern="1200" cap="none" spc="0" normalizeH="0" baseline="0" noProof="0">
              <a:ln>
                <a:noFill/>
              </a:ln>
              <a:solidFill>
                <a:prstClr val="black"/>
              </a:solidFill>
              <a:effectLst/>
              <a:uLnTx/>
              <a:uFillTx/>
              <a:latin typeface="Montserrat Light" pitchFamily="2" charset="77"/>
              <a:ea typeface="+mn-ea"/>
              <a:cs typeface="+mn-cs"/>
            </a:endParaRPr>
          </a:p>
        </p:txBody>
      </p:sp>
    </p:spTree>
    <p:extLst>
      <p:ext uri="{BB962C8B-B14F-4D97-AF65-F5344CB8AC3E}">
        <p14:creationId xmlns:p14="http://schemas.microsoft.com/office/powerpoint/2010/main" val="16224282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A45E1E-4A65-683B-43A7-EE5196E9CBE8}"/>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43C9B945-3CFC-2B81-B243-56304590D944}"/>
              </a:ext>
            </a:extLst>
          </p:cNvPr>
          <p:cNvSpPr>
            <a:spLocks noGrp="1" noRot="1" noChangeAspect="1"/>
          </p:cNvSpPr>
          <p:nvPr>
            <p:ph type="sldImg"/>
          </p:nvPr>
        </p:nvSpPr>
        <p:spPr>
          <a:xfrm>
            <a:off x="90488" y="744538"/>
            <a:ext cx="6616700" cy="3722687"/>
          </a:xfrm>
        </p:spPr>
      </p:sp>
      <p:sp>
        <p:nvSpPr>
          <p:cNvPr id="3" name="Platshållare för anteckningar 2">
            <a:extLst>
              <a:ext uri="{FF2B5EF4-FFF2-40B4-BE49-F238E27FC236}">
                <a16:creationId xmlns:a16="http://schemas.microsoft.com/office/drawing/2014/main" id="{2462B14B-7F8F-3487-A1F8-57B42879C629}"/>
              </a:ext>
            </a:extLst>
          </p:cNvPr>
          <p:cNvSpPr>
            <a:spLocks noGrp="1"/>
          </p:cNvSpPr>
          <p:nvPr>
            <p:ph type="body" idx="1"/>
          </p:nvPr>
        </p:nvSpPr>
        <p:spPr/>
        <p:txBody>
          <a:bodyPr>
            <a:normAutofit/>
          </a:bodyPr>
          <a:lstStyle/>
          <a:p>
            <a:pPr marL="0" marR="0" lvl="0" indent="0" algn="l" defTabSz="1828686" rtl="0" eaLnBrk="1" fontAlgn="auto" latinLnBrk="0" hangingPunct="1">
              <a:lnSpc>
                <a:spcPct val="100000"/>
              </a:lnSpc>
              <a:spcBef>
                <a:spcPts val="0"/>
              </a:spcBef>
              <a:spcAft>
                <a:spcPts val="0"/>
              </a:spcAft>
              <a:buClrTx/>
              <a:buSzTx/>
              <a:buFontTx/>
              <a:buNone/>
              <a:tabLst/>
              <a:defRPr/>
            </a:pPr>
            <a:r>
              <a:rPr lang="sv-SE"/>
              <a:t>Förslag på inriktning och innehåll. Kolla över vilka rutiner ni har för lag på röd nivå i er förening. </a:t>
            </a:r>
          </a:p>
        </p:txBody>
      </p:sp>
      <p:sp>
        <p:nvSpPr>
          <p:cNvPr id="4" name="Platshållare för bildnummer 3">
            <a:extLst>
              <a:ext uri="{FF2B5EF4-FFF2-40B4-BE49-F238E27FC236}">
                <a16:creationId xmlns:a16="http://schemas.microsoft.com/office/drawing/2014/main" id="{AB934ED8-AF9D-3AD4-1765-209F6061E61D}"/>
              </a:ext>
            </a:extLst>
          </p:cNvPr>
          <p:cNvSpPr>
            <a:spLocks noGrp="1"/>
          </p:cNvSpPr>
          <p:nvPr>
            <p:ph type="sldNum" sz="quarter" idx="10"/>
          </p:nvPr>
        </p:nvSpPr>
        <p:spPr/>
        <p:txBody>
          <a:bodyPr/>
          <a:lstStyle/>
          <a:p>
            <a:pPr marL="0" marR="0" lvl="0" indent="0" algn="r" defTabSz="1828686" rtl="0" eaLnBrk="1" fontAlgn="auto" latinLnBrk="0" hangingPunct="1">
              <a:lnSpc>
                <a:spcPct val="100000"/>
              </a:lnSpc>
              <a:spcBef>
                <a:spcPts val="0"/>
              </a:spcBef>
              <a:spcAft>
                <a:spcPts val="0"/>
              </a:spcAft>
              <a:buClrTx/>
              <a:buSzTx/>
              <a:buFontTx/>
              <a:buNone/>
              <a:tabLst/>
              <a:defRPr/>
            </a:pPr>
            <a:fld id="{9F717927-2F1C-46F9-A7B3-79FCC148348A}" type="slidenum">
              <a:rPr kumimoji="0" lang="sv-SE" sz="1200" b="0" i="0" u="none" strike="noStrike" kern="1200" cap="none" spc="0" normalizeH="0" baseline="0" noProof="0" smtClean="0">
                <a:ln>
                  <a:noFill/>
                </a:ln>
                <a:solidFill>
                  <a:prstClr val="black"/>
                </a:solidFill>
                <a:effectLst/>
                <a:uLnTx/>
                <a:uFillTx/>
                <a:latin typeface="Montserrat Light" pitchFamily="2" charset="77"/>
                <a:ea typeface="+mn-ea"/>
                <a:cs typeface="+mn-cs"/>
              </a:rPr>
              <a:pPr marL="0" marR="0" lvl="0" indent="0" algn="r" defTabSz="1828686" rtl="0" eaLnBrk="1" fontAlgn="auto" latinLnBrk="0" hangingPunct="1">
                <a:lnSpc>
                  <a:spcPct val="100000"/>
                </a:lnSpc>
                <a:spcBef>
                  <a:spcPts val="0"/>
                </a:spcBef>
                <a:spcAft>
                  <a:spcPts val="0"/>
                </a:spcAft>
                <a:buClrTx/>
                <a:buSzTx/>
                <a:buFontTx/>
                <a:buNone/>
                <a:tabLst/>
                <a:defRPr/>
              </a:pPr>
              <a:t>14</a:t>
            </a:fld>
            <a:endParaRPr kumimoji="0" lang="sv-SE" sz="1200" b="0" i="0" u="none" strike="noStrike" kern="1200" cap="none" spc="0" normalizeH="0" baseline="0" noProof="0">
              <a:ln>
                <a:noFill/>
              </a:ln>
              <a:solidFill>
                <a:prstClr val="black"/>
              </a:solidFill>
              <a:effectLst/>
              <a:uLnTx/>
              <a:uFillTx/>
              <a:latin typeface="Montserrat Light" pitchFamily="2" charset="77"/>
              <a:ea typeface="+mn-ea"/>
              <a:cs typeface="+mn-cs"/>
            </a:endParaRPr>
          </a:p>
        </p:txBody>
      </p:sp>
    </p:spTree>
    <p:extLst>
      <p:ext uri="{BB962C8B-B14F-4D97-AF65-F5344CB8AC3E}">
        <p14:creationId xmlns:p14="http://schemas.microsoft.com/office/powerpoint/2010/main" val="15140987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5B8ED-0E6C-83FF-E716-C789F19F23E3}"/>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269E4D08-B5F1-2916-52D3-92B0D40B22DC}"/>
              </a:ext>
            </a:extLst>
          </p:cNvPr>
          <p:cNvSpPr>
            <a:spLocks noGrp="1" noRot="1" noChangeAspect="1"/>
          </p:cNvSpPr>
          <p:nvPr>
            <p:ph type="sldImg"/>
          </p:nvPr>
        </p:nvSpPr>
        <p:spPr>
          <a:xfrm>
            <a:off x="90488" y="744538"/>
            <a:ext cx="6616700" cy="3722687"/>
          </a:xfrm>
        </p:spPr>
      </p:sp>
      <p:sp>
        <p:nvSpPr>
          <p:cNvPr id="3" name="Platshållare för anteckningar 2">
            <a:extLst>
              <a:ext uri="{FF2B5EF4-FFF2-40B4-BE49-F238E27FC236}">
                <a16:creationId xmlns:a16="http://schemas.microsoft.com/office/drawing/2014/main" id="{E37B4640-1648-29A4-24F5-E4BD5166A99B}"/>
              </a:ext>
            </a:extLst>
          </p:cNvPr>
          <p:cNvSpPr>
            <a:spLocks noGrp="1"/>
          </p:cNvSpPr>
          <p:nvPr>
            <p:ph type="body" idx="1"/>
          </p:nvPr>
        </p:nvSpPr>
        <p:spPr/>
        <p:txBody>
          <a:bodyPr>
            <a:normAutofit/>
          </a:bodyPr>
          <a:lstStyle/>
          <a:p>
            <a:pPr marL="0" marR="0" lvl="0" indent="0" algn="l" defTabSz="1828686" rtl="0" eaLnBrk="1" fontAlgn="auto" latinLnBrk="0" hangingPunct="1">
              <a:lnSpc>
                <a:spcPct val="100000"/>
              </a:lnSpc>
              <a:spcBef>
                <a:spcPts val="0"/>
              </a:spcBef>
              <a:spcAft>
                <a:spcPts val="0"/>
              </a:spcAft>
              <a:buClrTx/>
              <a:buSzTx/>
              <a:buFontTx/>
              <a:buNone/>
              <a:tabLst/>
              <a:defRPr/>
            </a:pPr>
            <a:r>
              <a:rPr lang="sv-SE"/>
              <a:t>Förslag på inriktning och innehåll. </a:t>
            </a:r>
          </a:p>
          <a:p>
            <a:pPr marL="342900" indent="-342900">
              <a:buFontTx/>
              <a:buChar char="-"/>
            </a:pPr>
            <a:endParaRPr lang="sv-SE"/>
          </a:p>
        </p:txBody>
      </p:sp>
      <p:sp>
        <p:nvSpPr>
          <p:cNvPr id="4" name="Platshållare för bildnummer 3">
            <a:extLst>
              <a:ext uri="{FF2B5EF4-FFF2-40B4-BE49-F238E27FC236}">
                <a16:creationId xmlns:a16="http://schemas.microsoft.com/office/drawing/2014/main" id="{6CBEA345-566E-85E1-E4EA-7EE53FC1BB23}"/>
              </a:ext>
            </a:extLst>
          </p:cNvPr>
          <p:cNvSpPr>
            <a:spLocks noGrp="1"/>
          </p:cNvSpPr>
          <p:nvPr>
            <p:ph type="sldNum" sz="quarter" idx="10"/>
          </p:nvPr>
        </p:nvSpPr>
        <p:spPr/>
        <p:txBody>
          <a:bodyPr/>
          <a:lstStyle/>
          <a:p>
            <a:pPr marL="0" marR="0" lvl="0" indent="0" algn="r" defTabSz="1828686" rtl="0" eaLnBrk="1" fontAlgn="auto" latinLnBrk="0" hangingPunct="1">
              <a:lnSpc>
                <a:spcPct val="100000"/>
              </a:lnSpc>
              <a:spcBef>
                <a:spcPts val="0"/>
              </a:spcBef>
              <a:spcAft>
                <a:spcPts val="0"/>
              </a:spcAft>
              <a:buClrTx/>
              <a:buSzTx/>
              <a:buFontTx/>
              <a:buNone/>
              <a:tabLst/>
              <a:defRPr/>
            </a:pPr>
            <a:fld id="{9F717927-2F1C-46F9-A7B3-79FCC148348A}" type="slidenum">
              <a:rPr kumimoji="0" lang="sv-SE" sz="1200" b="0" i="0" u="none" strike="noStrike" kern="1200" cap="none" spc="0" normalizeH="0" baseline="0" noProof="0" smtClean="0">
                <a:ln>
                  <a:noFill/>
                </a:ln>
                <a:solidFill>
                  <a:prstClr val="black"/>
                </a:solidFill>
                <a:effectLst/>
                <a:uLnTx/>
                <a:uFillTx/>
                <a:latin typeface="Montserrat Light" pitchFamily="2" charset="77"/>
                <a:ea typeface="+mn-ea"/>
                <a:cs typeface="+mn-cs"/>
              </a:rPr>
              <a:pPr marL="0" marR="0" lvl="0" indent="0" algn="r" defTabSz="1828686" rtl="0" eaLnBrk="1" fontAlgn="auto" latinLnBrk="0" hangingPunct="1">
                <a:lnSpc>
                  <a:spcPct val="100000"/>
                </a:lnSpc>
                <a:spcBef>
                  <a:spcPts val="0"/>
                </a:spcBef>
                <a:spcAft>
                  <a:spcPts val="0"/>
                </a:spcAft>
                <a:buClrTx/>
                <a:buSzTx/>
                <a:buFontTx/>
                <a:buNone/>
                <a:tabLst/>
                <a:defRPr/>
              </a:pPr>
              <a:t>15</a:t>
            </a:fld>
            <a:endParaRPr kumimoji="0" lang="sv-SE" sz="1200" b="0" i="0" u="none" strike="noStrike" kern="1200" cap="none" spc="0" normalizeH="0" baseline="0" noProof="0">
              <a:ln>
                <a:noFill/>
              </a:ln>
              <a:solidFill>
                <a:prstClr val="black"/>
              </a:solidFill>
              <a:effectLst/>
              <a:uLnTx/>
              <a:uFillTx/>
              <a:latin typeface="Montserrat Light" pitchFamily="2" charset="77"/>
              <a:ea typeface="+mn-ea"/>
              <a:cs typeface="+mn-cs"/>
            </a:endParaRPr>
          </a:p>
        </p:txBody>
      </p:sp>
    </p:spTree>
    <p:extLst>
      <p:ext uri="{BB962C8B-B14F-4D97-AF65-F5344CB8AC3E}">
        <p14:creationId xmlns:p14="http://schemas.microsoft.com/office/powerpoint/2010/main" val="28731763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657468-79FA-22DC-515A-96D8D26875DE}"/>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9E58F09D-5E78-46A5-2451-FC2D5AE33D7F}"/>
              </a:ext>
            </a:extLst>
          </p:cNvPr>
          <p:cNvSpPr>
            <a:spLocks noGrp="1" noRot="1" noChangeAspect="1"/>
          </p:cNvSpPr>
          <p:nvPr>
            <p:ph type="sldImg"/>
          </p:nvPr>
        </p:nvSpPr>
        <p:spPr>
          <a:xfrm>
            <a:off x="90488" y="744538"/>
            <a:ext cx="6616700" cy="3722687"/>
          </a:xfrm>
        </p:spPr>
      </p:sp>
      <p:sp>
        <p:nvSpPr>
          <p:cNvPr id="3" name="Platshållare för anteckningar 2">
            <a:extLst>
              <a:ext uri="{FF2B5EF4-FFF2-40B4-BE49-F238E27FC236}">
                <a16:creationId xmlns:a16="http://schemas.microsoft.com/office/drawing/2014/main" id="{10645B52-261A-6EF9-69E2-C0CD975424B9}"/>
              </a:ext>
            </a:extLst>
          </p:cNvPr>
          <p:cNvSpPr>
            <a:spLocks noGrp="1"/>
          </p:cNvSpPr>
          <p:nvPr>
            <p:ph type="body" idx="1"/>
          </p:nvPr>
        </p:nvSpPr>
        <p:spPr/>
        <p:txBody>
          <a:bodyPr>
            <a:normAutofit fontScale="55000" lnSpcReduction="20000"/>
          </a:bodyPr>
          <a:lstStyle/>
          <a:p>
            <a:r>
              <a:rPr lang="sv-SE"/>
              <a:t>Förslag på inriktning och innehåll. </a:t>
            </a:r>
          </a:p>
          <a:p>
            <a:endParaRPr lang="sv-SE"/>
          </a:p>
          <a:p>
            <a:pPr marL="0" marR="0" lvl="0" indent="0" algn="l" defTabSz="1828686" rtl="0" eaLnBrk="1" fontAlgn="auto" latinLnBrk="0" hangingPunct="1">
              <a:lnSpc>
                <a:spcPct val="100000"/>
              </a:lnSpc>
              <a:spcBef>
                <a:spcPts val="0"/>
              </a:spcBef>
              <a:spcAft>
                <a:spcPts val="0"/>
              </a:spcAft>
              <a:buClrTx/>
              <a:buSzTx/>
              <a:buFontTx/>
              <a:buNone/>
              <a:tabLst/>
              <a:defRPr/>
            </a:pPr>
            <a:r>
              <a:rPr lang="sv-SE"/>
              <a:t>Kopplat till sidorna om </a:t>
            </a:r>
            <a:r>
              <a:rPr lang="sv-SE" i="1"/>
              <a:t>Fokusområden</a:t>
            </a:r>
            <a:r>
              <a:rPr lang="sv-SE"/>
              <a:t>.</a:t>
            </a:r>
          </a:p>
          <a:p>
            <a:endParaRPr lang="sv-SE"/>
          </a:p>
          <a:p>
            <a:r>
              <a:rPr lang="sv-SE"/>
              <a:t>Här finns en tydlig röd tråd gällande röda nivån inom SIU samt inriktning för spelare som kommer senare i dokumentet. Rekommendationen är att inte ändra i denna del.</a:t>
            </a:r>
          </a:p>
          <a:p>
            <a:endParaRPr lang="sv-SE"/>
          </a:p>
          <a:p>
            <a:r>
              <a:rPr lang="sv-SE" sz="2400" b="0" i="0" kern="1200">
                <a:solidFill>
                  <a:schemeClr val="tx1"/>
                </a:solidFill>
                <a:effectLst/>
                <a:latin typeface="Montserrat Light" pitchFamily="2" charset="77"/>
                <a:ea typeface="+mn-ea"/>
                <a:cs typeface="+mn-cs"/>
              </a:rPr>
              <a:t>På röd nivå är anfallsspelet uppdelat i spelfasmodellen som </a:t>
            </a:r>
            <a:r>
              <a:rPr lang="sv-SE" sz="2400" b="0" i="1" kern="1200">
                <a:solidFill>
                  <a:schemeClr val="tx1"/>
                </a:solidFill>
                <a:effectLst/>
                <a:latin typeface="Montserrat Light" pitchFamily="2" charset="77"/>
                <a:ea typeface="+mn-ea"/>
                <a:cs typeface="+mn-cs"/>
              </a:rPr>
              <a:t>Speluppbyggnad</a:t>
            </a:r>
            <a:r>
              <a:rPr lang="sv-SE" sz="2400" b="0" i="0" kern="1200">
                <a:solidFill>
                  <a:schemeClr val="tx1"/>
                </a:solidFill>
                <a:effectLst/>
                <a:latin typeface="Montserrat Light" pitchFamily="2" charset="77"/>
                <a:ea typeface="+mn-ea"/>
                <a:cs typeface="+mn-cs"/>
              </a:rPr>
              <a:t> och </a:t>
            </a:r>
            <a:r>
              <a:rPr lang="sv-SE" sz="2400" b="0" i="1" kern="1200">
                <a:solidFill>
                  <a:schemeClr val="tx1"/>
                </a:solidFill>
                <a:effectLst/>
                <a:latin typeface="Montserrat Light" pitchFamily="2" charset="77"/>
                <a:ea typeface="+mn-ea"/>
                <a:cs typeface="+mn-cs"/>
              </a:rPr>
              <a:t>Offensiv omställning </a:t>
            </a:r>
            <a:r>
              <a:rPr lang="sv-SE" sz="2400" b="0" i="0" kern="1200">
                <a:solidFill>
                  <a:schemeClr val="tx1"/>
                </a:solidFill>
                <a:effectLst/>
                <a:latin typeface="Montserrat Light" pitchFamily="2" charset="77"/>
                <a:ea typeface="+mn-ea"/>
                <a:cs typeface="+mn-cs"/>
              </a:rPr>
              <a:t>samt </a:t>
            </a:r>
            <a:r>
              <a:rPr lang="sv-SE" sz="2400" b="0" i="1" kern="1200">
                <a:solidFill>
                  <a:schemeClr val="tx1"/>
                </a:solidFill>
                <a:effectLst/>
                <a:latin typeface="Montserrat Light" pitchFamily="2" charset="77"/>
                <a:ea typeface="+mn-ea"/>
                <a:cs typeface="+mn-cs"/>
              </a:rPr>
              <a:t>Komma till avslut och göra mål</a:t>
            </a:r>
            <a:r>
              <a:rPr lang="sv-SE" sz="2400" b="0" i="0" kern="1200">
                <a:solidFill>
                  <a:schemeClr val="tx1"/>
                </a:solidFill>
                <a:effectLst/>
                <a:latin typeface="Montserrat Light" pitchFamily="2" charset="77"/>
                <a:ea typeface="+mn-ea"/>
                <a:cs typeface="+mn-cs"/>
              </a:rPr>
              <a:t>. Försvarsspelet är uppdelat i spelfaserna </a:t>
            </a:r>
            <a:r>
              <a:rPr lang="sv-SE" sz="2400" b="0" i="1" kern="1200">
                <a:solidFill>
                  <a:schemeClr val="tx1"/>
                </a:solidFill>
                <a:effectLst/>
                <a:latin typeface="Montserrat Light" pitchFamily="2" charset="77"/>
                <a:ea typeface="+mn-ea"/>
                <a:cs typeface="+mn-cs"/>
              </a:rPr>
              <a:t>Förhindra speluppbyggnad, Defensiv omställning</a:t>
            </a:r>
            <a:r>
              <a:rPr lang="sv-SE" sz="2400" b="0" i="0" kern="1200">
                <a:solidFill>
                  <a:schemeClr val="tx1"/>
                </a:solidFill>
                <a:effectLst/>
                <a:latin typeface="Montserrat Light" pitchFamily="2" charset="77"/>
                <a:ea typeface="+mn-ea"/>
                <a:cs typeface="+mn-cs"/>
              </a:rPr>
              <a:t> samt </a:t>
            </a:r>
            <a:r>
              <a:rPr lang="sv-SE" sz="2400" b="0" i="1" kern="1200">
                <a:solidFill>
                  <a:schemeClr val="tx1"/>
                </a:solidFill>
                <a:effectLst/>
                <a:latin typeface="Montserrat Light" pitchFamily="2" charset="77"/>
                <a:ea typeface="+mn-ea"/>
                <a:cs typeface="+mn-cs"/>
              </a:rPr>
              <a:t>Förhindra avslut/skydda mål. </a:t>
            </a:r>
            <a:endParaRPr lang="sv-SE" i="1"/>
          </a:p>
          <a:p>
            <a:pPr marL="0" marR="0" lvl="0" indent="0" algn="l" defTabSz="1828686" rtl="0" eaLnBrk="1" fontAlgn="auto" latinLnBrk="0" hangingPunct="1">
              <a:lnSpc>
                <a:spcPct val="100000"/>
              </a:lnSpc>
              <a:spcBef>
                <a:spcPts val="0"/>
              </a:spcBef>
              <a:spcAft>
                <a:spcPts val="0"/>
              </a:spcAft>
              <a:buClrTx/>
              <a:buSzTx/>
              <a:buFontTx/>
              <a:buNone/>
              <a:tabLst/>
              <a:defRPr/>
            </a:pPr>
            <a:r>
              <a:rPr lang="sv-SE" sz="2400" b="0" i="0" kern="1200">
                <a:solidFill>
                  <a:schemeClr val="bg1"/>
                </a:solidFill>
                <a:effectLst/>
                <a:latin typeface="Montserrat Light" panose="00000400000000000000" pitchFamily="2" charset="0"/>
                <a:ea typeface="+mn-ea"/>
                <a:cs typeface="Assistant" pitchFamily="2" charset="-79"/>
              </a:rPr>
              <a:t>K</a:t>
            </a:r>
            <a:r>
              <a:rPr lang="sv-SE" sz="2400">
                <a:solidFill>
                  <a:schemeClr val="bg1"/>
                </a:solidFill>
                <a:latin typeface="Montserrat Light" panose="00000400000000000000" pitchFamily="2" charset="0"/>
                <a:cs typeface="Assistant" pitchFamily="2" charset="-79"/>
              </a:rPr>
              <a:t>oppla fokusområden till spelfasmodellen!</a:t>
            </a:r>
            <a:endParaRPr lang="sv-SE" sz="2400">
              <a:solidFill>
                <a:schemeClr val="bg1"/>
              </a:solidFill>
              <a:latin typeface="Montserrat Light" panose="00000400000000000000" pitchFamily="2" charset="0"/>
            </a:endParaRPr>
          </a:p>
          <a:p>
            <a:endParaRPr lang="sv-SE"/>
          </a:p>
          <a:p>
            <a:r>
              <a:rPr lang="sv-SE" i="0"/>
              <a:t>När det gäller </a:t>
            </a:r>
            <a:r>
              <a:rPr lang="sv-SE" b="1" i="0" err="1"/>
              <a:t>innebandyfys</a:t>
            </a:r>
            <a:r>
              <a:rPr lang="sv-SE" i="0"/>
              <a:t> för röd nivån 15-16 år, byggs träningen på med b.la. grundfysik och varje vecka ska träningarna ha knäkontroll inplanerad. </a:t>
            </a:r>
          </a:p>
          <a:p>
            <a:r>
              <a:rPr lang="sv-SE" b="1"/>
              <a:t>Innebandypsykologi</a:t>
            </a:r>
            <a:r>
              <a:rPr lang="sv-SE"/>
              <a:t> på röd nivå 15-16 år ligger fokus på att göra lagkamrater bättre, långsiktig utveckling och individuella samtal.</a:t>
            </a:r>
          </a:p>
          <a:p>
            <a:endParaRPr lang="sv-SE"/>
          </a:p>
        </p:txBody>
      </p:sp>
      <p:sp>
        <p:nvSpPr>
          <p:cNvPr id="4" name="Platshållare för bildnummer 3">
            <a:extLst>
              <a:ext uri="{FF2B5EF4-FFF2-40B4-BE49-F238E27FC236}">
                <a16:creationId xmlns:a16="http://schemas.microsoft.com/office/drawing/2014/main" id="{D061E79E-C81B-44ED-4722-3C699EFF4DA0}"/>
              </a:ext>
            </a:extLst>
          </p:cNvPr>
          <p:cNvSpPr>
            <a:spLocks noGrp="1"/>
          </p:cNvSpPr>
          <p:nvPr>
            <p:ph type="sldNum" sz="quarter" idx="10"/>
          </p:nvPr>
        </p:nvSpPr>
        <p:spPr/>
        <p:txBody>
          <a:bodyPr/>
          <a:lstStyle/>
          <a:p>
            <a:pPr marL="0" marR="0" lvl="0" indent="0" algn="r" defTabSz="1828686" rtl="0" eaLnBrk="1" fontAlgn="auto" latinLnBrk="0" hangingPunct="1">
              <a:lnSpc>
                <a:spcPct val="100000"/>
              </a:lnSpc>
              <a:spcBef>
                <a:spcPts val="0"/>
              </a:spcBef>
              <a:spcAft>
                <a:spcPts val="0"/>
              </a:spcAft>
              <a:buClrTx/>
              <a:buSzTx/>
              <a:buFontTx/>
              <a:buNone/>
              <a:tabLst/>
              <a:defRPr/>
            </a:pPr>
            <a:fld id="{9F717927-2F1C-46F9-A7B3-79FCC148348A}" type="slidenum">
              <a:rPr kumimoji="0" lang="sv-SE" sz="1200" b="0" i="0" u="none" strike="noStrike" kern="1200" cap="none" spc="0" normalizeH="0" baseline="0" noProof="0" smtClean="0">
                <a:ln>
                  <a:noFill/>
                </a:ln>
                <a:solidFill>
                  <a:prstClr val="black"/>
                </a:solidFill>
                <a:effectLst/>
                <a:uLnTx/>
                <a:uFillTx/>
                <a:latin typeface="Montserrat Light" pitchFamily="2" charset="77"/>
                <a:ea typeface="+mn-ea"/>
                <a:cs typeface="+mn-cs"/>
              </a:rPr>
              <a:pPr marL="0" marR="0" lvl="0" indent="0" algn="r" defTabSz="1828686" rtl="0" eaLnBrk="1" fontAlgn="auto" latinLnBrk="0" hangingPunct="1">
                <a:lnSpc>
                  <a:spcPct val="100000"/>
                </a:lnSpc>
                <a:spcBef>
                  <a:spcPts val="0"/>
                </a:spcBef>
                <a:spcAft>
                  <a:spcPts val="0"/>
                </a:spcAft>
                <a:buClrTx/>
                <a:buSzTx/>
                <a:buFontTx/>
                <a:buNone/>
                <a:tabLst/>
                <a:defRPr/>
              </a:pPr>
              <a:t>16</a:t>
            </a:fld>
            <a:endParaRPr kumimoji="0" lang="sv-SE" sz="1200" b="0" i="0" u="none" strike="noStrike" kern="1200" cap="none" spc="0" normalizeH="0" baseline="0" noProof="0">
              <a:ln>
                <a:noFill/>
              </a:ln>
              <a:solidFill>
                <a:prstClr val="black"/>
              </a:solidFill>
              <a:effectLst/>
              <a:uLnTx/>
              <a:uFillTx/>
              <a:latin typeface="Montserrat Light" pitchFamily="2" charset="77"/>
              <a:ea typeface="+mn-ea"/>
              <a:cs typeface="+mn-cs"/>
            </a:endParaRPr>
          </a:p>
        </p:txBody>
      </p:sp>
    </p:spTree>
    <p:extLst>
      <p:ext uri="{BB962C8B-B14F-4D97-AF65-F5344CB8AC3E}">
        <p14:creationId xmlns:p14="http://schemas.microsoft.com/office/powerpoint/2010/main" val="14010843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B6E659-C9FB-B730-ABC9-2DFD48089D51}"/>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AB6B1259-453E-351F-5FC3-2F196572088A}"/>
              </a:ext>
            </a:extLst>
          </p:cNvPr>
          <p:cNvSpPr>
            <a:spLocks noGrp="1" noRot="1" noChangeAspect="1"/>
          </p:cNvSpPr>
          <p:nvPr>
            <p:ph type="sldImg"/>
          </p:nvPr>
        </p:nvSpPr>
        <p:spPr>
          <a:xfrm>
            <a:off x="90488" y="744538"/>
            <a:ext cx="6616700" cy="3722687"/>
          </a:xfrm>
        </p:spPr>
      </p:sp>
      <p:sp>
        <p:nvSpPr>
          <p:cNvPr id="3" name="Platshållare för anteckningar 2">
            <a:extLst>
              <a:ext uri="{FF2B5EF4-FFF2-40B4-BE49-F238E27FC236}">
                <a16:creationId xmlns:a16="http://schemas.microsoft.com/office/drawing/2014/main" id="{7C51B040-9BE2-ACB0-F6E6-AD45FAED6382}"/>
              </a:ext>
            </a:extLst>
          </p:cNvPr>
          <p:cNvSpPr>
            <a:spLocks noGrp="1"/>
          </p:cNvSpPr>
          <p:nvPr>
            <p:ph type="body" idx="1"/>
          </p:nvPr>
        </p:nvSpPr>
        <p:spPr/>
        <p:txBody>
          <a:bodyPr>
            <a:normAutofit/>
          </a:bodyPr>
          <a:lstStyle/>
          <a:p>
            <a:pPr marL="0" marR="0" lvl="0" indent="0" algn="l" defTabSz="1828686" rtl="0" eaLnBrk="1" fontAlgn="auto" latinLnBrk="0" hangingPunct="1">
              <a:lnSpc>
                <a:spcPct val="100000"/>
              </a:lnSpc>
              <a:spcBef>
                <a:spcPts val="0"/>
              </a:spcBef>
              <a:spcAft>
                <a:spcPts val="0"/>
              </a:spcAft>
              <a:buClrTx/>
              <a:buSzTx/>
              <a:buFontTx/>
              <a:buNone/>
              <a:tabLst/>
              <a:defRPr/>
            </a:pPr>
            <a:r>
              <a:rPr lang="sv-SE"/>
              <a:t>Förslag på inriktning och innehåll. Kolla över vilka rutiner ni har för lag på röd nivå i er förening. </a:t>
            </a:r>
          </a:p>
        </p:txBody>
      </p:sp>
      <p:sp>
        <p:nvSpPr>
          <p:cNvPr id="4" name="Platshållare för bildnummer 3">
            <a:extLst>
              <a:ext uri="{FF2B5EF4-FFF2-40B4-BE49-F238E27FC236}">
                <a16:creationId xmlns:a16="http://schemas.microsoft.com/office/drawing/2014/main" id="{D660E3B6-62CE-C381-A4ED-22219A3081DD}"/>
              </a:ext>
            </a:extLst>
          </p:cNvPr>
          <p:cNvSpPr>
            <a:spLocks noGrp="1"/>
          </p:cNvSpPr>
          <p:nvPr>
            <p:ph type="sldNum" sz="quarter" idx="10"/>
          </p:nvPr>
        </p:nvSpPr>
        <p:spPr/>
        <p:txBody>
          <a:bodyPr/>
          <a:lstStyle/>
          <a:p>
            <a:pPr marL="0" marR="0" lvl="0" indent="0" algn="r" defTabSz="1828686" rtl="0" eaLnBrk="1" fontAlgn="auto" latinLnBrk="0" hangingPunct="1">
              <a:lnSpc>
                <a:spcPct val="100000"/>
              </a:lnSpc>
              <a:spcBef>
                <a:spcPts val="0"/>
              </a:spcBef>
              <a:spcAft>
                <a:spcPts val="0"/>
              </a:spcAft>
              <a:buClrTx/>
              <a:buSzTx/>
              <a:buFontTx/>
              <a:buNone/>
              <a:tabLst/>
              <a:defRPr/>
            </a:pPr>
            <a:fld id="{9F717927-2F1C-46F9-A7B3-79FCC148348A}" type="slidenum">
              <a:rPr kumimoji="0" lang="sv-SE" sz="1200" b="0" i="0" u="none" strike="noStrike" kern="1200" cap="none" spc="0" normalizeH="0" baseline="0" noProof="0" smtClean="0">
                <a:ln>
                  <a:noFill/>
                </a:ln>
                <a:solidFill>
                  <a:prstClr val="black"/>
                </a:solidFill>
                <a:effectLst/>
                <a:uLnTx/>
                <a:uFillTx/>
                <a:latin typeface="Montserrat Light" pitchFamily="2" charset="77"/>
                <a:ea typeface="+mn-ea"/>
                <a:cs typeface="+mn-cs"/>
              </a:rPr>
              <a:pPr marL="0" marR="0" lvl="0" indent="0" algn="r" defTabSz="1828686" rtl="0" eaLnBrk="1" fontAlgn="auto" latinLnBrk="0" hangingPunct="1">
                <a:lnSpc>
                  <a:spcPct val="100000"/>
                </a:lnSpc>
                <a:spcBef>
                  <a:spcPts val="0"/>
                </a:spcBef>
                <a:spcAft>
                  <a:spcPts val="0"/>
                </a:spcAft>
                <a:buClrTx/>
                <a:buSzTx/>
                <a:buFontTx/>
                <a:buNone/>
                <a:tabLst/>
                <a:defRPr/>
              </a:pPr>
              <a:t>17</a:t>
            </a:fld>
            <a:endParaRPr kumimoji="0" lang="sv-SE" sz="1200" b="0" i="0" u="none" strike="noStrike" kern="1200" cap="none" spc="0" normalizeH="0" baseline="0" noProof="0">
              <a:ln>
                <a:noFill/>
              </a:ln>
              <a:solidFill>
                <a:prstClr val="black"/>
              </a:solidFill>
              <a:effectLst/>
              <a:uLnTx/>
              <a:uFillTx/>
              <a:latin typeface="Montserrat Light" pitchFamily="2" charset="77"/>
              <a:ea typeface="+mn-ea"/>
              <a:cs typeface="+mn-cs"/>
            </a:endParaRPr>
          </a:p>
        </p:txBody>
      </p:sp>
    </p:spTree>
    <p:extLst>
      <p:ext uri="{BB962C8B-B14F-4D97-AF65-F5344CB8AC3E}">
        <p14:creationId xmlns:p14="http://schemas.microsoft.com/office/powerpoint/2010/main" val="24126559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normAutofit/>
          </a:bodyPr>
          <a:lstStyle/>
          <a:p>
            <a:pPr marL="0" indent="0">
              <a:buFontTx/>
              <a:buNone/>
            </a:pPr>
            <a:endParaRPr lang="sv-SE"/>
          </a:p>
        </p:txBody>
      </p:sp>
      <p:sp>
        <p:nvSpPr>
          <p:cNvPr id="4" name="Platshållare för bildnummer 3"/>
          <p:cNvSpPr>
            <a:spLocks noGrp="1"/>
          </p:cNvSpPr>
          <p:nvPr>
            <p:ph type="sldNum" sz="quarter" idx="10"/>
          </p:nvPr>
        </p:nvSpPr>
        <p:spPr/>
        <p:txBody>
          <a:bodyPr/>
          <a:lstStyle/>
          <a:p>
            <a:fld id="{9F717927-2F1C-46F9-A7B3-79FCC148348A}" type="slidenum">
              <a:rPr lang="sv-SE" smtClean="0"/>
              <a:pPr/>
              <a:t>18</a:t>
            </a:fld>
            <a:endParaRPr lang="sv-SE"/>
          </a:p>
        </p:txBody>
      </p:sp>
    </p:spTree>
    <p:extLst>
      <p:ext uri="{BB962C8B-B14F-4D97-AF65-F5344CB8AC3E}">
        <p14:creationId xmlns:p14="http://schemas.microsoft.com/office/powerpoint/2010/main" val="7245623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54C0A2-A8FF-B462-8826-2F04144F8B83}"/>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B61A9E36-516D-F886-17E1-05FF0F0ECC42}"/>
              </a:ext>
            </a:extLst>
          </p:cNvPr>
          <p:cNvSpPr>
            <a:spLocks noGrp="1" noRot="1" noChangeAspect="1"/>
          </p:cNvSpPr>
          <p:nvPr>
            <p:ph type="sldImg"/>
          </p:nvPr>
        </p:nvSpPr>
        <p:spPr>
          <a:xfrm>
            <a:off x="90488" y="744538"/>
            <a:ext cx="6616700" cy="3722687"/>
          </a:xfrm>
        </p:spPr>
      </p:sp>
      <p:sp>
        <p:nvSpPr>
          <p:cNvPr id="3" name="Platshållare för anteckningar 2">
            <a:extLst>
              <a:ext uri="{FF2B5EF4-FFF2-40B4-BE49-F238E27FC236}">
                <a16:creationId xmlns:a16="http://schemas.microsoft.com/office/drawing/2014/main" id="{48696170-5521-8539-71D5-FB1DD23A9358}"/>
              </a:ext>
            </a:extLst>
          </p:cNvPr>
          <p:cNvSpPr>
            <a:spLocks noGrp="1"/>
          </p:cNvSpPr>
          <p:nvPr>
            <p:ph type="body" idx="1"/>
          </p:nvPr>
        </p:nvSpPr>
        <p:spPr/>
        <p:txBody>
          <a:bodyPr>
            <a:normAutofit fontScale="55000" lnSpcReduction="20000"/>
          </a:bodyPr>
          <a:lstStyle/>
          <a:p>
            <a:r>
              <a:rPr lang="sv-SE" b="1"/>
              <a:t>Princip</a:t>
            </a:r>
            <a:r>
              <a:rPr lang="sv-SE" b="0"/>
              <a:t> - </a:t>
            </a:r>
            <a:r>
              <a:rPr lang="sv-SE" b="0" i="1"/>
              <a:t>vad</a:t>
            </a:r>
            <a:r>
              <a:rPr lang="sv-SE" b="0"/>
              <a:t> vi strävar efter att göra</a:t>
            </a:r>
          </a:p>
          <a:p>
            <a:r>
              <a:rPr lang="sv-SE" b="1"/>
              <a:t>Beteenden - </a:t>
            </a:r>
            <a:r>
              <a:rPr lang="sv-SE" b="1" i="1"/>
              <a:t>Hur</a:t>
            </a:r>
            <a:r>
              <a:rPr lang="sv-SE" b="1"/>
              <a:t> vi agerar.</a:t>
            </a:r>
          </a:p>
          <a:p>
            <a:r>
              <a:rPr lang="sv-SE"/>
              <a:t>Beteenden är dom </a:t>
            </a:r>
            <a:r>
              <a:rPr lang="sv-SE" b="1"/>
              <a:t>konkreta handlingar</a:t>
            </a:r>
            <a:r>
              <a:rPr lang="sv-SE"/>
              <a:t> spelarna gör för att följa principerna:</a:t>
            </a:r>
          </a:p>
          <a:p>
            <a:r>
              <a:rPr lang="sv-SE"/>
              <a:t>Bollföraren vänder upp och söker pass centralt → följer principen ”inåt och framåt"</a:t>
            </a:r>
          </a:p>
          <a:p>
            <a:r>
              <a:rPr lang="sv-SE"/>
              <a:t>En back kliver upp och styr → följer principen "press på bollföraren”</a:t>
            </a:r>
          </a:p>
          <a:p>
            <a:endParaRPr lang="sv-SE"/>
          </a:p>
          <a:p>
            <a:r>
              <a:rPr lang="sv-SE" b="1"/>
              <a:t>Färdigheter – </a:t>
            </a:r>
            <a:r>
              <a:rPr lang="sv-SE" b="1" i="1"/>
              <a:t>Förmågan</a:t>
            </a:r>
            <a:r>
              <a:rPr lang="sv-SE" b="1"/>
              <a:t> att kunna utföra</a:t>
            </a:r>
          </a:p>
          <a:p>
            <a:r>
              <a:rPr lang="sv-SE"/>
              <a:t>Utan färdigheter kan spelaren inte </a:t>
            </a:r>
            <a:r>
              <a:rPr lang="sv-SE" b="1"/>
              <a:t>omsätta principer och beteenden i verkligheten</a:t>
            </a:r>
            <a:r>
              <a:rPr lang="sv-SE"/>
              <a:t>.</a:t>
            </a:r>
          </a:p>
          <a:p>
            <a:endParaRPr lang="sv-SE"/>
          </a:p>
          <a:p>
            <a:r>
              <a:rPr lang="sv-SE" b="1"/>
              <a:t>Färdigheter</a:t>
            </a:r>
            <a:r>
              <a:rPr lang="sv-SE"/>
              <a:t> = vad spelaren </a:t>
            </a:r>
            <a:r>
              <a:rPr lang="sv-SE" i="1"/>
              <a:t>kan göra</a:t>
            </a:r>
            <a:r>
              <a:rPr lang="sv-SE"/>
              <a:t>.</a:t>
            </a:r>
          </a:p>
          <a:p>
            <a:r>
              <a:rPr lang="sv-SE" b="1"/>
              <a:t>Principer</a:t>
            </a:r>
            <a:r>
              <a:rPr lang="sv-SE"/>
              <a:t> = vad spelaren </a:t>
            </a:r>
            <a:r>
              <a:rPr lang="sv-SE" i="1"/>
              <a:t>bör sträva efter</a:t>
            </a:r>
            <a:r>
              <a:rPr lang="sv-SE"/>
              <a:t> i olika situationer.</a:t>
            </a:r>
          </a:p>
          <a:p>
            <a:r>
              <a:rPr lang="sv-SE" b="1"/>
              <a:t>Beteenden</a:t>
            </a:r>
            <a:r>
              <a:rPr lang="sv-SE"/>
              <a:t> = hur spelaren </a:t>
            </a:r>
            <a:r>
              <a:rPr lang="sv-SE" i="1"/>
              <a:t>faktiskt agerar</a:t>
            </a:r>
            <a:r>
              <a:rPr lang="sv-SE"/>
              <a:t> på planen.</a:t>
            </a:r>
            <a:endParaRPr lang="sv-SE" b="1"/>
          </a:p>
          <a:p>
            <a:r>
              <a:rPr lang="sv-SE" b="1"/>
              <a:t>Spelförståelse</a:t>
            </a:r>
            <a:r>
              <a:rPr lang="sv-SE"/>
              <a:t> = länken mellan dessa tre – att kunna använda sina färdigheter på rätt sätt, vid rätt tid, i enlighet med lagets principer, genom konsekventa och effektiva beteenden.</a:t>
            </a:r>
          </a:p>
          <a:p>
            <a:endParaRPr lang="sv-SE"/>
          </a:p>
        </p:txBody>
      </p:sp>
      <p:sp>
        <p:nvSpPr>
          <p:cNvPr id="4" name="Platshållare för bildnummer 3">
            <a:extLst>
              <a:ext uri="{FF2B5EF4-FFF2-40B4-BE49-F238E27FC236}">
                <a16:creationId xmlns:a16="http://schemas.microsoft.com/office/drawing/2014/main" id="{334ACF85-BD0E-63BC-5145-D8FDB2CA8611}"/>
              </a:ext>
            </a:extLst>
          </p:cNvPr>
          <p:cNvSpPr>
            <a:spLocks noGrp="1"/>
          </p:cNvSpPr>
          <p:nvPr>
            <p:ph type="sldNum" sz="quarter" idx="10"/>
          </p:nvPr>
        </p:nvSpPr>
        <p:spPr/>
        <p:txBody>
          <a:bodyPr/>
          <a:lstStyle/>
          <a:p>
            <a:fld id="{9F717927-2F1C-46F9-A7B3-79FCC148348A}" type="slidenum">
              <a:rPr lang="sv-SE" smtClean="0"/>
              <a:pPr/>
              <a:t>19</a:t>
            </a:fld>
            <a:endParaRPr lang="sv-SE"/>
          </a:p>
        </p:txBody>
      </p:sp>
    </p:spTree>
    <p:extLst>
      <p:ext uri="{BB962C8B-B14F-4D97-AF65-F5344CB8AC3E}">
        <p14:creationId xmlns:p14="http://schemas.microsoft.com/office/powerpoint/2010/main" val="1600660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1828686" rtl="0" eaLnBrk="1" fontAlgn="auto" latinLnBrk="0" hangingPunct="1">
              <a:lnSpc>
                <a:spcPct val="100000"/>
              </a:lnSpc>
              <a:spcBef>
                <a:spcPts val="0"/>
              </a:spcBef>
              <a:spcAft>
                <a:spcPts val="0"/>
              </a:spcAft>
              <a:buClrTx/>
              <a:buSzTx/>
              <a:buFontTx/>
              <a:buNone/>
              <a:tabLst/>
              <a:defRPr/>
            </a:pPr>
            <a:endParaRPr lang="sv-SE" sz="2400">
              <a:solidFill>
                <a:schemeClr val="bg1"/>
              </a:solidFill>
              <a:latin typeface="Montserrat Light"/>
            </a:endParaRPr>
          </a:p>
          <a:p>
            <a:r>
              <a:rPr lang="sv-SE"/>
              <a:t>Denna sida kan ni ta bort när ni i föreningen gör er egen version av detta dokument </a:t>
            </a:r>
          </a:p>
        </p:txBody>
      </p:sp>
      <p:sp>
        <p:nvSpPr>
          <p:cNvPr id="4" name="Platshållare för bildnummer 3"/>
          <p:cNvSpPr>
            <a:spLocks noGrp="1"/>
          </p:cNvSpPr>
          <p:nvPr>
            <p:ph type="sldNum" sz="quarter" idx="5"/>
          </p:nvPr>
        </p:nvSpPr>
        <p:spPr/>
        <p:txBody>
          <a:bodyPr/>
          <a:lstStyle/>
          <a:p>
            <a:fld id="{987B9D33-1FD8-449B-AFAE-9E83257315FF}" type="slidenum">
              <a:rPr lang="sv-SE" smtClean="0"/>
              <a:t>2</a:t>
            </a:fld>
            <a:endParaRPr lang="sv-SE"/>
          </a:p>
        </p:txBody>
      </p:sp>
    </p:spTree>
    <p:extLst>
      <p:ext uri="{BB962C8B-B14F-4D97-AF65-F5344CB8AC3E}">
        <p14:creationId xmlns:p14="http://schemas.microsoft.com/office/powerpoint/2010/main" val="16663734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Samtliga fokusområden är viktiga på röd nivå, på blå och grön nivå fokuserar man på färre färdigheter och beteenden. Vilka fokusområden som är viktiga för ert lag på röd nivå blir individuellt beroende på vart laget och spelarna befinner sig i sin utveckling just nu. </a:t>
            </a:r>
          </a:p>
        </p:txBody>
      </p:sp>
      <p:sp>
        <p:nvSpPr>
          <p:cNvPr id="4" name="Platshållare för bildnummer 3"/>
          <p:cNvSpPr>
            <a:spLocks noGrp="1"/>
          </p:cNvSpPr>
          <p:nvPr>
            <p:ph type="sldNum" sz="quarter" idx="5"/>
          </p:nvPr>
        </p:nvSpPr>
        <p:spPr/>
        <p:txBody>
          <a:bodyPr/>
          <a:lstStyle/>
          <a:p>
            <a:fld id="{987B9D33-1FD8-449B-AFAE-9E83257315FF}" type="slidenum">
              <a:rPr lang="sv-SE" smtClean="0"/>
              <a:pPr/>
              <a:t>20</a:t>
            </a:fld>
            <a:endParaRPr lang="sv-SE"/>
          </a:p>
        </p:txBody>
      </p:sp>
    </p:spTree>
    <p:extLst>
      <p:ext uri="{BB962C8B-B14F-4D97-AF65-F5344CB8AC3E}">
        <p14:creationId xmlns:p14="http://schemas.microsoft.com/office/powerpoint/2010/main" val="17047904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normAutofit/>
          </a:bodyPr>
          <a:lstStyle/>
          <a:p>
            <a:pPr marL="0" marR="0" lvl="0" indent="0" algn="l" defTabSz="1828686" rtl="0" eaLnBrk="1" fontAlgn="auto" latinLnBrk="0" hangingPunct="1">
              <a:lnSpc>
                <a:spcPct val="100000"/>
              </a:lnSpc>
              <a:spcBef>
                <a:spcPts val="0"/>
              </a:spcBef>
              <a:spcAft>
                <a:spcPts val="0"/>
              </a:spcAft>
              <a:buClrTx/>
              <a:buSzTx/>
              <a:buFontTx/>
              <a:buNone/>
              <a:tabLst/>
              <a:defRPr/>
            </a:pPr>
            <a:r>
              <a:rPr lang="sv-SE"/>
              <a:t>Kopplat till sidorna om </a:t>
            </a:r>
            <a:r>
              <a:rPr lang="sv-SE" i="1"/>
              <a:t>Fokusområden</a:t>
            </a:r>
            <a:r>
              <a:rPr lang="sv-SE"/>
              <a:t>.</a:t>
            </a:r>
          </a:p>
          <a:p>
            <a:endParaRPr lang="sv-SE"/>
          </a:p>
        </p:txBody>
      </p:sp>
      <p:sp>
        <p:nvSpPr>
          <p:cNvPr id="4" name="Platshållare för bildnummer 3"/>
          <p:cNvSpPr>
            <a:spLocks noGrp="1"/>
          </p:cNvSpPr>
          <p:nvPr>
            <p:ph type="sldNum" sz="quarter" idx="10"/>
          </p:nvPr>
        </p:nvSpPr>
        <p:spPr/>
        <p:txBody>
          <a:bodyPr/>
          <a:lstStyle/>
          <a:p>
            <a:fld id="{9F717927-2F1C-46F9-A7B3-79FCC148348A}" type="slidenum">
              <a:rPr lang="sv-SE" smtClean="0"/>
              <a:pPr/>
              <a:t>21</a:t>
            </a:fld>
            <a:endParaRPr lang="sv-SE"/>
          </a:p>
        </p:txBody>
      </p:sp>
    </p:spTree>
    <p:extLst>
      <p:ext uri="{BB962C8B-B14F-4D97-AF65-F5344CB8AC3E}">
        <p14:creationId xmlns:p14="http://schemas.microsoft.com/office/powerpoint/2010/main" val="31048717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defRPr/>
            </a:pPr>
            <a:r>
              <a:rPr lang="sv-SE">
                <a:latin typeface="Montserrat Light"/>
              </a:rPr>
              <a:t>Förenkla innehållet i detta när ni pratar direkt till spelarna. Grundprinciperna i varje del går att applicera, men ni som tränare behöver utgå ifrån ålder och mognadsgrad på era spelare. Tänk på att bygga in dessa moment i träning via övningar och spel. </a:t>
            </a:r>
            <a:endParaRPr lang="sv-SE"/>
          </a:p>
          <a:p>
            <a:endParaRPr lang="sv-SE"/>
          </a:p>
        </p:txBody>
      </p:sp>
      <p:sp>
        <p:nvSpPr>
          <p:cNvPr id="4" name="Platshållare för bildnummer 3"/>
          <p:cNvSpPr>
            <a:spLocks noGrp="1"/>
          </p:cNvSpPr>
          <p:nvPr>
            <p:ph type="sldNum" sz="quarter" idx="5"/>
          </p:nvPr>
        </p:nvSpPr>
        <p:spPr/>
        <p:txBody>
          <a:bodyPr/>
          <a:lstStyle/>
          <a:p>
            <a:fld id="{987B9D33-1FD8-449B-AFAE-9E83257315FF}" type="slidenum">
              <a:rPr lang="sv-SE" smtClean="0"/>
              <a:pPr/>
              <a:t>22</a:t>
            </a:fld>
            <a:endParaRPr lang="sv-SE"/>
          </a:p>
        </p:txBody>
      </p:sp>
    </p:spTree>
    <p:extLst>
      <p:ext uri="{BB962C8B-B14F-4D97-AF65-F5344CB8AC3E}">
        <p14:creationId xmlns:p14="http://schemas.microsoft.com/office/powerpoint/2010/main" val="40612448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6AD845-3EDB-4DFB-7573-B9EE309F8485}"/>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4BCF8E08-5246-7717-AB94-64336EECCC0E}"/>
              </a:ext>
            </a:extLst>
          </p:cNvPr>
          <p:cNvSpPr>
            <a:spLocks noGrp="1" noRot="1" noChangeAspect="1"/>
          </p:cNvSpPr>
          <p:nvPr>
            <p:ph type="sldImg"/>
          </p:nvPr>
        </p:nvSpPr>
        <p:spPr>
          <a:xfrm>
            <a:off x="90488" y="744538"/>
            <a:ext cx="6616700" cy="3722687"/>
          </a:xfrm>
        </p:spPr>
      </p:sp>
      <p:sp>
        <p:nvSpPr>
          <p:cNvPr id="3" name="Platshållare för anteckningar 2">
            <a:extLst>
              <a:ext uri="{FF2B5EF4-FFF2-40B4-BE49-F238E27FC236}">
                <a16:creationId xmlns:a16="http://schemas.microsoft.com/office/drawing/2014/main" id="{BD6F207E-5B56-E505-9A22-A772F6AFC13F}"/>
              </a:ext>
            </a:extLst>
          </p:cNvPr>
          <p:cNvSpPr>
            <a:spLocks noGrp="1"/>
          </p:cNvSpPr>
          <p:nvPr>
            <p:ph type="body" idx="1"/>
          </p:nvPr>
        </p:nvSpPr>
        <p:spPr/>
        <p:txBody>
          <a:bodyPr>
            <a:normAutofit/>
          </a:bodyPr>
          <a:lstStyle/>
          <a:p>
            <a:pPr marL="0" marR="0" lvl="0" indent="0" algn="l" defTabSz="1828686" rtl="0" eaLnBrk="1" fontAlgn="auto" latinLnBrk="0" hangingPunct="1">
              <a:lnSpc>
                <a:spcPct val="100000"/>
              </a:lnSpc>
              <a:spcBef>
                <a:spcPts val="0"/>
              </a:spcBef>
              <a:spcAft>
                <a:spcPts val="0"/>
              </a:spcAft>
              <a:buClrTx/>
              <a:buSzTx/>
              <a:buFontTx/>
              <a:buNone/>
              <a:tabLst/>
              <a:defRPr/>
            </a:pPr>
            <a:r>
              <a:rPr lang="sv-SE"/>
              <a:t>Förenkla innehållet i detta när ni pratar direkt till spelarna. Grundprinciperna i varje del går att applicera, men ni som tränare behöver utgå ifrån ålder och mognadsgrad på era spelare. Tänk på att bygga in dessa moment i träning via övningar och spel. </a:t>
            </a:r>
          </a:p>
          <a:p>
            <a:pPr marL="0" marR="0" lvl="0" indent="0" algn="l" defTabSz="1828686" rtl="0" eaLnBrk="1" fontAlgn="auto" latinLnBrk="0" hangingPunct="1">
              <a:lnSpc>
                <a:spcPct val="100000"/>
              </a:lnSpc>
              <a:spcBef>
                <a:spcPts val="0"/>
              </a:spcBef>
              <a:spcAft>
                <a:spcPts val="0"/>
              </a:spcAft>
              <a:buClrTx/>
              <a:buSzTx/>
              <a:buFontTx/>
              <a:buNone/>
              <a:tabLst/>
              <a:defRPr/>
            </a:pPr>
            <a:endParaRPr lang="sv-SE" b="1">
              <a:solidFill>
                <a:srgbClr val="000000"/>
              </a:solidFill>
              <a:effectLst/>
              <a:highlight>
                <a:srgbClr val="FFFFFF"/>
              </a:highlight>
              <a:latin typeface="Open sans" panose="020B0606030504020204" pitchFamily="34" charset="0"/>
            </a:endParaRPr>
          </a:p>
          <a:p>
            <a:pPr marL="0" marR="0" lvl="0" indent="0" algn="l" defTabSz="1828686" rtl="0" eaLnBrk="1" fontAlgn="auto" latinLnBrk="0" hangingPunct="1">
              <a:lnSpc>
                <a:spcPct val="100000"/>
              </a:lnSpc>
              <a:spcBef>
                <a:spcPts val="0"/>
              </a:spcBef>
              <a:spcAft>
                <a:spcPts val="0"/>
              </a:spcAft>
              <a:buClrTx/>
              <a:buSzTx/>
              <a:buFontTx/>
              <a:buNone/>
              <a:tabLst/>
              <a:defRPr/>
            </a:pPr>
            <a:endParaRPr lang="sv-SE" b="1">
              <a:solidFill>
                <a:srgbClr val="000000"/>
              </a:solidFill>
              <a:effectLst/>
              <a:highlight>
                <a:srgbClr val="FFFFFF"/>
              </a:highlight>
              <a:latin typeface="Open sans" panose="020B0606030504020204" pitchFamily="34" charset="0"/>
            </a:endParaRPr>
          </a:p>
          <a:p>
            <a:endParaRPr lang="sv-SE"/>
          </a:p>
        </p:txBody>
      </p:sp>
      <p:sp>
        <p:nvSpPr>
          <p:cNvPr id="4" name="Platshållare för bildnummer 3">
            <a:extLst>
              <a:ext uri="{FF2B5EF4-FFF2-40B4-BE49-F238E27FC236}">
                <a16:creationId xmlns:a16="http://schemas.microsoft.com/office/drawing/2014/main" id="{1664C92A-2DF0-0AA7-D2B1-9DD8FC90AECB}"/>
              </a:ext>
            </a:extLst>
          </p:cNvPr>
          <p:cNvSpPr>
            <a:spLocks noGrp="1"/>
          </p:cNvSpPr>
          <p:nvPr>
            <p:ph type="sldNum" sz="quarter" idx="10"/>
          </p:nvPr>
        </p:nvSpPr>
        <p:spPr/>
        <p:txBody>
          <a:bodyPr/>
          <a:lstStyle/>
          <a:p>
            <a:pPr marL="0" marR="0" lvl="0" indent="0" algn="r" defTabSz="1828686" rtl="0" eaLnBrk="1" fontAlgn="auto" latinLnBrk="0" hangingPunct="1">
              <a:lnSpc>
                <a:spcPct val="100000"/>
              </a:lnSpc>
              <a:spcBef>
                <a:spcPts val="0"/>
              </a:spcBef>
              <a:spcAft>
                <a:spcPts val="0"/>
              </a:spcAft>
              <a:buClrTx/>
              <a:buSzTx/>
              <a:buFontTx/>
              <a:buNone/>
              <a:tabLst/>
              <a:defRPr/>
            </a:pPr>
            <a:fld id="{9F717927-2F1C-46F9-A7B3-79FCC148348A}" type="slidenum">
              <a:rPr kumimoji="0" lang="sv-SE" sz="1200" b="0" i="0" u="none" strike="noStrike" kern="1200" cap="none" spc="0" normalizeH="0" baseline="0" noProof="0" smtClean="0">
                <a:ln>
                  <a:noFill/>
                </a:ln>
                <a:solidFill>
                  <a:prstClr val="black"/>
                </a:solidFill>
                <a:effectLst/>
                <a:uLnTx/>
                <a:uFillTx/>
                <a:latin typeface="Montserrat Light" pitchFamily="2" charset="77"/>
                <a:ea typeface="+mn-ea"/>
                <a:cs typeface="+mn-cs"/>
              </a:rPr>
              <a:pPr marL="0" marR="0" lvl="0" indent="0" algn="r" defTabSz="1828686" rtl="0" eaLnBrk="1" fontAlgn="auto" latinLnBrk="0" hangingPunct="1">
                <a:lnSpc>
                  <a:spcPct val="100000"/>
                </a:lnSpc>
                <a:spcBef>
                  <a:spcPts val="0"/>
                </a:spcBef>
                <a:spcAft>
                  <a:spcPts val="0"/>
                </a:spcAft>
                <a:buClrTx/>
                <a:buSzTx/>
                <a:buFontTx/>
                <a:buNone/>
                <a:tabLst/>
                <a:defRPr/>
              </a:pPr>
              <a:t>23</a:t>
            </a:fld>
            <a:endParaRPr kumimoji="0" lang="sv-SE" sz="1200" b="0" i="0" u="none" strike="noStrike" kern="1200" cap="none" spc="0" normalizeH="0" baseline="0" noProof="0">
              <a:ln>
                <a:noFill/>
              </a:ln>
              <a:solidFill>
                <a:prstClr val="black"/>
              </a:solidFill>
              <a:effectLst/>
              <a:uLnTx/>
              <a:uFillTx/>
              <a:latin typeface="Montserrat Light" pitchFamily="2" charset="77"/>
              <a:ea typeface="+mn-ea"/>
              <a:cs typeface="+mn-cs"/>
            </a:endParaRPr>
          </a:p>
        </p:txBody>
      </p:sp>
    </p:spTree>
    <p:extLst>
      <p:ext uri="{BB962C8B-B14F-4D97-AF65-F5344CB8AC3E}">
        <p14:creationId xmlns:p14="http://schemas.microsoft.com/office/powerpoint/2010/main" val="6799533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6F9E6-65F1-1E6D-BC58-DFB9D467FCF5}"/>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8E38C9F8-6B8B-37DA-B72D-A251603DDE1C}"/>
              </a:ext>
            </a:extLst>
          </p:cNvPr>
          <p:cNvSpPr>
            <a:spLocks noGrp="1" noRot="1" noChangeAspect="1"/>
          </p:cNvSpPr>
          <p:nvPr>
            <p:ph type="sldImg"/>
          </p:nvPr>
        </p:nvSpPr>
        <p:spPr>
          <a:xfrm>
            <a:off x="90488" y="744538"/>
            <a:ext cx="6616700" cy="3722687"/>
          </a:xfrm>
        </p:spPr>
      </p:sp>
      <p:sp>
        <p:nvSpPr>
          <p:cNvPr id="3" name="Platshållare för anteckningar 2">
            <a:extLst>
              <a:ext uri="{FF2B5EF4-FFF2-40B4-BE49-F238E27FC236}">
                <a16:creationId xmlns:a16="http://schemas.microsoft.com/office/drawing/2014/main" id="{B658CB3D-4EAA-6A6A-AA24-81D00281DF34}"/>
              </a:ext>
            </a:extLst>
          </p:cNvPr>
          <p:cNvSpPr>
            <a:spLocks noGrp="1"/>
          </p:cNvSpPr>
          <p:nvPr>
            <p:ph type="body" idx="1"/>
          </p:nvPr>
        </p:nvSpPr>
        <p:spPr/>
        <p:txBody>
          <a:bodyPr>
            <a:normAutofit/>
          </a:bodyPr>
          <a:lstStyle/>
          <a:p>
            <a:pPr marL="0" marR="0" lvl="0" indent="0" algn="l" defTabSz="1828686" rtl="0" eaLnBrk="1" fontAlgn="auto" latinLnBrk="0" hangingPunct="1">
              <a:lnSpc>
                <a:spcPct val="100000"/>
              </a:lnSpc>
              <a:spcBef>
                <a:spcPts val="0"/>
              </a:spcBef>
              <a:spcAft>
                <a:spcPts val="0"/>
              </a:spcAft>
              <a:buClrTx/>
              <a:buSzTx/>
              <a:buFontTx/>
              <a:buNone/>
              <a:tabLst/>
              <a:defRPr/>
            </a:pPr>
            <a:r>
              <a:rPr lang="sv-SE"/>
              <a:t>Förenkla innehållet i detta när ni pratar direkt till spelarna. Grundprinciperna i varje del går att applicera, men ni som tränare behöver utgå ifrån ålder och mognadsgrad på era spelare. Tänk på att bygga in dessa moment i träning via övningar och spel. </a:t>
            </a:r>
          </a:p>
          <a:p>
            <a:pPr marL="0" marR="0" lvl="0" indent="0" algn="l" defTabSz="1828686" rtl="0" eaLnBrk="1" fontAlgn="auto" latinLnBrk="0" hangingPunct="1">
              <a:lnSpc>
                <a:spcPct val="100000"/>
              </a:lnSpc>
              <a:spcBef>
                <a:spcPts val="0"/>
              </a:spcBef>
              <a:spcAft>
                <a:spcPts val="0"/>
              </a:spcAft>
              <a:buClrTx/>
              <a:buSzTx/>
              <a:buFontTx/>
              <a:buNone/>
              <a:tabLst/>
              <a:defRPr/>
            </a:pPr>
            <a:endParaRPr lang="sv-SE" b="1">
              <a:solidFill>
                <a:srgbClr val="000000"/>
              </a:solidFill>
              <a:effectLst/>
              <a:highlight>
                <a:srgbClr val="FFFFFF"/>
              </a:highlight>
              <a:latin typeface="Open sans" panose="020B0606030504020204" pitchFamily="34" charset="0"/>
            </a:endParaRPr>
          </a:p>
          <a:p>
            <a:pPr marL="0" marR="0" lvl="0" indent="0" algn="l" defTabSz="1828686" rtl="0" eaLnBrk="1" fontAlgn="auto" latinLnBrk="0" hangingPunct="1">
              <a:lnSpc>
                <a:spcPct val="100000"/>
              </a:lnSpc>
              <a:spcBef>
                <a:spcPts val="0"/>
              </a:spcBef>
              <a:spcAft>
                <a:spcPts val="0"/>
              </a:spcAft>
              <a:buClrTx/>
              <a:buSzTx/>
              <a:buFontTx/>
              <a:buNone/>
              <a:tabLst/>
              <a:defRPr/>
            </a:pPr>
            <a:endParaRPr lang="sv-SE" b="1">
              <a:solidFill>
                <a:srgbClr val="000000"/>
              </a:solidFill>
              <a:effectLst/>
              <a:highlight>
                <a:srgbClr val="FFFFFF"/>
              </a:highlight>
              <a:latin typeface="Open sans" panose="020B0606030504020204" pitchFamily="34" charset="0"/>
            </a:endParaRPr>
          </a:p>
          <a:p>
            <a:endParaRPr lang="sv-SE"/>
          </a:p>
        </p:txBody>
      </p:sp>
      <p:sp>
        <p:nvSpPr>
          <p:cNvPr id="4" name="Platshållare för bildnummer 3">
            <a:extLst>
              <a:ext uri="{FF2B5EF4-FFF2-40B4-BE49-F238E27FC236}">
                <a16:creationId xmlns:a16="http://schemas.microsoft.com/office/drawing/2014/main" id="{C90D9D4D-CC9D-E3B4-A1C1-62416548A17C}"/>
              </a:ext>
            </a:extLst>
          </p:cNvPr>
          <p:cNvSpPr>
            <a:spLocks noGrp="1"/>
          </p:cNvSpPr>
          <p:nvPr>
            <p:ph type="sldNum" sz="quarter" idx="10"/>
          </p:nvPr>
        </p:nvSpPr>
        <p:spPr/>
        <p:txBody>
          <a:bodyPr/>
          <a:lstStyle/>
          <a:p>
            <a:pPr marL="0" marR="0" lvl="0" indent="0" algn="r" defTabSz="1828686" rtl="0" eaLnBrk="1" fontAlgn="auto" latinLnBrk="0" hangingPunct="1">
              <a:lnSpc>
                <a:spcPct val="100000"/>
              </a:lnSpc>
              <a:spcBef>
                <a:spcPts val="0"/>
              </a:spcBef>
              <a:spcAft>
                <a:spcPts val="0"/>
              </a:spcAft>
              <a:buClrTx/>
              <a:buSzTx/>
              <a:buFontTx/>
              <a:buNone/>
              <a:tabLst/>
              <a:defRPr/>
            </a:pPr>
            <a:fld id="{9F717927-2F1C-46F9-A7B3-79FCC148348A}" type="slidenum">
              <a:rPr kumimoji="0" lang="sv-SE" sz="1200" b="0" i="0" u="none" strike="noStrike" kern="1200" cap="none" spc="0" normalizeH="0" baseline="0" noProof="0" smtClean="0">
                <a:ln>
                  <a:noFill/>
                </a:ln>
                <a:solidFill>
                  <a:prstClr val="black"/>
                </a:solidFill>
                <a:effectLst/>
                <a:uLnTx/>
                <a:uFillTx/>
                <a:latin typeface="Montserrat Light" pitchFamily="2" charset="77"/>
                <a:ea typeface="+mn-ea"/>
                <a:cs typeface="+mn-cs"/>
              </a:rPr>
              <a:pPr marL="0" marR="0" lvl="0" indent="0" algn="r" defTabSz="1828686" rtl="0" eaLnBrk="1" fontAlgn="auto" latinLnBrk="0" hangingPunct="1">
                <a:lnSpc>
                  <a:spcPct val="100000"/>
                </a:lnSpc>
                <a:spcBef>
                  <a:spcPts val="0"/>
                </a:spcBef>
                <a:spcAft>
                  <a:spcPts val="0"/>
                </a:spcAft>
                <a:buClrTx/>
                <a:buSzTx/>
                <a:buFontTx/>
                <a:buNone/>
                <a:tabLst/>
                <a:defRPr/>
              </a:pPr>
              <a:t>24</a:t>
            </a:fld>
            <a:endParaRPr kumimoji="0" lang="sv-SE" sz="1200" b="0" i="0" u="none" strike="noStrike" kern="1200" cap="none" spc="0" normalizeH="0" baseline="0" noProof="0">
              <a:ln>
                <a:noFill/>
              </a:ln>
              <a:solidFill>
                <a:prstClr val="black"/>
              </a:solidFill>
              <a:effectLst/>
              <a:uLnTx/>
              <a:uFillTx/>
              <a:latin typeface="Montserrat Light" pitchFamily="2" charset="77"/>
              <a:ea typeface="+mn-ea"/>
              <a:cs typeface="+mn-cs"/>
            </a:endParaRPr>
          </a:p>
        </p:txBody>
      </p:sp>
    </p:spTree>
    <p:extLst>
      <p:ext uri="{BB962C8B-B14F-4D97-AF65-F5344CB8AC3E}">
        <p14:creationId xmlns:p14="http://schemas.microsoft.com/office/powerpoint/2010/main" val="8792476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4BAC50-1282-E0F4-5FE4-7934F174650A}"/>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8CBC928E-16C6-DD4E-BA6A-E36FF372E1C8}"/>
              </a:ext>
            </a:extLst>
          </p:cNvPr>
          <p:cNvSpPr>
            <a:spLocks noGrp="1" noRot="1" noChangeAspect="1"/>
          </p:cNvSpPr>
          <p:nvPr>
            <p:ph type="sldImg"/>
          </p:nvPr>
        </p:nvSpPr>
        <p:spPr>
          <a:xfrm>
            <a:off x="90488" y="744538"/>
            <a:ext cx="6616700" cy="3722687"/>
          </a:xfrm>
        </p:spPr>
      </p:sp>
      <p:sp>
        <p:nvSpPr>
          <p:cNvPr id="3" name="Platshållare för anteckningar 2">
            <a:extLst>
              <a:ext uri="{FF2B5EF4-FFF2-40B4-BE49-F238E27FC236}">
                <a16:creationId xmlns:a16="http://schemas.microsoft.com/office/drawing/2014/main" id="{58438AB9-4AFE-1B2F-EAEE-37E75B808390}"/>
              </a:ext>
            </a:extLst>
          </p:cNvPr>
          <p:cNvSpPr>
            <a:spLocks noGrp="1"/>
          </p:cNvSpPr>
          <p:nvPr>
            <p:ph type="body" idx="1"/>
          </p:nvPr>
        </p:nvSpPr>
        <p:spPr/>
        <p:txBody>
          <a:bodyPr>
            <a:normAutofit/>
          </a:bodyPr>
          <a:lstStyle/>
          <a:p>
            <a:pPr marL="0" marR="0" lvl="0" indent="0" algn="l" defTabSz="1828686" rtl="0" eaLnBrk="1" fontAlgn="auto" latinLnBrk="0" hangingPunct="1">
              <a:lnSpc>
                <a:spcPct val="100000"/>
              </a:lnSpc>
              <a:spcBef>
                <a:spcPts val="0"/>
              </a:spcBef>
              <a:spcAft>
                <a:spcPts val="0"/>
              </a:spcAft>
              <a:buClrTx/>
              <a:buSzTx/>
              <a:buFontTx/>
              <a:buNone/>
              <a:tabLst/>
              <a:defRPr/>
            </a:pPr>
            <a:r>
              <a:rPr lang="sv-SE"/>
              <a:t>Förenkla innehållet i detta när ni pratar direkt till spelarna. Grundprinciperna i varje del går att applicera, men ni som tränare behöver utgå ifrån ålder och mognadsgrad på era spelare. Tänk på att bygga in dessa moment i träning via övningar och spel. </a:t>
            </a:r>
          </a:p>
          <a:p>
            <a:pPr marL="0" marR="0" lvl="0" indent="0" algn="l" defTabSz="1828686" rtl="0" eaLnBrk="1" fontAlgn="auto" latinLnBrk="0" hangingPunct="1">
              <a:lnSpc>
                <a:spcPct val="100000"/>
              </a:lnSpc>
              <a:spcBef>
                <a:spcPts val="0"/>
              </a:spcBef>
              <a:spcAft>
                <a:spcPts val="0"/>
              </a:spcAft>
              <a:buClrTx/>
              <a:buSzTx/>
              <a:buFontTx/>
              <a:buNone/>
              <a:tabLst/>
              <a:defRPr/>
            </a:pPr>
            <a:endParaRPr lang="sv-SE" b="1">
              <a:solidFill>
                <a:srgbClr val="000000"/>
              </a:solidFill>
              <a:effectLst/>
              <a:highlight>
                <a:srgbClr val="FFFFFF"/>
              </a:highlight>
              <a:latin typeface="Open sans" panose="020B0606030504020204" pitchFamily="34" charset="0"/>
            </a:endParaRPr>
          </a:p>
          <a:p>
            <a:pPr marL="0" marR="0" lvl="0" indent="0" algn="l" defTabSz="1828686" rtl="0" eaLnBrk="1" fontAlgn="auto" latinLnBrk="0" hangingPunct="1">
              <a:lnSpc>
                <a:spcPct val="100000"/>
              </a:lnSpc>
              <a:spcBef>
                <a:spcPts val="0"/>
              </a:spcBef>
              <a:spcAft>
                <a:spcPts val="0"/>
              </a:spcAft>
              <a:buClrTx/>
              <a:buSzTx/>
              <a:buFontTx/>
              <a:buNone/>
              <a:tabLst/>
              <a:defRPr/>
            </a:pPr>
            <a:endParaRPr lang="sv-SE" b="1">
              <a:solidFill>
                <a:srgbClr val="000000"/>
              </a:solidFill>
              <a:effectLst/>
              <a:highlight>
                <a:srgbClr val="FFFFFF"/>
              </a:highlight>
              <a:latin typeface="Open sans" panose="020B0606030504020204" pitchFamily="34" charset="0"/>
            </a:endParaRPr>
          </a:p>
          <a:p>
            <a:endParaRPr lang="sv-SE"/>
          </a:p>
        </p:txBody>
      </p:sp>
      <p:sp>
        <p:nvSpPr>
          <p:cNvPr id="4" name="Platshållare för bildnummer 3">
            <a:extLst>
              <a:ext uri="{FF2B5EF4-FFF2-40B4-BE49-F238E27FC236}">
                <a16:creationId xmlns:a16="http://schemas.microsoft.com/office/drawing/2014/main" id="{57956006-58DE-C769-47A7-668FB91B2DF4}"/>
              </a:ext>
            </a:extLst>
          </p:cNvPr>
          <p:cNvSpPr>
            <a:spLocks noGrp="1"/>
          </p:cNvSpPr>
          <p:nvPr>
            <p:ph type="sldNum" sz="quarter" idx="10"/>
          </p:nvPr>
        </p:nvSpPr>
        <p:spPr/>
        <p:txBody>
          <a:bodyPr/>
          <a:lstStyle/>
          <a:p>
            <a:pPr marL="0" marR="0" lvl="0" indent="0" algn="r" defTabSz="1828686" rtl="0" eaLnBrk="1" fontAlgn="auto" latinLnBrk="0" hangingPunct="1">
              <a:lnSpc>
                <a:spcPct val="100000"/>
              </a:lnSpc>
              <a:spcBef>
                <a:spcPts val="0"/>
              </a:spcBef>
              <a:spcAft>
                <a:spcPts val="0"/>
              </a:spcAft>
              <a:buClrTx/>
              <a:buSzTx/>
              <a:buFontTx/>
              <a:buNone/>
              <a:tabLst/>
              <a:defRPr/>
            </a:pPr>
            <a:fld id="{9F717927-2F1C-46F9-A7B3-79FCC148348A}" type="slidenum">
              <a:rPr kumimoji="0" lang="sv-SE" sz="1200" b="0" i="0" u="none" strike="noStrike" kern="1200" cap="none" spc="0" normalizeH="0" baseline="0" noProof="0" smtClean="0">
                <a:ln>
                  <a:noFill/>
                </a:ln>
                <a:solidFill>
                  <a:prstClr val="black"/>
                </a:solidFill>
                <a:effectLst/>
                <a:uLnTx/>
                <a:uFillTx/>
                <a:latin typeface="Montserrat Light" pitchFamily="2" charset="77"/>
                <a:ea typeface="+mn-ea"/>
                <a:cs typeface="+mn-cs"/>
              </a:rPr>
              <a:pPr marL="0" marR="0" lvl="0" indent="0" algn="r" defTabSz="1828686" rtl="0" eaLnBrk="1" fontAlgn="auto" latinLnBrk="0" hangingPunct="1">
                <a:lnSpc>
                  <a:spcPct val="100000"/>
                </a:lnSpc>
                <a:spcBef>
                  <a:spcPts val="0"/>
                </a:spcBef>
                <a:spcAft>
                  <a:spcPts val="0"/>
                </a:spcAft>
                <a:buClrTx/>
                <a:buSzTx/>
                <a:buFontTx/>
                <a:buNone/>
                <a:tabLst/>
                <a:defRPr/>
              </a:pPr>
              <a:t>25</a:t>
            </a:fld>
            <a:endParaRPr kumimoji="0" lang="sv-SE" sz="1200" b="0" i="0" u="none" strike="noStrike" kern="1200" cap="none" spc="0" normalizeH="0" baseline="0" noProof="0">
              <a:ln>
                <a:noFill/>
              </a:ln>
              <a:solidFill>
                <a:prstClr val="black"/>
              </a:solidFill>
              <a:effectLst/>
              <a:uLnTx/>
              <a:uFillTx/>
              <a:latin typeface="Montserrat Light" pitchFamily="2" charset="77"/>
              <a:ea typeface="+mn-ea"/>
              <a:cs typeface="+mn-cs"/>
            </a:endParaRPr>
          </a:p>
        </p:txBody>
      </p:sp>
    </p:spTree>
    <p:extLst>
      <p:ext uri="{BB962C8B-B14F-4D97-AF65-F5344CB8AC3E}">
        <p14:creationId xmlns:p14="http://schemas.microsoft.com/office/powerpoint/2010/main" val="25029092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DD4566-AE8A-A4B3-61D6-C65D13128F50}"/>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27FFEEF0-C844-89AC-FD9F-06D87F2B1FDC}"/>
              </a:ext>
            </a:extLst>
          </p:cNvPr>
          <p:cNvSpPr>
            <a:spLocks noGrp="1" noRot="1" noChangeAspect="1"/>
          </p:cNvSpPr>
          <p:nvPr>
            <p:ph type="sldImg"/>
          </p:nvPr>
        </p:nvSpPr>
        <p:spPr>
          <a:xfrm>
            <a:off x="90488" y="744538"/>
            <a:ext cx="6616700" cy="3722687"/>
          </a:xfrm>
        </p:spPr>
      </p:sp>
      <p:sp>
        <p:nvSpPr>
          <p:cNvPr id="3" name="Platshållare för anteckningar 2">
            <a:extLst>
              <a:ext uri="{FF2B5EF4-FFF2-40B4-BE49-F238E27FC236}">
                <a16:creationId xmlns:a16="http://schemas.microsoft.com/office/drawing/2014/main" id="{3FFB84FE-C28E-A271-6437-75703EAFCE72}"/>
              </a:ext>
            </a:extLst>
          </p:cNvPr>
          <p:cNvSpPr>
            <a:spLocks noGrp="1"/>
          </p:cNvSpPr>
          <p:nvPr>
            <p:ph type="body" idx="1"/>
          </p:nvPr>
        </p:nvSpPr>
        <p:spPr/>
        <p:txBody>
          <a:bodyPr>
            <a:normAutofit/>
          </a:bodyPr>
          <a:lstStyle/>
          <a:p>
            <a:pPr marL="0" marR="0" lvl="0" indent="0" algn="l" defTabSz="1828686" rtl="0" eaLnBrk="1" fontAlgn="auto" latinLnBrk="0" hangingPunct="1">
              <a:lnSpc>
                <a:spcPct val="100000"/>
              </a:lnSpc>
              <a:spcBef>
                <a:spcPts val="0"/>
              </a:spcBef>
              <a:spcAft>
                <a:spcPts val="0"/>
              </a:spcAft>
              <a:buClrTx/>
              <a:buSzTx/>
              <a:buFontTx/>
              <a:buNone/>
              <a:tabLst/>
              <a:defRPr/>
            </a:pPr>
            <a:r>
              <a:rPr lang="sv-SE"/>
              <a:t>Förenkla innehållet i detta när ni pratar direkt till spelarna. Grundprinciperna i varje del går att applicera, men ni som tränare behöver utgå ifrån ålder och mognadsgrad på era spelare. Tänk på att bygga in dessa moment i träning via övningar och spel. </a:t>
            </a:r>
          </a:p>
          <a:p>
            <a:pPr marL="0" marR="0" lvl="0" indent="0" algn="l" defTabSz="1828686" rtl="0" eaLnBrk="1" fontAlgn="auto" latinLnBrk="0" hangingPunct="1">
              <a:lnSpc>
                <a:spcPct val="100000"/>
              </a:lnSpc>
              <a:spcBef>
                <a:spcPts val="0"/>
              </a:spcBef>
              <a:spcAft>
                <a:spcPts val="0"/>
              </a:spcAft>
              <a:buClrTx/>
              <a:buSzTx/>
              <a:buFontTx/>
              <a:buNone/>
              <a:tabLst/>
              <a:defRPr/>
            </a:pPr>
            <a:endParaRPr lang="sv-SE" b="1">
              <a:solidFill>
                <a:srgbClr val="000000"/>
              </a:solidFill>
              <a:effectLst/>
              <a:highlight>
                <a:srgbClr val="FFFFFF"/>
              </a:highlight>
              <a:latin typeface="Open sans" panose="020B0606030504020204" pitchFamily="34" charset="0"/>
            </a:endParaRPr>
          </a:p>
          <a:p>
            <a:pPr marL="0" marR="0" lvl="0" indent="0" algn="l" defTabSz="1828686" rtl="0" eaLnBrk="1" fontAlgn="auto" latinLnBrk="0" hangingPunct="1">
              <a:lnSpc>
                <a:spcPct val="100000"/>
              </a:lnSpc>
              <a:spcBef>
                <a:spcPts val="0"/>
              </a:spcBef>
              <a:spcAft>
                <a:spcPts val="0"/>
              </a:spcAft>
              <a:buClrTx/>
              <a:buSzTx/>
              <a:buFontTx/>
              <a:buNone/>
              <a:tabLst/>
              <a:defRPr/>
            </a:pPr>
            <a:endParaRPr lang="sv-SE" b="1">
              <a:solidFill>
                <a:srgbClr val="000000"/>
              </a:solidFill>
              <a:effectLst/>
              <a:highlight>
                <a:srgbClr val="FFFFFF"/>
              </a:highlight>
              <a:latin typeface="Open sans" panose="020B0606030504020204" pitchFamily="34" charset="0"/>
            </a:endParaRPr>
          </a:p>
          <a:p>
            <a:endParaRPr lang="sv-SE"/>
          </a:p>
        </p:txBody>
      </p:sp>
      <p:sp>
        <p:nvSpPr>
          <p:cNvPr id="4" name="Platshållare för bildnummer 3">
            <a:extLst>
              <a:ext uri="{FF2B5EF4-FFF2-40B4-BE49-F238E27FC236}">
                <a16:creationId xmlns:a16="http://schemas.microsoft.com/office/drawing/2014/main" id="{7E967038-D3F6-B8F1-2018-EB9A012E00A4}"/>
              </a:ext>
            </a:extLst>
          </p:cNvPr>
          <p:cNvSpPr>
            <a:spLocks noGrp="1"/>
          </p:cNvSpPr>
          <p:nvPr>
            <p:ph type="sldNum" sz="quarter" idx="10"/>
          </p:nvPr>
        </p:nvSpPr>
        <p:spPr/>
        <p:txBody>
          <a:bodyPr/>
          <a:lstStyle/>
          <a:p>
            <a:pPr marL="0" marR="0" lvl="0" indent="0" algn="r" defTabSz="1828686" rtl="0" eaLnBrk="1" fontAlgn="auto" latinLnBrk="0" hangingPunct="1">
              <a:lnSpc>
                <a:spcPct val="100000"/>
              </a:lnSpc>
              <a:spcBef>
                <a:spcPts val="0"/>
              </a:spcBef>
              <a:spcAft>
                <a:spcPts val="0"/>
              </a:spcAft>
              <a:buClrTx/>
              <a:buSzTx/>
              <a:buFontTx/>
              <a:buNone/>
              <a:tabLst/>
              <a:defRPr/>
            </a:pPr>
            <a:fld id="{9F717927-2F1C-46F9-A7B3-79FCC148348A}" type="slidenum">
              <a:rPr kumimoji="0" lang="sv-SE" sz="1200" b="0" i="0" u="none" strike="noStrike" kern="1200" cap="none" spc="0" normalizeH="0" baseline="0" noProof="0" smtClean="0">
                <a:ln>
                  <a:noFill/>
                </a:ln>
                <a:solidFill>
                  <a:prstClr val="black"/>
                </a:solidFill>
                <a:effectLst/>
                <a:uLnTx/>
                <a:uFillTx/>
                <a:latin typeface="Montserrat Light" pitchFamily="2" charset="77"/>
                <a:ea typeface="+mn-ea"/>
                <a:cs typeface="+mn-cs"/>
              </a:rPr>
              <a:pPr marL="0" marR="0" lvl="0" indent="0" algn="r" defTabSz="1828686" rtl="0" eaLnBrk="1" fontAlgn="auto" latinLnBrk="0" hangingPunct="1">
                <a:lnSpc>
                  <a:spcPct val="100000"/>
                </a:lnSpc>
                <a:spcBef>
                  <a:spcPts val="0"/>
                </a:spcBef>
                <a:spcAft>
                  <a:spcPts val="0"/>
                </a:spcAft>
                <a:buClrTx/>
                <a:buSzTx/>
                <a:buFontTx/>
                <a:buNone/>
                <a:tabLst/>
                <a:defRPr/>
              </a:pPr>
              <a:t>26</a:t>
            </a:fld>
            <a:endParaRPr kumimoji="0" lang="sv-SE" sz="1200" b="0" i="0" u="none" strike="noStrike" kern="1200" cap="none" spc="0" normalizeH="0" baseline="0" noProof="0">
              <a:ln>
                <a:noFill/>
              </a:ln>
              <a:solidFill>
                <a:prstClr val="black"/>
              </a:solidFill>
              <a:effectLst/>
              <a:uLnTx/>
              <a:uFillTx/>
              <a:latin typeface="Montserrat Light" pitchFamily="2" charset="77"/>
              <a:ea typeface="+mn-ea"/>
              <a:cs typeface="+mn-cs"/>
            </a:endParaRPr>
          </a:p>
        </p:txBody>
      </p:sp>
    </p:spTree>
    <p:extLst>
      <p:ext uri="{BB962C8B-B14F-4D97-AF65-F5344CB8AC3E}">
        <p14:creationId xmlns:p14="http://schemas.microsoft.com/office/powerpoint/2010/main" val="40775979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71B2A0-E83F-9C39-99C4-BEB212F70CA9}"/>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38F38EEE-8B36-1606-491F-BF69C3C7F344}"/>
              </a:ext>
            </a:extLst>
          </p:cNvPr>
          <p:cNvSpPr>
            <a:spLocks noGrp="1" noRot="1" noChangeAspect="1"/>
          </p:cNvSpPr>
          <p:nvPr>
            <p:ph type="sldImg"/>
          </p:nvPr>
        </p:nvSpPr>
        <p:spPr>
          <a:xfrm>
            <a:off x="90488" y="744538"/>
            <a:ext cx="6616700" cy="3722687"/>
          </a:xfrm>
        </p:spPr>
      </p:sp>
      <p:sp>
        <p:nvSpPr>
          <p:cNvPr id="3" name="Platshållare för anteckningar 2">
            <a:extLst>
              <a:ext uri="{FF2B5EF4-FFF2-40B4-BE49-F238E27FC236}">
                <a16:creationId xmlns:a16="http://schemas.microsoft.com/office/drawing/2014/main" id="{CD5E075E-A764-F3B8-73B5-A0E7B70034F3}"/>
              </a:ext>
            </a:extLst>
          </p:cNvPr>
          <p:cNvSpPr>
            <a:spLocks noGrp="1"/>
          </p:cNvSpPr>
          <p:nvPr>
            <p:ph type="body" idx="1"/>
          </p:nvPr>
        </p:nvSpPr>
        <p:spPr/>
        <p:txBody>
          <a:bodyPr>
            <a:normAutofit/>
          </a:bodyPr>
          <a:lstStyle/>
          <a:p>
            <a:pPr marL="0" marR="0" lvl="0" indent="0" algn="l" defTabSz="1828686" rtl="0" eaLnBrk="1" fontAlgn="auto" latinLnBrk="0" hangingPunct="1">
              <a:lnSpc>
                <a:spcPct val="100000"/>
              </a:lnSpc>
              <a:spcBef>
                <a:spcPts val="0"/>
              </a:spcBef>
              <a:spcAft>
                <a:spcPts val="0"/>
              </a:spcAft>
              <a:buClrTx/>
              <a:buSzTx/>
              <a:buFontTx/>
              <a:buNone/>
              <a:tabLst/>
              <a:defRPr/>
            </a:pPr>
            <a:r>
              <a:rPr lang="sv-SE"/>
              <a:t>Förenkla innehållet i detta när ni pratar direkt till spelarna. Grundprinciperna i varje del går att applicera, men ni som tränare behöver utgå ifrån ålder och mognadsgrad på era spelare. Tänk på att bygga in dessa moment i träning via övningar och spel. </a:t>
            </a:r>
          </a:p>
          <a:p>
            <a:pPr marL="0" marR="0" lvl="0" indent="0" algn="l" defTabSz="1828686" rtl="0" eaLnBrk="1" fontAlgn="auto" latinLnBrk="0" hangingPunct="1">
              <a:lnSpc>
                <a:spcPct val="100000"/>
              </a:lnSpc>
              <a:spcBef>
                <a:spcPts val="0"/>
              </a:spcBef>
              <a:spcAft>
                <a:spcPts val="0"/>
              </a:spcAft>
              <a:buClrTx/>
              <a:buSzTx/>
              <a:buFontTx/>
              <a:buNone/>
              <a:tabLst/>
              <a:defRPr/>
            </a:pPr>
            <a:endParaRPr lang="sv-SE" b="1">
              <a:solidFill>
                <a:srgbClr val="000000"/>
              </a:solidFill>
              <a:effectLst/>
              <a:highlight>
                <a:srgbClr val="FFFFFF"/>
              </a:highlight>
              <a:latin typeface="Open sans" panose="020B0606030504020204" pitchFamily="34" charset="0"/>
            </a:endParaRPr>
          </a:p>
          <a:p>
            <a:pPr marL="0" marR="0" lvl="0" indent="0" algn="l" defTabSz="1828686" rtl="0" eaLnBrk="1" fontAlgn="auto" latinLnBrk="0" hangingPunct="1">
              <a:lnSpc>
                <a:spcPct val="100000"/>
              </a:lnSpc>
              <a:spcBef>
                <a:spcPts val="0"/>
              </a:spcBef>
              <a:spcAft>
                <a:spcPts val="0"/>
              </a:spcAft>
              <a:buClrTx/>
              <a:buSzTx/>
              <a:buFontTx/>
              <a:buNone/>
              <a:tabLst/>
              <a:defRPr/>
            </a:pPr>
            <a:endParaRPr lang="sv-SE" b="1">
              <a:solidFill>
                <a:srgbClr val="000000"/>
              </a:solidFill>
              <a:effectLst/>
              <a:highlight>
                <a:srgbClr val="FFFFFF"/>
              </a:highlight>
              <a:latin typeface="Open sans" panose="020B0606030504020204" pitchFamily="34" charset="0"/>
            </a:endParaRPr>
          </a:p>
          <a:p>
            <a:endParaRPr lang="sv-SE"/>
          </a:p>
        </p:txBody>
      </p:sp>
      <p:sp>
        <p:nvSpPr>
          <p:cNvPr id="4" name="Platshållare för bildnummer 3">
            <a:extLst>
              <a:ext uri="{FF2B5EF4-FFF2-40B4-BE49-F238E27FC236}">
                <a16:creationId xmlns:a16="http://schemas.microsoft.com/office/drawing/2014/main" id="{E3DA9DA2-72BE-3F62-FA7A-2B076D041221}"/>
              </a:ext>
            </a:extLst>
          </p:cNvPr>
          <p:cNvSpPr>
            <a:spLocks noGrp="1"/>
          </p:cNvSpPr>
          <p:nvPr>
            <p:ph type="sldNum" sz="quarter" idx="10"/>
          </p:nvPr>
        </p:nvSpPr>
        <p:spPr/>
        <p:txBody>
          <a:bodyPr/>
          <a:lstStyle/>
          <a:p>
            <a:pPr marL="0" marR="0" lvl="0" indent="0" algn="r" defTabSz="1828686" rtl="0" eaLnBrk="1" fontAlgn="auto" latinLnBrk="0" hangingPunct="1">
              <a:lnSpc>
                <a:spcPct val="100000"/>
              </a:lnSpc>
              <a:spcBef>
                <a:spcPts val="0"/>
              </a:spcBef>
              <a:spcAft>
                <a:spcPts val="0"/>
              </a:spcAft>
              <a:buClrTx/>
              <a:buSzTx/>
              <a:buFontTx/>
              <a:buNone/>
              <a:tabLst/>
              <a:defRPr/>
            </a:pPr>
            <a:fld id="{9F717927-2F1C-46F9-A7B3-79FCC148348A}" type="slidenum">
              <a:rPr kumimoji="0" lang="sv-SE" sz="1200" b="0" i="0" u="none" strike="noStrike" kern="1200" cap="none" spc="0" normalizeH="0" baseline="0" noProof="0" smtClean="0">
                <a:ln>
                  <a:noFill/>
                </a:ln>
                <a:solidFill>
                  <a:prstClr val="black"/>
                </a:solidFill>
                <a:effectLst/>
                <a:uLnTx/>
                <a:uFillTx/>
                <a:latin typeface="Montserrat Light" pitchFamily="2" charset="77"/>
                <a:ea typeface="+mn-ea"/>
                <a:cs typeface="+mn-cs"/>
              </a:rPr>
              <a:pPr marL="0" marR="0" lvl="0" indent="0" algn="r" defTabSz="1828686" rtl="0" eaLnBrk="1" fontAlgn="auto" latinLnBrk="0" hangingPunct="1">
                <a:lnSpc>
                  <a:spcPct val="100000"/>
                </a:lnSpc>
                <a:spcBef>
                  <a:spcPts val="0"/>
                </a:spcBef>
                <a:spcAft>
                  <a:spcPts val="0"/>
                </a:spcAft>
                <a:buClrTx/>
                <a:buSzTx/>
                <a:buFontTx/>
                <a:buNone/>
                <a:tabLst/>
                <a:defRPr/>
              </a:pPr>
              <a:t>27</a:t>
            </a:fld>
            <a:endParaRPr kumimoji="0" lang="sv-SE" sz="1200" b="0" i="0" u="none" strike="noStrike" kern="1200" cap="none" spc="0" normalizeH="0" baseline="0" noProof="0">
              <a:ln>
                <a:noFill/>
              </a:ln>
              <a:solidFill>
                <a:prstClr val="black"/>
              </a:solidFill>
              <a:effectLst/>
              <a:uLnTx/>
              <a:uFillTx/>
              <a:latin typeface="Montserrat Light" pitchFamily="2" charset="77"/>
              <a:ea typeface="+mn-ea"/>
              <a:cs typeface="+mn-cs"/>
            </a:endParaRPr>
          </a:p>
        </p:txBody>
      </p:sp>
    </p:spTree>
    <p:extLst>
      <p:ext uri="{BB962C8B-B14F-4D97-AF65-F5344CB8AC3E}">
        <p14:creationId xmlns:p14="http://schemas.microsoft.com/office/powerpoint/2010/main" val="26477623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5108AA-0B78-17EE-47C0-FB738B9BDB06}"/>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4FD80FA0-9653-4487-EA5F-B3040C85420C}"/>
              </a:ext>
            </a:extLst>
          </p:cNvPr>
          <p:cNvSpPr>
            <a:spLocks noGrp="1" noRot="1" noChangeAspect="1"/>
          </p:cNvSpPr>
          <p:nvPr>
            <p:ph type="sldImg"/>
          </p:nvPr>
        </p:nvSpPr>
        <p:spPr>
          <a:xfrm>
            <a:off x="90488" y="744538"/>
            <a:ext cx="6616700" cy="3722687"/>
          </a:xfrm>
        </p:spPr>
      </p:sp>
      <p:sp>
        <p:nvSpPr>
          <p:cNvPr id="3" name="Platshållare för anteckningar 2">
            <a:extLst>
              <a:ext uri="{FF2B5EF4-FFF2-40B4-BE49-F238E27FC236}">
                <a16:creationId xmlns:a16="http://schemas.microsoft.com/office/drawing/2014/main" id="{46A3E8DB-C90B-D01C-C4B8-84E21FC8720B}"/>
              </a:ext>
            </a:extLst>
          </p:cNvPr>
          <p:cNvSpPr>
            <a:spLocks noGrp="1"/>
          </p:cNvSpPr>
          <p:nvPr>
            <p:ph type="body" idx="1"/>
          </p:nvPr>
        </p:nvSpPr>
        <p:spPr/>
        <p:txBody>
          <a:bodyPr>
            <a:normAutofit/>
          </a:bodyPr>
          <a:lstStyle/>
          <a:p>
            <a:pPr marL="0" marR="0" lvl="0" indent="0" algn="l" defTabSz="1828686" rtl="0" eaLnBrk="1" fontAlgn="auto" latinLnBrk="0" hangingPunct="1">
              <a:lnSpc>
                <a:spcPct val="100000"/>
              </a:lnSpc>
              <a:spcBef>
                <a:spcPts val="0"/>
              </a:spcBef>
              <a:spcAft>
                <a:spcPts val="0"/>
              </a:spcAft>
              <a:buClrTx/>
              <a:buSzTx/>
              <a:buFontTx/>
              <a:buNone/>
              <a:tabLst/>
              <a:defRPr/>
            </a:pPr>
            <a:r>
              <a:rPr lang="sv-SE"/>
              <a:t>Förenkla innehållet i detta när ni pratar direkt till spelarna. Grundprinciperna i varje del går att applicera, men ni som tränare behöver utgå ifrån ålder och mognadsgrad på era spelare. Tänk på att bygga in dessa moment i träning via övningar och spel. </a:t>
            </a:r>
          </a:p>
          <a:p>
            <a:pPr marL="0" marR="0" lvl="0" indent="0" algn="l" defTabSz="1828686" rtl="0" eaLnBrk="1" fontAlgn="auto" latinLnBrk="0" hangingPunct="1">
              <a:lnSpc>
                <a:spcPct val="100000"/>
              </a:lnSpc>
              <a:spcBef>
                <a:spcPts val="0"/>
              </a:spcBef>
              <a:spcAft>
                <a:spcPts val="0"/>
              </a:spcAft>
              <a:buClrTx/>
              <a:buSzTx/>
              <a:buFontTx/>
              <a:buNone/>
              <a:tabLst/>
              <a:defRPr/>
            </a:pPr>
            <a:endParaRPr lang="sv-SE" b="1">
              <a:solidFill>
                <a:srgbClr val="000000"/>
              </a:solidFill>
              <a:effectLst/>
              <a:highlight>
                <a:srgbClr val="FFFFFF"/>
              </a:highlight>
              <a:latin typeface="Open sans" panose="020B0606030504020204" pitchFamily="34" charset="0"/>
            </a:endParaRPr>
          </a:p>
          <a:p>
            <a:pPr marL="0" marR="0" lvl="0" indent="0" algn="l" defTabSz="1828686" rtl="0" eaLnBrk="1" fontAlgn="auto" latinLnBrk="0" hangingPunct="1">
              <a:lnSpc>
                <a:spcPct val="100000"/>
              </a:lnSpc>
              <a:spcBef>
                <a:spcPts val="0"/>
              </a:spcBef>
              <a:spcAft>
                <a:spcPts val="0"/>
              </a:spcAft>
              <a:buClrTx/>
              <a:buSzTx/>
              <a:buFontTx/>
              <a:buNone/>
              <a:tabLst/>
              <a:defRPr/>
            </a:pPr>
            <a:endParaRPr lang="sv-SE" b="1">
              <a:solidFill>
                <a:srgbClr val="000000"/>
              </a:solidFill>
              <a:effectLst/>
              <a:highlight>
                <a:srgbClr val="FFFFFF"/>
              </a:highlight>
              <a:latin typeface="Open sans" panose="020B0606030504020204" pitchFamily="34" charset="0"/>
            </a:endParaRPr>
          </a:p>
          <a:p>
            <a:endParaRPr lang="sv-SE"/>
          </a:p>
        </p:txBody>
      </p:sp>
      <p:sp>
        <p:nvSpPr>
          <p:cNvPr id="4" name="Platshållare för bildnummer 3">
            <a:extLst>
              <a:ext uri="{FF2B5EF4-FFF2-40B4-BE49-F238E27FC236}">
                <a16:creationId xmlns:a16="http://schemas.microsoft.com/office/drawing/2014/main" id="{87886D9C-CAD2-0F17-65AA-A12CD2ABE73A}"/>
              </a:ext>
            </a:extLst>
          </p:cNvPr>
          <p:cNvSpPr>
            <a:spLocks noGrp="1"/>
          </p:cNvSpPr>
          <p:nvPr>
            <p:ph type="sldNum" sz="quarter" idx="10"/>
          </p:nvPr>
        </p:nvSpPr>
        <p:spPr/>
        <p:txBody>
          <a:bodyPr/>
          <a:lstStyle/>
          <a:p>
            <a:pPr marL="0" marR="0" lvl="0" indent="0" algn="r" defTabSz="1828686" rtl="0" eaLnBrk="1" fontAlgn="auto" latinLnBrk="0" hangingPunct="1">
              <a:lnSpc>
                <a:spcPct val="100000"/>
              </a:lnSpc>
              <a:spcBef>
                <a:spcPts val="0"/>
              </a:spcBef>
              <a:spcAft>
                <a:spcPts val="0"/>
              </a:spcAft>
              <a:buClrTx/>
              <a:buSzTx/>
              <a:buFontTx/>
              <a:buNone/>
              <a:tabLst/>
              <a:defRPr/>
            </a:pPr>
            <a:fld id="{9F717927-2F1C-46F9-A7B3-79FCC148348A}" type="slidenum">
              <a:rPr kumimoji="0" lang="sv-SE" sz="1200" b="0" i="0" u="none" strike="noStrike" kern="1200" cap="none" spc="0" normalizeH="0" baseline="0" noProof="0" smtClean="0">
                <a:ln>
                  <a:noFill/>
                </a:ln>
                <a:solidFill>
                  <a:prstClr val="black"/>
                </a:solidFill>
                <a:effectLst/>
                <a:uLnTx/>
                <a:uFillTx/>
                <a:latin typeface="Montserrat Light" pitchFamily="2" charset="77"/>
                <a:ea typeface="+mn-ea"/>
                <a:cs typeface="+mn-cs"/>
              </a:rPr>
              <a:pPr marL="0" marR="0" lvl="0" indent="0" algn="r" defTabSz="1828686" rtl="0" eaLnBrk="1" fontAlgn="auto" latinLnBrk="0" hangingPunct="1">
                <a:lnSpc>
                  <a:spcPct val="100000"/>
                </a:lnSpc>
                <a:spcBef>
                  <a:spcPts val="0"/>
                </a:spcBef>
                <a:spcAft>
                  <a:spcPts val="0"/>
                </a:spcAft>
                <a:buClrTx/>
                <a:buSzTx/>
                <a:buFontTx/>
                <a:buNone/>
                <a:tabLst/>
                <a:defRPr/>
              </a:pPr>
              <a:t>28</a:t>
            </a:fld>
            <a:endParaRPr kumimoji="0" lang="sv-SE" sz="1200" b="0" i="0" u="none" strike="noStrike" kern="1200" cap="none" spc="0" normalizeH="0" baseline="0" noProof="0">
              <a:ln>
                <a:noFill/>
              </a:ln>
              <a:solidFill>
                <a:prstClr val="black"/>
              </a:solidFill>
              <a:effectLst/>
              <a:uLnTx/>
              <a:uFillTx/>
              <a:latin typeface="Montserrat Light" pitchFamily="2" charset="77"/>
              <a:ea typeface="+mn-ea"/>
              <a:cs typeface="+mn-cs"/>
            </a:endParaRPr>
          </a:p>
        </p:txBody>
      </p:sp>
    </p:spTree>
    <p:extLst>
      <p:ext uri="{BB962C8B-B14F-4D97-AF65-F5344CB8AC3E}">
        <p14:creationId xmlns:p14="http://schemas.microsoft.com/office/powerpoint/2010/main" val="19821459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2F62FB-511C-87F9-E113-D9C20F24CCF7}"/>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7706D750-9676-097D-D4B6-3C97C710FC1B}"/>
              </a:ext>
            </a:extLst>
          </p:cNvPr>
          <p:cNvSpPr>
            <a:spLocks noGrp="1" noRot="1" noChangeAspect="1"/>
          </p:cNvSpPr>
          <p:nvPr>
            <p:ph type="sldImg"/>
          </p:nvPr>
        </p:nvSpPr>
        <p:spPr>
          <a:xfrm>
            <a:off x="90488" y="744538"/>
            <a:ext cx="6616700" cy="3722687"/>
          </a:xfrm>
        </p:spPr>
      </p:sp>
      <p:sp>
        <p:nvSpPr>
          <p:cNvPr id="3" name="Platshållare för anteckningar 2">
            <a:extLst>
              <a:ext uri="{FF2B5EF4-FFF2-40B4-BE49-F238E27FC236}">
                <a16:creationId xmlns:a16="http://schemas.microsoft.com/office/drawing/2014/main" id="{E235D920-D852-F599-33FE-22B6FEA46723}"/>
              </a:ext>
            </a:extLst>
          </p:cNvPr>
          <p:cNvSpPr>
            <a:spLocks noGrp="1"/>
          </p:cNvSpPr>
          <p:nvPr>
            <p:ph type="body" idx="1"/>
          </p:nvPr>
        </p:nvSpPr>
        <p:spPr/>
        <p:txBody>
          <a:bodyPr>
            <a:normAutofit/>
          </a:bodyPr>
          <a:lstStyle/>
          <a:p>
            <a:pPr marL="0" marR="0" lvl="0" indent="0" algn="l" defTabSz="1828686" rtl="0" eaLnBrk="1" fontAlgn="auto" latinLnBrk="0" hangingPunct="1">
              <a:lnSpc>
                <a:spcPct val="100000"/>
              </a:lnSpc>
              <a:spcBef>
                <a:spcPts val="0"/>
              </a:spcBef>
              <a:spcAft>
                <a:spcPts val="0"/>
              </a:spcAft>
              <a:buClrTx/>
              <a:buSzTx/>
              <a:buFontTx/>
              <a:buNone/>
              <a:tabLst/>
              <a:defRPr/>
            </a:pPr>
            <a:r>
              <a:rPr lang="sv-SE"/>
              <a:t>Förenkla innehållet i detta när ni pratar direkt till spelarna. Grundprinciperna i varje del går att applicera, men ni som tränare behöver utgå ifrån ålder och mognadsgrad på era spelare. Tänk på att bygga in dessa moment i träning via övningar och spel. </a:t>
            </a:r>
          </a:p>
          <a:p>
            <a:pPr marL="0" marR="0" lvl="0" indent="0" algn="l" defTabSz="1828686" rtl="0" eaLnBrk="1" fontAlgn="auto" latinLnBrk="0" hangingPunct="1">
              <a:lnSpc>
                <a:spcPct val="100000"/>
              </a:lnSpc>
              <a:spcBef>
                <a:spcPts val="0"/>
              </a:spcBef>
              <a:spcAft>
                <a:spcPts val="0"/>
              </a:spcAft>
              <a:buClrTx/>
              <a:buSzTx/>
              <a:buFontTx/>
              <a:buNone/>
              <a:tabLst/>
              <a:defRPr/>
            </a:pPr>
            <a:endParaRPr lang="sv-SE" b="1">
              <a:solidFill>
                <a:srgbClr val="000000"/>
              </a:solidFill>
              <a:effectLst/>
              <a:highlight>
                <a:srgbClr val="FFFFFF"/>
              </a:highlight>
              <a:latin typeface="Open sans" panose="020B0606030504020204" pitchFamily="34" charset="0"/>
            </a:endParaRPr>
          </a:p>
          <a:p>
            <a:pPr marL="0" marR="0" lvl="0" indent="0" algn="l" defTabSz="1828686" rtl="0" eaLnBrk="1" fontAlgn="auto" latinLnBrk="0" hangingPunct="1">
              <a:lnSpc>
                <a:spcPct val="100000"/>
              </a:lnSpc>
              <a:spcBef>
                <a:spcPts val="0"/>
              </a:spcBef>
              <a:spcAft>
                <a:spcPts val="0"/>
              </a:spcAft>
              <a:buClrTx/>
              <a:buSzTx/>
              <a:buFontTx/>
              <a:buNone/>
              <a:tabLst/>
              <a:defRPr/>
            </a:pPr>
            <a:endParaRPr lang="sv-SE" b="1">
              <a:solidFill>
                <a:srgbClr val="000000"/>
              </a:solidFill>
              <a:effectLst/>
              <a:highlight>
                <a:srgbClr val="FFFFFF"/>
              </a:highlight>
              <a:latin typeface="Open sans" panose="020B0606030504020204" pitchFamily="34" charset="0"/>
            </a:endParaRPr>
          </a:p>
          <a:p>
            <a:endParaRPr lang="sv-SE"/>
          </a:p>
        </p:txBody>
      </p:sp>
      <p:sp>
        <p:nvSpPr>
          <p:cNvPr id="4" name="Platshållare för bildnummer 3">
            <a:extLst>
              <a:ext uri="{FF2B5EF4-FFF2-40B4-BE49-F238E27FC236}">
                <a16:creationId xmlns:a16="http://schemas.microsoft.com/office/drawing/2014/main" id="{F630B03C-1AF8-95F5-D82A-66B7A7F27308}"/>
              </a:ext>
            </a:extLst>
          </p:cNvPr>
          <p:cNvSpPr>
            <a:spLocks noGrp="1"/>
          </p:cNvSpPr>
          <p:nvPr>
            <p:ph type="sldNum" sz="quarter" idx="10"/>
          </p:nvPr>
        </p:nvSpPr>
        <p:spPr/>
        <p:txBody>
          <a:bodyPr/>
          <a:lstStyle/>
          <a:p>
            <a:pPr marL="0" marR="0" lvl="0" indent="0" algn="r" defTabSz="1828686" rtl="0" eaLnBrk="1" fontAlgn="auto" latinLnBrk="0" hangingPunct="1">
              <a:lnSpc>
                <a:spcPct val="100000"/>
              </a:lnSpc>
              <a:spcBef>
                <a:spcPts val="0"/>
              </a:spcBef>
              <a:spcAft>
                <a:spcPts val="0"/>
              </a:spcAft>
              <a:buClrTx/>
              <a:buSzTx/>
              <a:buFontTx/>
              <a:buNone/>
              <a:tabLst/>
              <a:defRPr/>
            </a:pPr>
            <a:fld id="{9F717927-2F1C-46F9-A7B3-79FCC148348A}" type="slidenum">
              <a:rPr kumimoji="0" lang="sv-SE" sz="1200" b="0" i="0" u="none" strike="noStrike" kern="1200" cap="none" spc="0" normalizeH="0" baseline="0" noProof="0" smtClean="0">
                <a:ln>
                  <a:noFill/>
                </a:ln>
                <a:solidFill>
                  <a:prstClr val="black"/>
                </a:solidFill>
                <a:effectLst/>
                <a:uLnTx/>
                <a:uFillTx/>
                <a:latin typeface="Montserrat Light" pitchFamily="2" charset="77"/>
                <a:ea typeface="+mn-ea"/>
                <a:cs typeface="+mn-cs"/>
              </a:rPr>
              <a:pPr marL="0" marR="0" lvl="0" indent="0" algn="r" defTabSz="1828686" rtl="0" eaLnBrk="1" fontAlgn="auto" latinLnBrk="0" hangingPunct="1">
                <a:lnSpc>
                  <a:spcPct val="100000"/>
                </a:lnSpc>
                <a:spcBef>
                  <a:spcPts val="0"/>
                </a:spcBef>
                <a:spcAft>
                  <a:spcPts val="0"/>
                </a:spcAft>
                <a:buClrTx/>
                <a:buSzTx/>
                <a:buFontTx/>
                <a:buNone/>
                <a:tabLst/>
                <a:defRPr/>
              </a:pPr>
              <a:t>29</a:t>
            </a:fld>
            <a:endParaRPr kumimoji="0" lang="sv-SE" sz="1200" b="0" i="0" u="none" strike="noStrike" kern="1200" cap="none" spc="0" normalizeH="0" baseline="0" noProof="0">
              <a:ln>
                <a:noFill/>
              </a:ln>
              <a:solidFill>
                <a:prstClr val="black"/>
              </a:solidFill>
              <a:effectLst/>
              <a:uLnTx/>
              <a:uFillTx/>
              <a:latin typeface="Montserrat Light" pitchFamily="2" charset="77"/>
              <a:ea typeface="+mn-ea"/>
              <a:cs typeface="+mn-cs"/>
            </a:endParaRPr>
          </a:p>
        </p:txBody>
      </p:sp>
    </p:spTree>
    <p:extLst>
      <p:ext uri="{BB962C8B-B14F-4D97-AF65-F5344CB8AC3E}">
        <p14:creationId xmlns:p14="http://schemas.microsoft.com/office/powerpoint/2010/main" val="3882047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9F717927-2F1C-46F9-A7B3-79FCC148348A}" type="slidenum">
              <a:rPr lang="sv-SE" smtClean="0"/>
              <a:pPr/>
              <a:t>3</a:t>
            </a:fld>
            <a:endParaRPr lang="sv-SE"/>
          </a:p>
        </p:txBody>
      </p:sp>
    </p:spTree>
    <p:extLst>
      <p:ext uri="{BB962C8B-B14F-4D97-AF65-F5344CB8AC3E}">
        <p14:creationId xmlns:p14="http://schemas.microsoft.com/office/powerpoint/2010/main" val="41096071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C5E64D-C33B-A41F-EDB7-6FE52B11542B}"/>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F444868A-F500-B456-C04F-24C4AD689C19}"/>
              </a:ext>
            </a:extLst>
          </p:cNvPr>
          <p:cNvSpPr>
            <a:spLocks noGrp="1" noRot="1" noChangeAspect="1"/>
          </p:cNvSpPr>
          <p:nvPr>
            <p:ph type="sldImg"/>
          </p:nvPr>
        </p:nvSpPr>
        <p:spPr>
          <a:xfrm>
            <a:off x="90488" y="744538"/>
            <a:ext cx="6616700" cy="3722687"/>
          </a:xfrm>
        </p:spPr>
      </p:sp>
      <p:sp>
        <p:nvSpPr>
          <p:cNvPr id="3" name="Platshållare för anteckningar 2">
            <a:extLst>
              <a:ext uri="{FF2B5EF4-FFF2-40B4-BE49-F238E27FC236}">
                <a16:creationId xmlns:a16="http://schemas.microsoft.com/office/drawing/2014/main" id="{14C4ED45-7ED1-254D-98A4-7CA2D65E927B}"/>
              </a:ext>
            </a:extLst>
          </p:cNvPr>
          <p:cNvSpPr>
            <a:spLocks noGrp="1"/>
          </p:cNvSpPr>
          <p:nvPr>
            <p:ph type="body" idx="1"/>
          </p:nvPr>
        </p:nvSpPr>
        <p:spPr/>
        <p:txBody>
          <a:bodyPr>
            <a:normAutofit/>
          </a:bodyPr>
          <a:lstStyle/>
          <a:p>
            <a:pPr marL="0" marR="0" lvl="0" indent="0" algn="l" defTabSz="1828686" rtl="0" eaLnBrk="1" fontAlgn="auto" latinLnBrk="0" hangingPunct="1">
              <a:lnSpc>
                <a:spcPct val="100000"/>
              </a:lnSpc>
              <a:spcBef>
                <a:spcPts val="0"/>
              </a:spcBef>
              <a:spcAft>
                <a:spcPts val="0"/>
              </a:spcAft>
              <a:buClrTx/>
              <a:buSzTx/>
              <a:buFontTx/>
              <a:buNone/>
              <a:tabLst/>
              <a:defRPr/>
            </a:pPr>
            <a:r>
              <a:rPr lang="sv-SE"/>
              <a:t>Förenkla innehållet i detta när ni pratar direkt till spelarna. Grundprinciperna i varje del går att applicera, men ni som tränare behöver utgå ifrån ålder och mognadsgrad på era spelare. Tänk på att bygga in dessa moment i träning via övningar och spel. </a:t>
            </a:r>
          </a:p>
          <a:p>
            <a:pPr marL="0" marR="0" lvl="0" indent="0" algn="l" defTabSz="1828686" rtl="0" eaLnBrk="1" fontAlgn="auto" latinLnBrk="0" hangingPunct="1">
              <a:lnSpc>
                <a:spcPct val="100000"/>
              </a:lnSpc>
              <a:spcBef>
                <a:spcPts val="0"/>
              </a:spcBef>
              <a:spcAft>
                <a:spcPts val="0"/>
              </a:spcAft>
              <a:buClrTx/>
              <a:buSzTx/>
              <a:buFontTx/>
              <a:buNone/>
              <a:tabLst/>
              <a:defRPr/>
            </a:pPr>
            <a:endParaRPr lang="sv-SE" b="1">
              <a:solidFill>
                <a:srgbClr val="000000"/>
              </a:solidFill>
              <a:effectLst/>
              <a:highlight>
                <a:srgbClr val="FFFFFF"/>
              </a:highlight>
              <a:latin typeface="Open sans" panose="020B0606030504020204" pitchFamily="34" charset="0"/>
            </a:endParaRPr>
          </a:p>
          <a:p>
            <a:pPr marL="0" marR="0" lvl="0" indent="0" algn="l" defTabSz="1828686" rtl="0" eaLnBrk="1" fontAlgn="auto" latinLnBrk="0" hangingPunct="1">
              <a:lnSpc>
                <a:spcPct val="100000"/>
              </a:lnSpc>
              <a:spcBef>
                <a:spcPts val="0"/>
              </a:spcBef>
              <a:spcAft>
                <a:spcPts val="0"/>
              </a:spcAft>
              <a:buClrTx/>
              <a:buSzTx/>
              <a:buFontTx/>
              <a:buNone/>
              <a:tabLst/>
              <a:defRPr/>
            </a:pPr>
            <a:endParaRPr lang="sv-SE" b="1">
              <a:solidFill>
                <a:srgbClr val="000000"/>
              </a:solidFill>
              <a:effectLst/>
              <a:highlight>
                <a:srgbClr val="FFFFFF"/>
              </a:highlight>
              <a:latin typeface="Open sans" panose="020B0606030504020204" pitchFamily="34" charset="0"/>
            </a:endParaRPr>
          </a:p>
          <a:p>
            <a:endParaRPr lang="sv-SE"/>
          </a:p>
        </p:txBody>
      </p:sp>
      <p:sp>
        <p:nvSpPr>
          <p:cNvPr id="4" name="Platshållare för bildnummer 3">
            <a:extLst>
              <a:ext uri="{FF2B5EF4-FFF2-40B4-BE49-F238E27FC236}">
                <a16:creationId xmlns:a16="http://schemas.microsoft.com/office/drawing/2014/main" id="{B89630FD-E823-4E55-732E-3717235E7E68}"/>
              </a:ext>
            </a:extLst>
          </p:cNvPr>
          <p:cNvSpPr>
            <a:spLocks noGrp="1"/>
          </p:cNvSpPr>
          <p:nvPr>
            <p:ph type="sldNum" sz="quarter" idx="10"/>
          </p:nvPr>
        </p:nvSpPr>
        <p:spPr/>
        <p:txBody>
          <a:bodyPr/>
          <a:lstStyle/>
          <a:p>
            <a:pPr marL="0" marR="0" lvl="0" indent="0" algn="r" defTabSz="1828686" rtl="0" eaLnBrk="1" fontAlgn="auto" latinLnBrk="0" hangingPunct="1">
              <a:lnSpc>
                <a:spcPct val="100000"/>
              </a:lnSpc>
              <a:spcBef>
                <a:spcPts val="0"/>
              </a:spcBef>
              <a:spcAft>
                <a:spcPts val="0"/>
              </a:spcAft>
              <a:buClrTx/>
              <a:buSzTx/>
              <a:buFontTx/>
              <a:buNone/>
              <a:tabLst/>
              <a:defRPr/>
            </a:pPr>
            <a:fld id="{9F717927-2F1C-46F9-A7B3-79FCC148348A}" type="slidenum">
              <a:rPr kumimoji="0" lang="sv-SE" sz="1200" b="0" i="0" u="none" strike="noStrike" kern="1200" cap="none" spc="0" normalizeH="0" baseline="0" noProof="0" smtClean="0">
                <a:ln>
                  <a:noFill/>
                </a:ln>
                <a:solidFill>
                  <a:prstClr val="black"/>
                </a:solidFill>
                <a:effectLst/>
                <a:uLnTx/>
                <a:uFillTx/>
                <a:latin typeface="Montserrat Light" pitchFamily="2" charset="77"/>
                <a:ea typeface="+mn-ea"/>
                <a:cs typeface="+mn-cs"/>
              </a:rPr>
              <a:pPr marL="0" marR="0" lvl="0" indent="0" algn="r" defTabSz="1828686" rtl="0" eaLnBrk="1" fontAlgn="auto" latinLnBrk="0" hangingPunct="1">
                <a:lnSpc>
                  <a:spcPct val="100000"/>
                </a:lnSpc>
                <a:spcBef>
                  <a:spcPts val="0"/>
                </a:spcBef>
                <a:spcAft>
                  <a:spcPts val="0"/>
                </a:spcAft>
                <a:buClrTx/>
                <a:buSzTx/>
                <a:buFontTx/>
                <a:buNone/>
                <a:tabLst/>
                <a:defRPr/>
              </a:pPr>
              <a:t>30</a:t>
            </a:fld>
            <a:endParaRPr kumimoji="0" lang="sv-SE" sz="1200" b="0" i="0" u="none" strike="noStrike" kern="1200" cap="none" spc="0" normalizeH="0" baseline="0" noProof="0">
              <a:ln>
                <a:noFill/>
              </a:ln>
              <a:solidFill>
                <a:prstClr val="black"/>
              </a:solidFill>
              <a:effectLst/>
              <a:uLnTx/>
              <a:uFillTx/>
              <a:latin typeface="Montserrat Light" pitchFamily="2" charset="77"/>
              <a:ea typeface="+mn-ea"/>
              <a:cs typeface="+mn-cs"/>
            </a:endParaRPr>
          </a:p>
        </p:txBody>
      </p:sp>
    </p:spTree>
    <p:extLst>
      <p:ext uri="{BB962C8B-B14F-4D97-AF65-F5344CB8AC3E}">
        <p14:creationId xmlns:p14="http://schemas.microsoft.com/office/powerpoint/2010/main" val="14359378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normAutofit/>
          </a:bodyPr>
          <a:lstStyle/>
          <a:p>
            <a:pPr marL="0" marR="0" lvl="0" indent="0" algn="l" defTabSz="1828686" rtl="0" eaLnBrk="1" fontAlgn="auto" latinLnBrk="0" hangingPunct="1">
              <a:lnSpc>
                <a:spcPct val="100000"/>
              </a:lnSpc>
              <a:spcBef>
                <a:spcPts val="0"/>
              </a:spcBef>
              <a:spcAft>
                <a:spcPts val="0"/>
              </a:spcAft>
              <a:buClrTx/>
              <a:buSzTx/>
              <a:buFontTx/>
              <a:buNone/>
              <a:tabLst/>
              <a:defRPr/>
            </a:pPr>
            <a:r>
              <a:rPr lang="sv-SE"/>
              <a:t>Kopplat till sidorna om </a:t>
            </a:r>
            <a:r>
              <a:rPr lang="sv-SE" i="1"/>
              <a:t>Fokusområden</a:t>
            </a:r>
            <a:r>
              <a:rPr lang="sv-SE"/>
              <a:t>.</a:t>
            </a:r>
          </a:p>
          <a:p>
            <a:endParaRPr lang="sv-SE"/>
          </a:p>
        </p:txBody>
      </p:sp>
      <p:sp>
        <p:nvSpPr>
          <p:cNvPr id="4" name="Platshållare för bildnummer 3"/>
          <p:cNvSpPr>
            <a:spLocks noGrp="1"/>
          </p:cNvSpPr>
          <p:nvPr>
            <p:ph type="sldNum" sz="quarter" idx="10"/>
          </p:nvPr>
        </p:nvSpPr>
        <p:spPr/>
        <p:txBody>
          <a:bodyPr/>
          <a:lstStyle/>
          <a:p>
            <a:fld id="{9F717927-2F1C-46F9-A7B3-79FCC148348A}" type="slidenum">
              <a:rPr lang="sv-SE" smtClean="0"/>
              <a:pPr/>
              <a:t>31</a:t>
            </a:fld>
            <a:endParaRPr lang="sv-SE"/>
          </a:p>
        </p:txBody>
      </p:sp>
    </p:spTree>
    <p:extLst>
      <p:ext uri="{BB962C8B-B14F-4D97-AF65-F5344CB8AC3E}">
        <p14:creationId xmlns:p14="http://schemas.microsoft.com/office/powerpoint/2010/main" val="31866864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defRPr/>
            </a:pPr>
            <a:r>
              <a:rPr lang="sv-SE">
                <a:latin typeface="Montserrat Light"/>
              </a:rPr>
              <a:t>Behöver vi förändra punkterna här? </a:t>
            </a:r>
          </a:p>
          <a:p>
            <a:pPr>
              <a:defRPr/>
            </a:pPr>
            <a:endParaRPr lang="sv-SE">
              <a:latin typeface="Montserrat Light"/>
            </a:endParaRPr>
          </a:p>
          <a:p>
            <a:pPr marL="0" marR="0" lvl="0" indent="0" algn="l" defTabSz="1828686">
              <a:lnSpc>
                <a:spcPct val="100000"/>
              </a:lnSpc>
              <a:spcBef>
                <a:spcPts val="0"/>
              </a:spcBef>
              <a:spcAft>
                <a:spcPts val="0"/>
              </a:spcAft>
              <a:buClrTx/>
              <a:buSzTx/>
              <a:buFontTx/>
              <a:buNone/>
              <a:tabLst/>
              <a:defRPr/>
            </a:pPr>
            <a:r>
              <a:rPr lang="sv-SE">
                <a:latin typeface="Montserrat Light"/>
              </a:rPr>
              <a:t>Förenkla innehållet i detta när ni pratar direkt till spelarna. Grundprinciperna i varje del går att applicera, men ni som tränare behöver utgå ifrån ålder och mognadsgrad på era spelare. Tänk på att bygga in dessa moment i träning via övningar och spel. </a:t>
            </a:r>
            <a:endParaRPr lang="sv-SE"/>
          </a:p>
          <a:p>
            <a:endParaRPr lang="sv-SE"/>
          </a:p>
        </p:txBody>
      </p:sp>
      <p:sp>
        <p:nvSpPr>
          <p:cNvPr id="4" name="Platshållare för bildnummer 3"/>
          <p:cNvSpPr>
            <a:spLocks noGrp="1"/>
          </p:cNvSpPr>
          <p:nvPr>
            <p:ph type="sldNum" sz="quarter" idx="5"/>
          </p:nvPr>
        </p:nvSpPr>
        <p:spPr/>
        <p:txBody>
          <a:bodyPr/>
          <a:lstStyle/>
          <a:p>
            <a:fld id="{987B9D33-1FD8-449B-AFAE-9E83257315FF}" type="slidenum">
              <a:rPr lang="sv-SE" smtClean="0"/>
              <a:pPr/>
              <a:t>32</a:t>
            </a:fld>
            <a:endParaRPr lang="sv-SE"/>
          </a:p>
        </p:txBody>
      </p:sp>
    </p:spTree>
    <p:extLst>
      <p:ext uri="{BB962C8B-B14F-4D97-AF65-F5344CB8AC3E}">
        <p14:creationId xmlns:p14="http://schemas.microsoft.com/office/powerpoint/2010/main" val="3639102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9F717927-2F1C-46F9-A7B3-79FCC148348A}" type="slidenum">
              <a:rPr lang="sv-SE" smtClean="0"/>
              <a:pPr/>
              <a:t>33</a:t>
            </a:fld>
            <a:endParaRPr lang="sv-SE"/>
          </a:p>
        </p:txBody>
      </p:sp>
    </p:spTree>
    <p:extLst>
      <p:ext uri="{BB962C8B-B14F-4D97-AF65-F5344CB8AC3E}">
        <p14:creationId xmlns:p14="http://schemas.microsoft.com/office/powerpoint/2010/main" val="39180205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normAutofit/>
          </a:bodyPr>
          <a:lstStyle/>
          <a:p>
            <a:pPr marL="0" marR="0" lvl="0" indent="0" algn="l" defTabSz="1828686" rtl="0" eaLnBrk="1" fontAlgn="auto" latinLnBrk="0" hangingPunct="1">
              <a:lnSpc>
                <a:spcPct val="100000"/>
              </a:lnSpc>
              <a:spcBef>
                <a:spcPts val="0"/>
              </a:spcBef>
              <a:spcAft>
                <a:spcPts val="0"/>
              </a:spcAft>
              <a:buClrTx/>
              <a:buSzTx/>
              <a:buFontTx/>
              <a:buNone/>
              <a:tabLst/>
              <a:defRPr/>
            </a:pPr>
            <a:r>
              <a:rPr lang="sv-SE"/>
              <a:t>Förenkla innehållet i detta när ni pratar direkt till spelarna. Grundprinciperna i varje del går att applicera, men ni som tränare behöver utgå ifrån ålder och mognadsgrad på era spelare. Tänk på att bygga in dessa moment i träning via övningar och spel. </a:t>
            </a:r>
          </a:p>
          <a:p>
            <a:endParaRPr lang="sv-SE">
              <a:solidFill>
                <a:srgbClr val="FFFFFF"/>
              </a:solidFill>
            </a:endParaRPr>
          </a:p>
        </p:txBody>
      </p:sp>
      <p:sp>
        <p:nvSpPr>
          <p:cNvPr id="4" name="Platshållare för bildnummer 3"/>
          <p:cNvSpPr>
            <a:spLocks noGrp="1"/>
          </p:cNvSpPr>
          <p:nvPr>
            <p:ph type="sldNum" sz="quarter" idx="10"/>
          </p:nvPr>
        </p:nvSpPr>
        <p:spPr/>
        <p:txBody>
          <a:bodyPr/>
          <a:lstStyle/>
          <a:p>
            <a:pPr marL="0" marR="0" lvl="0" indent="0" algn="r" defTabSz="1828686" rtl="0" eaLnBrk="1" fontAlgn="auto" latinLnBrk="0" hangingPunct="1">
              <a:lnSpc>
                <a:spcPct val="100000"/>
              </a:lnSpc>
              <a:spcBef>
                <a:spcPts val="0"/>
              </a:spcBef>
              <a:spcAft>
                <a:spcPts val="0"/>
              </a:spcAft>
              <a:buClrTx/>
              <a:buSzTx/>
              <a:buFontTx/>
              <a:buNone/>
              <a:tabLst/>
              <a:defRPr/>
            </a:pPr>
            <a:fld id="{9F717927-2F1C-46F9-A7B3-79FCC148348A}" type="slidenum">
              <a:rPr kumimoji="0" lang="sv-SE" sz="1200" b="0" i="0" u="none" strike="noStrike" kern="1200" cap="none" spc="0" normalizeH="0" baseline="0" noProof="0" smtClean="0">
                <a:ln>
                  <a:noFill/>
                </a:ln>
                <a:solidFill>
                  <a:prstClr val="black"/>
                </a:solidFill>
                <a:effectLst/>
                <a:uLnTx/>
                <a:uFillTx/>
                <a:latin typeface="Montserrat Light" pitchFamily="2" charset="77"/>
                <a:ea typeface="+mn-ea"/>
                <a:cs typeface="+mn-cs"/>
              </a:rPr>
              <a:pPr marL="0" marR="0" lvl="0" indent="0" algn="r" defTabSz="1828686" rtl="0" eaLnBrk="1" fontAlgn="auto" latinLnBrk="0" hangingPunct="1">
                <a:lnSpc>
                  <a:spcPct val="100000"/>
                </a:lnSpc>
                <a:spcBef>
                  <a:spcPts val="0"/>
                </a:spcBef>
                <a:spcAft>
                  <a:spcPts val="0"/>
                </a:spcAft>
                <a:buClrTx/>
                <a:buSzTx/>
                <a:buFontTx/>
                <a:buNone/>
                <a:tabLst/>
                <a:defRPr/>
              </a:pPr>
              <a:t>34</a:t>
            </a:fld>
            <a:endParaRPr kumimoji="0" lang="sv-SE" sz="1200" b="0" i="0" u="none" strike="noStrike" kern="1200" cap="none" spc="0" normalizeH="0" baseline="0" noProof="0">
              <a:ln>
                <a:noFill/>
              </a:ln>
              <a:solidFill>
                <a:prstClr val="black"/>
              </a:solidFill>
              <a:effectLst/>
              <a:uLnTx/>
              <a:uFillTx/>
              <a:latin typeface="Montserrat Light" pitchFamily="2" charset="77"/>
              <a:ea typeface="+mn-ea"/>
              <a:cs typeface="+mn-cs"/>
            </a:endParaRPr>
          </a:p>
        </p:txBody>
      </p:sp>
    </p:spTree>
    <p:extLst>
      <p:ext uri="{BB962C8B-B14F-4D97-AF65-F5344CB8AC3E}">
        <p14:creationId xmlns:p14="http://schemas.microsoft.com/office/powerpoint/2010/main" val="32275519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normAutofit/>
          </a:bodyPr>
          <a:lstStyle/>
          <a:p>
            <a:pPr marL="0" marR="0" lvl="0" indent="0" algn="l" defTabSz="1828686" rtl="0" eaLnBrk="1" fontAlgn="auto" latinLnBrk="0" hangingPunct="1">
              <a:lnSpc>
                <a:spcPct val="100000"/>
              </a:lnSpc>
              <a:spcBef>
                <a:spcPts val="0"/>
              </a:spcBef>
              <a:spcAft>
                <a:spcPts val="0"/>
              </a:spcAft>
              <a:buClrTx/>
              <a:buSzTx/>
              <a:buFontTx/>
              <a:buNone/>
              <a:tabLst/>
              <a:defRPr/>
            </a:pPr>
            <a:r>
              <a:rPr lang="sv-SE"/>
              <a:t>Förenkla innehållet i detta när ni pratar direkt till spelarna. Grundprinciperna i varje del går att applicera, men ni som tränare behöver utgå ifrån ålder och mognadsgrad på era spelare. Tänk på att bygga in dessa moment i träning via övningar och spel. </a:t>
            </a:r>
          </a:p>
        </p:txBody>
      </p:sp>
      <p:sp>
        <p:nvSpPr>
          <p:cNvPr id="4" name="Platshållare för bildnummer 3"/>
          <p:cNvSpPr>
            <a:spLocks noGrp="1"/>
          </p:cNvSpPr>
          <p:nvPr>
            <p:ph type="sldNum" sz="quarter" idx="10"/>
          </p:nvPr>
        </p:nvSpPr>
        <p:spPr/>
        <p:txBody>
          <a:bodyPr/>
          <a:lstStyle/>
          <a:p>
            <a:pPr marL="0" marR="0" lvl="0" indent="0" algn="r" defTabSz="1828686" rtl="0" eaLnBrk="1" fontAlgn="auto" latinLnBrk="0" hangingPunct="1">
              <a:lnSpc>
                <a:spcPct val="100000"/>
              </a:lnSpc>
              <a:spcBef>
                <a:spcPts val="0"/>
              </a:spcBef>
              <a:spcAft>
                <a:spcPts val="0"/>
              </a:spcAft>
              <a:buClrTx/>
              <a:buSzTx/>
              <a:buFontTx/>
              <a:buNone/>
              <a:tabLst/>
              <a:defRPr/>
            </a:pPr>
            <a:fld id="{9F717927-2F1C-46F9-A7B3-79FCC148348A}" type="slidenum">
              <a:rPr kumimoji="0" lang="sv-SE" sz="1200" b="0" i="0" u="none" strike="noStrike" kern="1200" cap="none" spc="0" normalizeH="0" baseline="0" noProof="0" smtClean="0">
                <a:ln>
                  <a:noFill/>
                </a:ln>
                <a:solidFill>
                  <a:prstClr val="black"/>
                </a:solidFill>
                <a:effectLst/>
                <a:uLnTx/>
                <a:uFillTx/>
                <a:latin typeface="Montserrat Light" pitchFamily="2" charset="77"/>
                <a:ea typeface="+mn-ea"/>
                <a:cs typeface="+mn-cs"/>
              </a:rPr>
              <a:pPr marL="0" marR="0" lvl="0" indent="0" algn="r" defTabSz="1828686" rtl="0" eaLnBrk="1" fontAlgn="auto" latinLnBrk="0" hangingPunct="1">
                <a:lnSpc>
                  <a:spcPct val="100000"/>
                </a:lnSpc>
                <a:spcBef>
                  <a:spcPts val="0"/>
                </a:spcBef>
                <a:spcAft>
                  <a:spcPts val="0"/>
                </a:spcAft>
                <a:buClrTx/>
                <a:buSzTx/>
                <a:buFontTx/>
                <a:buNone/>
                <a:tabLst/>
                <a:defRPr/>
              </a:pPr>
              <a:t>35</a:t>
            </a:fld>
            <a:endParaRPr kumimoji="0" lang="sv-SE" sz="1200" b="0" i="0" u="none" strike="noStrike" kern="1200" cap="none" spc="0" normalizeH="0" baseline="0" noProof="0">
              <a:ln>
                <a:noFill/>
              </a:ln>
              <a:solidFill>
                <a:prstClr val="black"/>
              </a:solidFill>
              <a:effectLst/>
              <a:uLnTx/>
              <a:uFillTx/>
              <a:latin typeface="Montserrat Light" pitchFamily="2" charset="77"/>
              <a:ea typeface="+mn-ea"/>
              <a:cs typeface="+mn-cs"/>
            </a:endParaRPr>
          </a:p>
        </p:txBody>
      </p:sp>
    </p:spTree>
    <p:extLst>
      <p:ext uri="{BB962C8B-B14F-4D97-AF65-F5344CB8AC3E}">
        <p14:creationId xmlns:p14="http://schemas.microsoft.com/office/powerpoint/2010/main" val="6634347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9F717927-2F1C-46F9-A7B3-79FCC148348A}" type="slidenum">
              <a:rPr lang="sv-SE" smtClean="0"/>
              <a:pPr/>
              <a:t>36</a:t>
            </a:fld>
            <a:endParaRPr lang="sv-SE"/>
          </a:p>
        </p:txBody>
      </p:sp>
    </p:spTree>
    <p:extLst>
      <p:ext uri="{BB962C8B-B14F-4D97-AF65-F5344CB8AC3E}">
        <p14:creationId xmlns:p14="http://schemas.microsoft.com/office/powerpoint/2010/main" val="28142156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9F717927-2F1C-46F9-A7B3-79FCC148348A}" type="slidenum">
              <a:rPr lang="sv-SE" smtClean="0"/>
              <a:pPr/>
              <a:t>37</a:t>
            </a:fld>
            <a:endParaRPr lang="sv-SE"/>
          </a:p>
        </p:txBody>
      </p:sp>
    </p:spTree>
    <p:extLst>
      <p:ext uri="{BB962C8B-B14F-4D97-AF65-F5344CB8AC3E}">
        <p14:creationId xmlns:p14="http://schemas.microsoft.com/office/powerpoint/2010/main" val="25671837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normAutofit/>
          </a:bodyPr>
          <a:lstStyle/>
          <a:p>
            <a:pPr marL="0" marR="0" lvl="0" indent="0" algn="l" defTabSz="1828686" rtl="0" eaLnBrk="1" fontAlgn="auto" latinLnBrk="0" hangingPunct="1">
              <a:lnSpc>
                <a:spcPct val="100000"/>
              </a:lnSpc>
              <a:spcBef>
                <a:spcPts val="0"/>
              </a:spcBef>
              <a:spcAft>
                <a:spcPts val="0"/>
              </a:spcAft>
              <a:buClrTx/>
              <a:buSzTx/>
              <a:buFontTx/>
              <a:buNone/>
              <a:tabLst/>
              <a:defRPr/>
            </a:pPr>
            <a:r>
              <a:rPr lang="sv-SE"/>
              <a:t>Förenkla innehållet i detta när ni pratar direkt till spelarna. Grundprinciperna i varje del går att applicera, men ni som tränare behöver utgå ifrån ålder och mognadsgrad på era spelare. Tänk på att bygga in dessa moment i träning via övningar och spel. </a:t>
            </a:r>
          </a:p>
        </p:txBody>
      </p:sp>
      <p:sp>
        <p:nvSpPr>
          <p:cNvPr id="4" name="Platshållare för bildnummer 3"/>
          <p:cNvSpPr>
            <a:spLocks noGrp="1"/>
          </p:cNvSpPr>
          <p:nvPr>
            <p:ph type="sldNum" sz="quarter" idx="10"/>
          </p:nvPr>
        </p:nvSpPr>
        <p:spPr/>
        <p:txBody>
          <a:bodyPr/>
          <a:lstStyle/>
          <a:p>
            <a:pPr marL="0" marR="0" lvl="0" indent="0" algn="r" defTabSz="1828686" rtl="0" eaLnBrk="1" fontAlgn="auto" latinLnBrk="0" hangingPunct="1">
              <a:lnSpc>
                <a:spcPct val="100000"/>
              </a:lnSpc>
              <a:spcBef>
                <a:spcPts val="0"/>
              </a:spcBef>
              <a:spcAft>
                <a:spcPts val="0"/>
              </a:spcAft>
              <a:buClrTx/>
              <a:buSzTx/>
              <a:buFontTx/>
              <a:buNone/>
              <a:tabLst/>
              <a:defRPr/>
            </a:pPr>
            <a:fld id="{9F717927-2F1C-46F9-A7B3-79FCC148348A}" type="slidenum">
              <a:rPr kumimoji="0" lang="sv-SE" sz="1200" b="0" i="0" u="none" strike="noStrike" kern="1200" cap="none" spc="0" normalizeH="0" baseline="0" noProof="0" smtClean="0">
                <a:ln>
                  <a:noFill/>
                </a:ln>
                <a:solidFill>
                  <a:prstClr val="black"/>
                </a:solidFill>
                <a:effectLst/>
                <a:uLnTx/>
                <a:uFillTx/>
                <a:latin typeface="Montserrat Light" pitchFamily="2" charset="77"/>
                <a:ea typeface="+mn-ea"/>
                <a:cs typeface="+mn-cs"/>
              </a:rPr>
              <a:pPr marL="0" marR="0" lvl="0" indent="0" algn="r" defTabSz="1828686" rtl="0" eaLnBrk="1" fontAlgn="auto" latinLnBrk="0" hangingPunct="1">
                <a:lnSpc>
                  <a:spcPct val="100000"/>
                </a:lnSpc>
                <a:spcBef>
                  <a:spcPts val="0"/>
                </a:spcBef>
                <a:spcAft>
                  <a:spcPts val="0"/>
                </a:spcAft>
                <a:buClrTx/>
                <a:buSzTx/>
                <a:buFontTx/>
                <a:buNone/>
                <a:tabLst/>
                <a:defRPr/>
              </a:pPr>
              <a:t>38</a:t>
            </a:fld>
            <a:endParaRPr kumimoji="0" lang="sv-SE" sz="1200" b="0" i="0" u="none" strike="noStrike" kern="1200" cap="none" spc="0" normalizeH="0" baseline="0" noProof="0">
              <a:ln>
                <a:noFill/>
              </a:ln>
              <a:solidFill>
                <a:prstClr val="black"/>
              </a:solidFill>
              <a:effectLst/>
              <a:uLnTx/>
              <a:uFillTx/>
              <a:latin typeface="Montserrat Light" pitchFamily="2" charset="77"/>
              <a:ea typeface="+mn-ea"/>
              <a:cs typeface="+mn-cs"/>
            </a:endParaRPr>
          </a:p>
        </p:txBody>
      </p:sp>
    </p:spTree>
    <p:extLst>
      <p:ext uri="{BB962C8B-B14F-4D97-AF65-F5344CB8AC3E}">
        <p14:creationId xmlns:p14="http://schemas.microsoft.com/office/powerpoint/2010/main" val="28744141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normAutofit/>
          </a:bodyPr>
          <a:lstStyle/>
          <a:p>
            <a:pPr marL="0" marR="0" lvl="0" indent="0" algn="l" defTabSz="1828686" rtl="0" eaLnBrk="1" fontAlgn="auto" latinLnBrk="0" hangingPunct="1">
              <a:lnSpc>
                <a:spcPct val="100000"/>
              </a:lnSpc>
              <a:spcBef>
                <a:spcPts val="0"/>
              </a:spcBef>
              <a:spcAft>
                <a:spcPts val="0"/>
              </a:spcAft>
              <a:buClrTx/>
              <a:buSzTx/>
              <a:buFontTx/>
              <a:buNone/>
              <a:tabLst/>
              <a:defRPr/>
            </a:pPr>
            <a:r>
              <a:rPr lang="sv-SE"/>
              <a:t>Förenkla innehållet i detta när ni pratar direkt till spelarna. Grundprinciperna i varje del går att applicera, men ni som tränare behöver utgå ifrån ålder och mognadsgrad på era spelare. Tänk på att bygga in dessa moment i träning via övningar och spel. </a:t>
            </a:r>
          </a:p>
        </p:txBody>
      </p:sp>
      <p:sp>
        <p:nvSpPr>
          <p:cNvPr id="4" name="Platshållare för bildnummer 3"/>
          <p:cNvSpPr>
            <a:spLocks noGrp="1"/>
          </p:cNvSpPr>
          <p:nvPr>
            <p:ph type="sldNum" sz="quarter" idx="10"/>
          </p:nvPr>
        </p:nvSpPr>
        <p:spPr/>
        <p:txBody>
          <a:bodyPr/>
          <a:lstStyle/>
          <a:p>
            <a:pPr marL="0" marR="0" lvl="0" indent="0" algn="r" defTabSz="1828686" rtl="0" eaLnBrk="1" fontAlgn="auto" latinLnBrk="0" hangingPunct="1">
              <a:lnSpc>
                <a:spcPct val="100000"/>
              </a:lnSpc>
              <a:spcBef>
                <a:spcPts val="0"/>
              </a:spcBef>
              <a:spcAft>
                <a:spcPts val="0"/>
              </a:spcAft>
              <a:buClrTx/>
              <a:buSzTx/>
              <a:buFontTx/>
              <a:buNone/>
              <a:tabLst/>
              <a:defRPr/>
            </a:pPr>
            <a:fld id="{9F717927-2F1C-46F9-A7B3-79FCC148348A}" type="slidenum">
              <a:rPr kumimoji="0" lang="sv-SE" sz="1200" b="0" i="0" u="none" strike="noStrike" kern="1200" cap="none" spc="0" normalizeH="0" baseline="0" noProof="0" smtClean="0">
                <a:ln>
                  <a:noFill/>
                </a:ln>
                <a:solidFill>
                  <a:prstClr val="black"/>
                </a:solidFill>
                <a:effectLst/>
                <a:uLnTx/>
                <a:uFillTx/>
                <a:latin typeface="Montserrat Light" pitchFamily="2" charset="77"/>
                <a:ea typeface="+mn-ea"/>
                <a:cs typeface="+mn-cs"/>
              </a:rPr>
              <a:pPr marL="0" marR="0" lvl="0" indent="0" algn="r" defTabSz="1828686" rtl="0" eaLnBrk="1" fontAlgn="auto" latinLnBrk="0" hangingPunct="1">
                <a:lnSpc>
                  <a:spcPct val="100000"/>
                </a:lnSpc>
                <a:spcBef>
                  <a:spcPts val="0"/>
                </a:spcBef>
                <a:spcAft>
                  <a:spcPts val="0"/>
                </a:spcAft>
                <a:buClrTx/>
                <a:buSzTx/>
                <a:buFontTx/>
                <a:buNone/>
                <a:tabLst/>
                <a:defRPr/>
              </a:pPr>
              <a:t>39</a:t>
            </a:fld>
            <a:endParaRPr kumimoji="0" lang="sv-SE" sz="1200" b="0" i="0" u="none" strike="noStrike" kern="1200" cap="none" spc="0" normalizeH="0" baseline="0" noProof="0">
              <a:ln>
                <a:noFill/>
              </a:ln>
              <a:solidFill>
                <a:prstClr val="black"/>
              </a:solidFill>
              <a:effectLst/>
              <a:uLnTx/>
              <a:uFillTx/>
              <a:latin typeface="Montserrat Light" pitchFamily="2" charset="77"/>
              <a:ea typeface="+mn-ea"/>
              <a:cs typeface="+mn-cs"/>
            </a:endParaRPr>
          </a:p>
        </p:txBody>
      </p:sp>
    </p:spTree>
    <p:extLst>
      <p:ext uri="{BB962C8B-B14F-4D97-AF65-F5344CB8AC3E}">
        <p14:creationId xmlns:p14="http://schemas.microsoft.com/office/powerpoint/2010/main" val="1346640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normAutofit/>
          </a:bodyPr>
          <a:lstStyle/>
          <a:p>
            <a:r>
              <a:rPr lang="sv-SE"/>
              <a:t>Följande sida bör vara kvar i föreningens version</a:t>
            </a:r>
          </a:p>
        </p:txBody>
      </p:sp>
      <p:sp>
        <p:nvSpPr>
          <p:cNvPr id="4" name="Platshållare för bildnummer 3"/>
          <p:cNvSpPr>
            <a:spLocks noGrp="1"/>
          </p:cNvSpPr>
          <p:nvPr>
            <p:ph type="sldNum" sz="quarter" idx="10"/>
          </p:nvPr>
        </p:nvSpPr>
        <p:spPr/>
        <p:txBody>
          <a:bodyPr/>
          <a:lstStyle/>
          <a:p>
            <a:fld id="{9F717927-2F1C-46F9-A7B3-79FCC148348A}" type="slidenum">
              <a:rPr lang="sv-SE" smtClean="0"/>
              <a:pPr/>
              <a:t>4</a:t>
            </a:fld>
            <a:endParaRPr lang="sv-SE"/>
          </a:p>
        </p:txBody>
      </p:sp>
    </p:spTree>
    <p:extLst>
      <p:ext uri="{BB962C8B-B14F-4D97-AF65-F5344CB8AC3E}">
        <p14:creationId xmlns:p14="http://schemas.microsoft.com/office/powerpoint/2010/main" val="38686301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normAutofit/>
          </a:bodyPr>
          <a:lstStyle/>
          <a:p>
            <a:pPr marL="0" marR="0" lvl="0" indent="0" algn="l" defTabSz="1828686" rtl="0" eaLnBrk="1" fontAlgn="auto" latinLnBrk="0" hangingPunct="1">
              <a:lnSpc>
                <a:spcPct val="100000"/>
              </a:lnSpc>
              <a:spcBef>
                <a:spcPts val="0"/>
              </a:spcBef>
              <a:spcAft>
                <a:spcPts val="0"/>
              </a:spcAft>
              <a:buClrTx/>
              <a:buSzTx/>
              <a:buFontTx/>
              <a:buNone/>
              <a:tabLst/>
              <a:defRPr/>
            </a:pPr>
            <a:r>
              <a:rPr lang="sv-SE"/>
              <a:t>Kopplat till sidorna om </a:t>
            </a:r>
            <a:r>
              <a:rPr lang="sv-SE" i="1"/>
              <a:t>Fokusområden</a:t>
            </a:r>
            <a:r>
              <a:rPr lang="sv-SE"/>
              <a:t>.</a:t>
            </a:r>
          </a:p>
        </p:txBody>
      </p:sp>
      <p:sp>
        <p:nvSpPr>
          <p:cNvPr id="4" name="Platshållare för bildnummer 3"/>
          <p:cNvSpPr>
            <a:spLocks noGrp="1"/>
          </p:cNvSpPr>
          <p:nvPr>
            <p:ph type="sldNum" sz="quarter" idx="10"/>
          </p:nvPr>
        </p:nvSpPr>
        <p:spPr/>
        <p:txBody>
          <a:bodyPr/>
          <a:lstStyle/>
          <a:p>
            <a:fld id="{9F717927-2F1C-46F9-A7B3-79FCC148348A}" type="slidenum">
              <a:rPr lang="sv-SE" smtClean="0"/>
              <a:pPr/>
              <a:t>40</a:t>
            </a:fld>
            <a:endParaRPr lang="sv-SE"/>
          </a:p>
        </p:txBody>
      </p:sp>
    </p:spTree>
    <p:extLst>
      <p:ext uri="{BB962C8B-B14F-4D97-AF65-F5344CB8AC3E}">
        <p14:creationId xmlns:p14="http://schemas.microsoft.com/office/powerpoint/2010/main" val="24495917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611581-BF27-4269-D7C0-B457DF5F5240}"/>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38F0542A-9F7B-5F28-0375-6525BF5D480C}"/>
              </a:ext>
            </a:extLst>
          </p:cNvPr>
          <p:cNvSpPr>
            <a:spLocks noGrp="1" noRot="1" noChangeAspect="1"/>
          </p:cNvSpPr>
          <p:nvPr>
            <p:ph type="sldImg"/>
          </p:nvPr>
        </p:nvSpPr>
        <p:spPr>
          <a:xfrm>
            <a:off x="90488" y="744538"/>
            <a:ext cx="6616700" cy="3722687"/>
          </a:xfrm>
        </p:spPr>
      </p:sp>
      <p:sp>
        <p:nvSpPr>
          <p:cNvPr id="3" name="Platshållare för anteckningar 2">
            <a:extLst>
              <a:ext uri="{FF2B5EF4-FFF2-40B4-BE49-F238E27FC236}">
                <a16:creationId xmlns:a16="http://schemas.microsoft.com/office/drawing/2014/main" id="{DA496DB3-8A74-A7D1-BB9C-374CFFF93E84}"/>
              </a:ext>
            </a:extLst>
          </p:cNvPr>
          <p:cNvSpPr>
            <a:spLocks noGrp="1"/>
          </p:cNvSpPr>
          <p:nvPr>
            <p:ph type="body" idx="1"/>
          </p:nvPr>
        </p:nvSpPr>
        <p:spPr/>
        <p:txBody>
          <a:bodyPr>
            <a:normAutofit fontScale="25000" lnSpcReduction="20000"/>
          </a:bodyPr>
          <a:lstStyle/>
          <a:p>
            <a:r>
              <a:rPr lang="sv-SE" b="1"/>
              <a:t>OFFENSIVA PRINCIPER</a:t>
            </a:r>
          </a:p>
          <a:p>
            <a:endParaRPr lang="sv-SE" b="1"/>
          </a:p>
          <a:p>
            <a:r>
              <a:rPr lang="sv-SE" b="1"/>
              <a:t>Inåt och framåt</a:t>
            </a:r>
          </a:p>
          <a:p>
            <a:r>
              <a:rPr lang="sv-SE"/>
              <a:t>Vi vill spela oss mot planens farligaste ytor – centralt och nära motståndarens mål.</a:t>
            </a:r>
          </a:p>
          <a:p>
            <a:r>
              <a:rPr lang="sv-SE"/>
              <a:t>Uppmuntra spelarna att driva bollen inåt i banan istället för att fastna längs sargen.</a:t>
            </a:r>
          </a:p>
          <a:p>
            <a:r>
              <a:rPr lang="sv-SE"/>
              <a:t>Träna på att ta emot passningar med kroppen vänd mot mitten, så att nästa aktion kan gå framåt.</a:t>
            </a:r>
          </a:p>
          <a:p>
            <a:r>
              <a:rPr lang="sv-SE"/>
              <a:t>Ge uppgifter i smålagsspel: </a:t>
            </a:r>
            <a:r>
              <a:rPr lang="sv-SE" i="1"/>
              <a:t>”Mål räknas bara om sista passet slås in centralt i slottet”</a:t>
            </a:r>
            <a:r>
              <a:rPr lang="sv-SE"/>
              <a:t>.</a:t>
            </a:r>
          </a:p>
          <a:p>
            <a:endParaRPr lang="sv-SE" b="1"/>
          </a:p>
          <a:p>
            <a:r>
              <a:rPr lang="sv-SE" b="1"/>
              <a:t>Första framåt</a:t>
            </a:r>
          </a:p>
          <a:p>
            <a:r>
              <a:rPr lang="sv-SE"/>
              <a:t>När vi vinner bollen vill vi direkt hota framåt om möjligheten finns.</a:t>
            </a:r>
          </a:p>
          <a:p>
            <a:r>
              <a:rPr lang="sv-SE"/>
              <a:t>Träna på snabba förstapass i omställning: ”ser du en lagkamrat i fart framåt, slå den passningen direkt”.</a:t>
            </a:r>
          </a:p>
          <a:p>
            <a:r>
              <a:rPr lang="sv-SE"/>
              <a:t>Spelövning: vid bollvinst har laget max 3 sekunder på sig att ta sig över mittlinjen.</a:t>
            </a:r>
          </a:p>
          <a:p>
            <a:r>
              <a:rPr lang="sv-SE"/>
              <a:t>Påminn spelarna om att det inte alltid är framåt som är rätt – men de ska alltid scanna om möjligheten finns.</a:t>
            </a:r>
          </a:p>
          <a:p>
            <a:endParaRPr lang="sv-SE" b="1"/>
          </a:p>
          <a:p>
            <a:r>
              <a:rPr lang="sv-SE" b="1"/>
              <a:t>Delaktighet – mycket rörelse med och utan boll</a:t>
            </a:r>
          </a:p>
          <a:p>
            <a:r>
              <a:rPr lang="sv-SE"/>
              <a:t>Alla spelare ska bidra, inte bara bollhållaren.</a:t>
            </a:r>
          </a:p>
          <a:p>
            <a:r>
              <a:rPr lang="sv-SE"/>
              <a:t>Träna på att alltid erbjuda passningsalternativ: </a:t>
            </a:r>
            <a:r>
              <a:rPr lang="sv-SE" i="1"/>
              <a:t>”om jag inte har bollen – kan jag göra mig spelbar, skapa yta eller dra med mig en försvarare?”</a:t>
            </a:r>
            <a:r>
              <a:rPr lang="sv-SE"/>
              <a:t>.</a:t>
            </a:r>
          </a:p>
          <a:p>
            <a:r>
              <a:rPr lang="sv-SE"/>
              <a:t>Använd övningar där laget bara får räkna mål om </a:t>
            </a:r>
            <a:r>
              <a:rPr lang="sv-SE" b="1"/>
              <a:t>alla spelare</a:t>
            </a:r>
            <a:r>
              <a:rPr lang="sv-SE"/>
              <a:t> har varit involverade i anfallssekvensen.</a:t>
            </a:r>
          </a:p>
          <a:p>
            <a:r>
              <a:rPr lang="sv-SE"/>
              <a:t>Smålagsspel med regel: ingen får stå still mer än 3 sekunder → tvingar spelarna att vara i ständig rörelse.</a:t>
            </a:r>
          </a:p>
          <a:p>
            <a:endParaRPr lang="sv-SE" b="1"/>
          </a:p>
          <a:p>
            <a:r>
              <a:rPr lang="sv-SE" b="1"/>
              <a:t>Sammanfattning:</a:t>
            </a:r>
            <a:endParaRPr lang="sv-SE"/>
          </a:p>
          <a:p>
            <a:r>
              <a:rPr lang="sv-SE" i="1"/>
              <a:t>Inåt &amp; framåt</a:t>
            </a:r>
            <a:r>
              <a:rPr lang="sv-SE"/>
              <a:t> = vi söker de farliga ytorna.</a:t>
            </a:r>
          </a:p>
          <a:p>
            <a:r>
              <a:rPr lang="sv-SE" i="1"/>
              <a:t>Första framåt</a:t>
            </a:r>
            <a:r>
              <a:rPr lang="sv-SE"/>
              <a:t> = direkt blick framåt vid bollvinst.</a:t>
            </a:r>
          </a:p>
          <a:p>
            <a:r>
              <a:rPr lang="sv-SE" i="1"/>
              <a:t>Delaktighet</a:t>
            </a:r>
            <a:r>
              <a:rPr lang="sv-SE"/>
              <a:t> = alla är i rörelse och bidrar.</a:t>
            </a:r>
          </a:p>
          <a:p>
            <a:endParaRPr lang="sv-SE"/>
          </a:p>
          <a:p>
            <a:r>
              <a:rPr lang="sv-SE" b="1"/>
              <a:t>DEFENSIVA PRINCIPER</a:t>
            </a:r>
          </a:p>
          <a:p>
            <a:endParaRPr lang="sv-SE" b="1"/>
          </a:p>
          <a:p>
            <a:r>
              <a:rPr lang="sv-SE" b="1"/>
              <a:t>Snabb press på bollförare</a:t>
            </a:r>
          </a:p>
          <a:p>
            <a:r>
              <a:rPr lang="sv-SE"/>
              <a:t>Så fort motståndaren får bollen ska närmaste spelare sätta press.</a:t>
            </a:r>
          </a:p>
          <a:p>
            <a:r>
              <a:rPr lang="sv-SE"/>
              <a:t>Övning: spel 3 mot 3 på liten yta där laget får </a:t>
            </a:r>
            <a:r>
              <a:rPr lang="sv-SE" b="1"/>
              <a:t>extra poäng</a:t>
            </a:r>
            <a:r>
              <a:rPr lang="sv-SE"/>
              <a:t> om de vinner bollen inom 3 sekunder efter motståndarens bollvinst.</a:t>
            </a:r>
          </a:p>
          <a:p>
            <a:r>
              <a:rPr lang="sv-SE"/>
              <a:t>Träna på att läsa </a:t>
            </a:r>
            <a:r>
              <a:rPr lang="sv-SE" i="1"/>
              <a:t>”när-signaler”</a:t>
            </a:r>
            <a:r>
              <a:rPr lang="sv-SE"/>
              <a:t> för press: felvänd bollförare, studsande boll, blicken nere.</a:t>
            </a:r>
          </a:p>
          <a:p>
            <a:r>
              <a:rPr lang="sv-SE"/>
              <a:t>Påminn spelarna: pressen ska vara kontrollerad – vi vill vinna tid och stressa motståndaren, inte bara rusa fram.</a:t>
            </a:r>
          </a:p>
          <a:p>
            <a:endParaRPr lang="sv-SE" b="1"/>
          </a:p>
          <a:p>
            <a:r>
              <a:rPr lang="sv-SE" b="1"/>
              <a:t>Hålla motståndare på utsida och längs sarg</a:t>
            </a:r>
          </a:p>
          <a:p>
            <a:r>
              <a:rPr lang="sv-SE"/>
              <a:t>Gör det svårt för motståndarna att spela in centralt, styr dem utåt.</a:t>
            </a:r>
          </a:p>
          <a:p>
            <a:r>
              <a:rPr lang="sv-SE"/>
              <a:t>Smålagsspel med regel: </a:t>
            </a:r>
            <a:r>
              <a:rPr lang="sv-SE" b="1"/>
              <a:t>poäng bara om avslut tas centralt</a:t>
            </a:r>
            <a:r>
              <a:rPr lang="sv-SE"/>
              <a:t> → försvarande lag måste skydda mitten.</a:t>
            </a:r>
          </a:p>
          <a:p>
            <a:r>
              <a:rPr lang="sv-SE"/>
              <a:t>Träna på kroppsställning i 1 mot 1: pressa med blad mot boll och vinkel ut mot sarg.</a:t>
            </a:r>
          </a:p>
          <a:p>
            <a:r>
              <a:rPr lang="sv-SE"/>
              <a:t>Feedback till laget: ”Bra, ni höll dem ute på kanten – där är det mindre farligt!”</a:t>
            </a:r>
          </a:p>
          <a:p>
            <a:endParaRPr lang="sv-SE" b="1"/>
          </a:p>
          <a:p>
            <a:r>
              <a:rPr lang="sv-SE" b="1"/>
              <a:t>Aggressiva och delaktiga</a:t>
            </a:r>
          </a:p>
          <a:p>
            <a:r>
              <a:rPr lang="sv-SE"/>
              <a:t>Alla i laget försvarar tillsammans – inte bara den som är närmast bollen.</a:t>
            </a:r>
          </a:p>
          <a:p>
            <a:r>
              <a:rPr lang="sv-SE"/>
              <a:t>Spelövning: laget får bara räkna en bollvinst som ”godkänd” om minst två spelare är delaktiga i pressen.</a:t>
            </a:r>
          </a:p>
          <a:p>
            <a:r>
              <a:rPr lang="sv-SE"/>
              <a:t>Träna på att markeringsspelare direkt flyttar upp när pressen sätts, så att laget agerar som en enhet.</a:t>
            </a:r>
          </a:p>
          <a:p>
            <a:r>
              <a:rPr lang="sv-SE"/>
              <a:t>Uppmuntra energi och kommunikation: </a:t>
            </a:r>
            <a:r>
              <a:rPr lang="sv-SE" i="1"/>
              <a:t>”jag pressar!”, ”jag stänger mitten!”</a:t>
            </a:r>
            <a:r>
              <a:rPr lang="sv-SE"/>
              <a:t> → gör alla delaktiga.</a:t>
            </a:r>
          </a:p>
          <a:p>
            <a:endParaRPr lang="sv-SE" b="1"/>
          </a:p>
          <a:p>
            <a:r>
              <a:rPr lang="sv-SE" b="1"/>
              <a:t>Sammanfattning:</a:t>
            </a:r>
            <a:endParaRPr lang="sv-SE"/>
          </a:p>
          <a:p>
            <a:r>
              <a:rPr lang="sv-SE" i="1"/>
              <a:t>Snabb press</a:t>
            </a:r>
            <a:r>
              <a:rPr lang="sv-SE"/>
              <a:t> = stressa bollföraren innan hen hinner tänka.</a:t>
            </a:r>
          </a:p>
          <a:p>
            <a:r>
              <a:rPr lang="sv-SE" i="1"/>
              <a:t>Hålla utsida</a:t>
            </a:r>
            <a:r>
              <a:rPr lang="sv-SE"/>
              <a:t> = skydda mitten, styr spelet mot sargen.</a:t>
            </a:r>
          </a:p>
          <a:p>
            <a:r>
              <a:rPr lang="sv-SE" i="1"/>
              <a:t>Aggressiva &amp; delaktiga</a:t>
            </a:r>
            <a:r>
              <a:rPr lang="sv-SE"/>
              <a:t> = hela laget jobbar ihop, alla försvarar.</a:t>
            </a:r>
          </a:p>
          <a:p>
            <a:endParaRPr lang="sv-SE"/>
          </a:p>
        </p:txBody>
      </p:sp>
      <p:sp>
        <p:nvSpPr>
          <p:cNvPr id="4" name="Platshållare för bildnummer 3">
            <a:extLst>
              <a:ext uri="{FF2B5EF4-FFF2-40B4-BE49-F238E27FC236}">
                <a16:creationId xmlns:a16="http://schemas.microsoft.com/office/drawing/2014/main" id="{876E951C-0D8D-BB3F-57A4-5F31C5360683}"/>
              </a:ext>
            </a:extLst>
          </p:cNvPr>
          <p:cNvSpPr>
            <a:spLocks noGrp="1"/>
          </p:cNvSpPr>
          <p:nvPr>
            <p:ph type="sldNum" sz="quarter" idx="10"/>
          </p:nvPr>
        </p:nvSpPr>
        <p:spPr/>
        <p:txBody>
          <a:bodyPr/>
          <a:lstStyle/>
          <a:p>
            <a:fld id="{9F717927-2F1C-46F9-A7B3-79FCC148348A}" type="slidenum">
              <a:rPr lang="sv-SE" smtClean="0"/>
              <a:pPr/>
              <a:t>41</a:t>
            </a:fld>
            <a:endParaRPr lang="sv-SE"/>
          </a:p>
        </p:txBody>
      </p:sp>
    </p:spTree>
    <p:extLst>
      <p:ext uri="{BB962C8B-B14F-4D97-AF65-F5344CB8AC3E}">
        <p14:creationId xmlns:p14="http://schemas.microsoft.com/office/powerpoint/2010/main" val="7814151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normAutofit fontScale="92500" lnSpcReduction="20000"/>
          </a:bodyPr>
          <a:lstStyle/>
          <a:p>
            <a:pPr marL="0" marR="0" lvl="0" indent="0" algn="l" defTabSz="1828686" rtl="0" eaLnBrk="1" fontAlgn="auto" latinLnBrk="0" hangingPunct="1">
              <a:lnSpc>
                <a:spcPct val="100000"/>
              </a:lnSpc>
              <a:spcBef>
                <a:spcPts val="0"/>
              </a:spcBef>
              <a:spcAft>
                <a:spcPts val="0"/>
              </a:spcAft>
              <a:buClrTx/>
              <a:buSzTx/>
              <a:buFontTx/>
              <a:buNone/>
              <a:tabLst/>
              <a:defRPr/>
            </a:pPr>
            <a:r>
              <a:rPr lang="sv-SE"/>
              <a:t>Hur ska ni spela när motståndarna har bollen? Utifrån era principer, vad är viktigt att tänka på. </a:t>
            </a:r>
          </a:p>
          <a:p>
            <a:pPr marL="0" marR="0" lvl="0" indent="0" algn="l" defTabSz="1828686" rtl="0" eaLnBrk="1" fontAlgn="auto" latinLnBrk="0" hangingPunct="1">
              <a:lnSpc>
                <a:spcPct val="100000"/>
              </a:lnSpc>
              <a:spcBef>
                <a:spcPts val="0"/>
              </a:spcBef>
              <a:spcAft>
                <a:spcPts val="0"/>
              </a:spcAft>
              <a:buClrTx/>
              <a:buSzTx/>
              <a:buFontTx/>
              <a:buNone/>
              <a:tabLst/>
              <a:defRPr/>
            </a:pPr>
            <a:endParaRPr lang="sv-SE"/>
          </a:p>
          <a:p>
            <a:pPr marL="0" marR="0" lvl="0" indent="0" algn="l" defTabSz="1828686" rtl="0" eaLnBrk="1" fontAlgn="auto" latinLnBrk="0" hangingPunct="1">
              <a:lnSpc>
                <a:spcPct val="100000"/>
              </a:lnSpc>
              <a:spcBef>
                <a:spcPts val="0"/>
              </a:spcBef>
              <a:spcAft>
                <a:spcPts val="0"/>
              </a:spcAft>
              <a:buClrTx/>
              <a:buSzTx/>
              <a:buFontTx/>
              <a:buNone/>
              <a:tabLst/>
              <a:defRPr/>
            </a:pPr>
            <a:r>
              <a:rPr lang="sv-SE"/>
              <a:t>Förenkla innehållet i detta när ni pratar direkt till spelarna. Grundprinciperna i varje del går att applicera, men ni som tränare behöver utgå ifrån ålder och mognadsgrad på era spelare. Tänk på att bygga in dessa moment i träning via övningar och spel. </a:t>
            </a:r>
          </a:p>
          <a:p>
            <a:endParaRPr lang="sv-SE"/>
          </a:p>
        </p:txBody>
      </p:sp>
      <p:sp>
        <p:nvSpPr>
          <p:cNvPr id="4" name="Platshållare för bildnummer 3"/>
          <p:cNvSpPr>
            <a:spLocks noGrp="1"/>
          </p:cNvSpPr>
          <p:nvPr>
            <p:ph type="sldNum" sz="quarter" idx="10"/>
          </p:nvPr>
        </p:nvSpPr>
        <p:spPr/>
        <p:txBody>
          <a:bodyPr/>
          <a:lstStyle/>
          <a:p>
            <a:fld id="{9F717927-2F1C-46F9-A7B3-79FCC148348A}" type="slidenum">
              <a:rPr lang="sv-SE" smtClean="0"/>
              <a:pPr/>
              <a:t>42</a:t>
            </a:fld>
            <a:endParaRPr lang="sv-SE"/>
          </a:p>
        </p:txBody>
      </p:sp>
    </p:spTree>
    <p:extLst>
      <p:ext uri="{BB962C8B-B14F-4D97-AF65-F5344CB8AC3E}">
        <p14:creationId xmlns:p14="http://schemas.microsoft.com/office/powerpoint/2010/main" val="61543656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normAutofit fontScale="92500" lnSpcReduction="20000"/>
          </a:bodyPr>
          <a:lstStyle/>
          <a:p>
            <a:pPr marL="0" marR="0" lvl="0" indent="0" algn="l" defTabSz="1828686" rtl="0" eaLnBrk="1" fontAlgn="auto" latinLnBrk="0" hangingPunct="1">
              <a:lnSpc>
                <a:spcPct val="100000"/>
              </a:lnSpc>
              <a:spcBef>
                <a:spcPts val="0"/>
              </a:spcBef>
              <a:spcAft>
                <a:spcPts val="0"/>
              </a:spcAft>
              <a:buClrTx/>
              <a:buSzTx/>
              <a:buFontTx/>
              <a:buNone/>
              <a:tabLst/>
              <a:defRPr/>
            </a:pPr>
            <a:r>
              <a:rPr lang="sv-SE"/>
              <a:t>Hur ska ni spela när det egna laget har bollen? Utifrån era principer, vad är viktigt att tänka på. </a:t>
            </a:r>
          </a:p>
          <a:p>
            <a:pPr marL="0" marR="0" lvl="0" indent="0" algn="l" defTabSz="1828686" rtl="0" eaLnBrk="1" fontAlgn="auto" latinLnBrk="0" hangingPunct="1">
              <a:lnSpc>
                <a:spcPct val="100000"/>
              </a:lnSpc>
              <a:spcBef>
                <a:spcPts val="0"/>
              </a:spcBef>
              <a:spcAft>
                <a:spcPts val="0"/>
              </a:spcAft>
              <a:buClrTx/>
              <a:buSzTx/>
              <a:buFontTx/>
              <a:buNone/>
              <a:tabLst/>
              <a:defRPr/>
            </a:pPr>
            <a:endParaRPr lang="sv-SE"/>
          </a:p>
          <a:p>
            <a:pPr marL="0" marR="0" lvl="0" indent="0" algn="l" defTabSz="1828686" rtl="0" eaLnBrk="1" fontAlgn="auto" latinLnBrk="0" hangingPunct="1">
              <a:lnSpc>
                <a:spcPct val="100000"/>
              </a:lnSpc>
              <a:spcBef>
                <a:spcPts val="0"/>
              </a:spcBef>
              <a:spcAft>
                <a:spcPts val="0"/>
              </a:spcAft>
              <a:buClrTx/>
              <a:buSzTx/>
              <a:buFontTx/>
              <a:buNone/>
              <a:tabLst/>
              <a:defRPr/>
            </a:pPr>
            <a:r>
              <a:rPr lang="sv-SE"/>
              <a:t>Förenkla innehållet i detta när ni pratar direkt till spelarna. Grundprinciperna i varje del går att applicera, men ni som tränare behöver utgå ifrån ålder och mognadsgrad på era spelare. Tänk på att bygga in dessa moment i träning via övningar och spel. </a:t>
            </a:r>
          </a:p>
          <a:p>
            <a:endParaRPr lang="sv-SE"/>
          </a:p>
        </p:txBody>
      </p:sp>
      <p:sp>
        <p:nvSpPr>
          <p:cNvPr id="4" name="Platshållare för bildnummer 3"/>
          <p:cNvSpPr>
            <a:spLocks noGrp="1"/>
          </p:cNvSpPr>
          <p:nvPr>
            <p:ph type="sldNum" sz="quarter" idx="10"/>
          </p:nvPr>
        </p:nvSpPr>
        <p:spPr/>
        <p:txBody>
          <a:bodyPr/>
          <a:lstStyle/>
          <a:p>
            <a:fld id="{9F717927-2F1C-46F9-A7B3-79FCC148348A}" type="slidenum">
              <a:rPr lang="sv-SE" smtClean="0"/>
              <a:pPr/>
              <a:t>43</a:t>
            </a:fld>
            <a:endParaRPr lang="sv-SE"/>
          </a:p>
        </p:txBody>
      </p:sp>
    </p:spTree>
    <p:extLst>
      <p:ext uri="{BB962C8B-B14F-4D97-AF65-F5344CB8AC3E}">
        <p14:creationId xmlns:p14="http://schemas.microsoft.com/office/powerpoint/2010/main" val="61543656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34FBBC-EACA-C526-35EB-246F7F72AAD7}"/>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BE0F8612-3D83-6DF4-5675-ABEB4FC8E82D}"/>
              </a:ext>
            </a:extLst>
          </p:cNvPr>
          <p:cNvSpPr>
            <a:spLocks noGrp="1" noRot="1" noChangeAspect="1"/>
          </p:cNvSpPr>
          <p:nvPr>
            <p:ph type="sldImg"/>
          </p:nvPr>
        </p:nvSpPr>
        <p:spPr>
          <a:xfrm>
            <a:off x="90488" y="744538"/>
            <a:ext cx="6616700" cy="3722687"/>
          </a:xfrm>
        </p:spPr>
      </p:sp>
      <p:sp>
        <p:nvSpPr>
          <p:cNvPr id="3" name="Platshållare för anteckningar 2">
            <a:extLst>
              <a:ext uri="{FF2B5EF4-FFF2-40B4-BE49-F238E27FC236}">
                <a16:creationId xmlns:a16="http://schemas.microsoft.com/office/drawing/2014/main" id="{A43181CC-94C6-6FC7-2AC7-7EC51C0CB774}"/>
              </a:ext>
            </a:extLst>
          </p:cNvPr>
          <p:cNvSpPr>
            <a:spLocks noGrp="1"/>
          </p:cNvSpPr>
          <p:nvPr>
            <p:ph type="body" idx="1"/>
          </p:nvPr>
        </p:nvSpPr>
        <p:spPr/>
        <p:txBody>
          <a:bodyPr>
            <a:normAutofit/>
          </a:bodyPr>
          <a:lstStyle/>
          <a:p>
            <a:pPr marL="0" marR="0" lvl="0" indent="0" algn="l" defTabSz="1828686" rtl="0" eaLnBrk="1" fontAlgn="auto" latinLnBrk="0" hangingPunct="1">
              <a:lnSpc>
                <a:spcPct val="100000"/>
              </a:lnSpc>
              <a:spcBef>
                <a:spcPts val="0"/>
              </a:spcBef>
              <a:spcAft>
                <a:spcPts val="0"/>
              </a:spcAft>
              <a:buClrTx/>
              <a:buSzTx/>
              <a:buFontTx/>
              <a:buNone/>
              <a:tabLst/>
              <a:defRPr/>
            </a:pPr>
            <a:r>
              <a:rPr lang="sv-SE" b="0">
                <a:solidFill>
                  <a:srgbClr val="000000"/>
                </a:solidFill>
                <a:effectLst/>
                <a:highlight>
                  <a:srgbClr val="FFFFFF"/>
                </a:highlight>
                <a:latin typeface="Open sans" panose="020B0606030504020204" pitchFamily="34" charset="0"/>
              </a:rPr>
              <a:t>Tips och tricks för hur vi skapar bra träningar där fokusområdet hamnar i fokus. Fördjupad kunskap om dessa områden finns i tränarutbildningen Röd steg 2.</a:t>
            </a:r>
          </a:p>
          <a:p>
            <a:pPr marL="0" marR="0" lvl="0" indent="0" algn="l" defTabSz="1828686" rtl="0" eaLnBrk="1" fontAlgn="auto" latinLnBrk="0" hangingPunct="1">
              <a:lnSpc>
                <a:spcPct val="100000"/>
              </a:lnSpc>
              <a:spcBef>
                <a:spcPts val="0"/>
              </a:spcBef>
              <a:spcAft>
                <a:spcPts val="0"/>
              </a:spcAft>
              <a:buClrTx/>
              <a:buSzTx/>
              <a:buFontTx/>
              <a:buNone/>
              <a:tabLst/>
              <a:defRPr/>
            </a:pPr>
            <a:endParaRPr lang="sv-SE" b="1">
              <a:solidFill>
                <a:srgbClr val="000000"/>
              </a:solidFill>
              <a:effectLst/>
              <a:highlight>
                <a:srgbClr val="FFFFFF"/>
              </a:highlight>
              <a:latin typeface="Open sans" panose="020B0606030504020204" pitchFamily="34" charset="0"/>
            </a:endParaRPr>
          </a:p>
          <a:p>
            <a:pPr marL="0" marR="0" lvl="0" indent="0" algn="l" defTabSz="1828686" rtl="0" eaLnBrk="1" fontAlgn="auto" latinLnBrk="0" hangingPunct="1">
              <a:lnSpc>
                <a:spcPct val="100000"/>
              </a:lnSpc>
              <a:spcBef>
                <a:spcPts val="0"/>
              </a:spcBef>
              <a:spcAft>
                <a:spcPts val="0"/>
              </a:spcAft>
              <a:buClrTx/>
              <a:buSzTx/>
              <a:buFontTx/>
              <a:buNone/>
              <a:tabLst/>
              <a:defRPr/>
            </a:pPr>
            <a:endParaRPr lang="sv-SE" b="1">
              <a:solidFill>
                <a:srgbClr val="000000"/>
              </a:solidFill>
              <a:effectLst/>
              <a:highlight>
                <a:srgbClr val="FFFFFF"/>
              </a:highlight>
              <a:latin typeface="Open sans" panose="020B0606030504020204" pitchFamily="34" charset="0"/>
            </a:endParaRPr>
          </a:p>
          <a:p>
            <a:pPr marL="0" marR="0" lvl="0" indent="0" algn="l" defTabSz="1828686" rtl="0" eaLnBrk="1" fontAlgn="auto" latinLnBrk="0" hangingPunct="1">
              <a:lnSpc>
                <a:spcPct val="100000"/>
              </a:lnSpc>
              <a:spcBef>
                <a:spcPts val="0"/>
              </a:spcBef>
              <a:spcAft>
                <a:spcPts val="0"/>
              </a:spcAft>
              <a:buClrTx/>
              <a:buSzTx/>
              <a:buFontTx/>
              <a:buNone/>
              <a:tabLst/>
              <a:defRPr/>
            </a:pPr>
            <a:endParaRPr lang="sv-SE" b="1">
              <a:solidFill>
                <a:srgbClr val="000000"/>
              </a:solidFill>
              <a:effectLst/>
              <a:highlight>
                <a:srgbClr val="FFFFFF"/>
              </a:highlight>
              <a:latin typeface="Open sans" panose="020B0606030504020204" pitchFamily="34" charset="0"/>
            </a:endParaRPr>
          </a:p>
          <a:p>
            <a:endParaRPr lang="sv-SE"/>
          </a:p>
        </p:txBody>
      </p:sp>
      <p:sp>
        <p:nvSpPr>
          <p:cNvPr id="4" name="Platshållare för bildnummer 3">
            <a:extLst>
              <a:ext uri="{FF2B5EF4-FFF2-40B4-BE49-F238E27FC236}">
                <a16:creationId xmlns:a16="http://schemas.microsoft.com/office/drawing/2014/main" id="{8E67E1A5-7251-B6F1-CAA6-0A9030965DB4}"/>
              </a:ext>
            </a:extLst>
          </p:cNvPr>
          <p:cNvSpPr>
            <a:spLocks noGrp="1"/>
          </p:cNvSpPr>
          <p:nvPr>
            <p:ph type="sldNum" sz="quarter" idx="10"/>
          </p:nvPr>
        </p:nvSpPr>
        <p:spPr/>
        <p:txBody>
          <a:bodyPr/>
          <a:lstStyle/>
          <a:p>
            <a:pPr marL="0" marR="0" lvl="0" indent="0" algn="r" defTabSz="1828686" rtl="0" eaLnBrk="1" fontAlgn="auto" latinLnBrk="0" hangingPunct="1">
              <a:lnSpc>
                <a:spcPct val="100000"/>
              </a:lnSpc>
              <a:spcBef>
                <a:spcPts val="0"/>
              </a:spcBef>
              <a:spcAft>
                <a:spcPts val="0"/>
              </a:spcAft>
              <a:buClrTx/>
              <a:buSzTx/>
              <a:buFontTx/>
              <a:buNone/>
              <a:tabLst/>
              <a:defRPr/>
            </a:pPr>
            <a:fld id="{9F717927-2F1C-46F9-A7B3-79FCC148348A}" type="slidenum">
              <a:rPr kumimoji="0" lang="sv-SE" sz="1200" b="0" i="0" u="none" strike="noStrike" kern="1200" cap="none" spc="0" normalizeH="0" baseline="0" noProof="0" smtClean="0">
                <a:ln>
                  <a:noFill/>
                </a:ln>
                <a:solidFill>
                  <a:prstClr val="black"/>
                </a:solidFill>
                <a:effectLst/>
                <a:uLnTx/>
                <a:uFillTx/>
                <a:latin typeface="Montserrat Light" pitchFamily="2" charset="77"/>
                <a:ea typeface="+mn-ea"/>
                <a:cs typeface="+mn-cs"/>
              </a:rPr>
              <a:pPr marL="0" marR="0" lvl="0" indent="0" algn="r" defTabSz="1828686" rtl="0" eaLnBrk="1" fontAlgn="auto" latinLnBrk="0" hangingPunct="1">
                <a:lnSpc>
                  <a:spcPct val="100000"/>
                </a:lnSpc>
                <a:spcBef>
                  <a:spcPts val="0"/>
                </a:spcBef>
                <a:spcAft>
                  <a:spcPts val="0"/>
                </a:spcAft>
                <a:buClrTx/>
                <a:buSzTx/>
                <a:buFontTx/>
                <a:buNone/>
                <a:tabLst/>
                <a:defRPr/>
              </a:pPr>
              <a:t>44</a:t>
            </a:fld>
            <a:endParaRPr kumimoji="0" lang="sv-SE" sz="1200" b="0" i="0" u="none" strike="noStrike" kern="1200" cap="none" spc="0" normalizeH="0" baseline="0" noProof="0">
              <a:ln>
                <a:noFill/>
              </a:ln>
              <a:solidFill>
                <a:prstClr val="black"/>
              </a:solidFill>
              <a:effectLst/>
              <a:uLnTx/>
              <a:uFillTx/>
              <a:latin typeface="Montserrat Light" pitchFamily="2" charset="77"/>
              <a:ea typeface="+mn-ea"/>
              <a:cs typeface="+mn-cs"/>
            </a:endParaRPr>
          </a:p>
        </p:txBody>
      </p:sp>
    </p:spTree>
    <p:extLst>
      <p:ext uri="{BB962C8B-B14F-4D97-AF65-F5344CB8AC3E}">
        <p14:creationId xmlns:p14="http://schemas.microsoft.com/office/powerpoint/2010/main" val="371633764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normAutofit/>
          </a:bodyPr>
          <a:lstStyle/>
          <a:p>
            <a:r>
              <a:rPr lang="sv-SE"/>
              <a:t>Hur vi bygger aktivitet på våra träningar, viktigt att så många som möjligt är aktiva mycket. Undvik led/stå i kö övningar. Spela mycket på röd nivå med olika typer av inriktning, både i spel, småplansspel och övningar. Försök att ha så många som möjligt aktiva hela tiden. </a:t>
            </a:r>
          </a:p>
        </p:txBody>
      </p:sp>
      <p:sp>
        <p:nvSpPr>
          <p:cNvPr id="4" name="Platshållare för bildnummer 3"/>
          <p:cNvSpPr>
            <a:spLocks noGrp="1"/>
          </p:cNvSpPr>
          <p:nvPr>
            <p:ph type="sldNum" sz="quarter" idx="10"/>
          </p:nvPr>
        </p:nvSpPr>
        <p:spPr/>
        <p:txBody>
          <a:bodyPr/>
          <a:lstStyle/>
          <a:p>
            <a:fld id="{9F717927-2F1C-46F9-A7B3-79FCC148348A}" type="slidenum">
              <a:rPr lang="sv-SE" smtClean="0"/>
              <a:pPr/>
              <a:t>45</a:t>
            </a:fld>
            <a:endParaRPr lang="sv-SE"/>
          </a:p>
        </p:txBody>
      </p:sp>
    </p:spTree>
    <p:extLst>
      <p:ext uri="{BB962C8B-B14F-4D97-AF65-F5344CB8AC3E}">
        <p14:creationId xmlns:p14="http://schemas.microsoft.com/office/powerpoint/2010/main" val="328092303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normAutofit fontScale="92500" lnSpcReduction="20000"/>
          </a:bodyPr>
          <a:lstStyle/>
          <a:p>
            <a:r>
              <a:rPr lang="sv-SE"/>
              <a:t>Det är viktigt att vi skapar träningar där många är aktiva så mycket som möjligt och får ta många beslut.</a:t>
            </a:r>
            <a:br>
              <a:rPr lang="sv-SE"/>
            </a:br>
            <a:br>
              <a:rPr lang="sv-SE"/>
            </a:br>
            <a:r>
              <a:rPr lang="sv-SE"/>
              <a:t>Hur vi bygger aktivitet på våra träningar, viktigt att så många som möjligt är aktiva mycket. Undvik led/stå i kö övningar. Spela mycket på röd nivå med olika typer av inriktning, både i spel, småplansspel och övningar. Försök att ha så många som möjligt aktiva hela tiden. </a:t>
            </a:r>
          </a:p>
        </p:txBody>
      </p:sp>
      <p:sp>
        <p:nvSpPr>
          <p:cNvPr id="4" name="Platshållare för bildnummer 3"/>
          <p:cNvSpPr>
            <a:spLocks noGrp="1"/>
          </p:cNvSpPr>
          <p:nvPr>
            <p:ph type="sldNum" sz="quarter" idx="10"/>
          </p:nvPr>
        </p:nvSpPr>
        <p:spPr/>
        <p:txBody>
          <a:bodyPr/>
          <a:lstStyle/>
          <a:p>
            <a:fld id="{9F717927-2F1C-46F9-A7B3-79FCC148348A}" type="slidenum">
              <a:rPr lang="sv-SE" smtClean="0"/>
              <a:pPr/>
              <a:t>46</a:t>
            </a:fld>
            <a:endParaRPr lang="sv-SE"/>
          </a:p>
        </p:txBody>
      </p:sp>
    </p:spTree>
    <p:extLst>
      <p:ext uri="{BB962C8B-B14F-4D97-AF65-F5344CB8AC3E}">
        <p14:creationId xmlns:p14="http://schemas.microsoft.com/office/powerpoint/2010/main" val="85845090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normAutofit/>
          </a:bodyPr>
          <a:lstStyle/>
          <a:p>
            <a:r>
              <a:rPr lang="sv-SE"/>
              <a:t>Här krävs en del planering och samarbete inom er förening, men detta är en viktig del som bör göras flera gånger per säsong. </a:t>
            </a:r>
          </a:p>
        </p:txBody>
      </p:sp>
      <p:sp>
        <p:nvSpPr>
          <p:cNvPr id="4" name="Platshållare för bildnummer 3"/>
          <p:cNvSpPr>
            <a:spLocks noGrp="1"/>
          </p:cNvSpPr>
          <p:nvPr>
            <p:ph type="sldNum" sz="quarter" idx="10"/>
          </p:nvPr>
        </p:nvSpPr>
        <p:spPr/>
        <p:txBody>
          <a:bodyPr/>
          <a:lstStyle/>
          <a:p>
            <a:fld id="{9F717927-2F1C-46F9-A7B3-79FCC148348A}" type="slidenum">
              <a:rPr lang="sv-SE" smtClean="0"/>
              <a:pPr/>
              <a:t>47</a:t>
            </a:fld>
            <a:endParaRPr lang="sv-SE"/>
          </a:p>
        </p:txBody>
      </p:sp>
    </p:spTree>
    <p:extLst>
      <p:ext uri="{BB962C8B-B14F-4D97-AF65-F5344CB8AC3E}">
        <p14:creationId xmlns:p14="http://schemas.microsoft.com/office/powerpoint/2010/main" val="99505818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normAutofit/>
          </a:bodyPr>
          <a:lstStyle/>
          <a:p>
            <a:r>
              <a:rPr lang="sv-SE"/>
              <a:t>Skapa rutiner inom er förening hur detta ska gå till, viktigt att utvärdera för att hitta utvecklingspunkter. </a:t>
            </a:r>
          </a:p>
        </p:txBody>
      </p:sp>
      <p:sp>
        <p:nvSpPr>
          <p:cNvPr id="4" name="Platshållare för bildnummer 3"/>
          <p:cNvSpPr>
            <a:spLocks noGrp="1"/>
          </p:cNvSpPr>
          <p:nvPr>
            <p:ph type="sldNum" sz="quarter" idx="10"/>
          </p:nvPr>
        </p:nvSpPr>
        <p:spPr/>
        <p:txBody>
          <a:bodyPr/>
          <a:lstStyle/>
          <a:p>
            <a:fld id="{9F717927-2F1C-46F9-A7B3-79FCC148348A}" type="slidenum">
              <a:rPr lang="sv-SE" smtClean="0"/>
              <a:pPr/>
              <a:t>48</a:t>
            </a:fld>
            <a:endParaRPr lang="sv-SE"/>
          </a:p>
        </p:txBody>
      </p:sp>
    </p:spTree>
    <p:extLst>
      <p:ext uri="{BB962C8B-B14F-4D97-AF65-F5344CB8AC3E}">
        <p14:creationId xmlns:p14="http://schemas.microsoft.com/office/powerpoint/2010/main" val="54149943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normAutofit/>
          </a:bodyPr>
          <a:lstStyle/>
          <a:p>
            <a:r>
              <a:rPr lang="sv-SE"/>
              <a:t>Ett exempel på tidslinje som ni kan använda för att göra det tydligt hur säsongen på röd nivå ser ut </a:t>
            </a:r>
          </a:p>
        </p:txBody>
      </p:sp>
      <p:sp>
        <p:nvSpPr>
          <p:cNvPr id="4" name="Platshållare för bildnummer 3"/>
          <p:cNvSpPr>
            <a:spLocks noGrp="1"/>
          </p:cNvSpPr>
          <p:nvPr>
            <p:ph type="sldNum" sz="quarter" idx="10"/>
          </p:nvPr>
        </p:nvSpPr>
        <p:spPr/>
        <p:txBody>
          <a:bodyPr/>
          <a:lstStyle/>
          <a:p>
            <a:fld id="{9F717927-2F1C-46F9-A7B3-79FCC148348A}" type="slidenum">
              <a:rPr lang="sv-SE" smtClean="0"/>
              <a:pPr/>
              <a:t>49</a:t>
            </a:fld>
            <a:endParaRPr lang="sv-SE"/>
          </a:p>
        </p:txBody>
      </p:sp>
    </p:spTree>
    <p:extLst>
      <p:ext uri="{BB962C8B-B14F-4D97-AF65-F5344CB8AC3E}">
        <p14:creationId xmlns:p14="http://schemas.microsoft.com/office/powerpoint/2010/main" val="26354656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normAutofit/>
          </a:bodyPr>
          <a:lstStyle/>
          <a:p>
            <a:r>
              <a:rPr lang="sv-SE"/>
              <a:t>Följande sida bör vara kvar i föreningens version</a:t>
            </a:r>
          </a:p>
        </p:txBody>
      </p:sp>
      <p:sp>
        <p:nvSpPr>
          <p:cNvPr id="4" name="Platshållare för bildnummer 3"/>
          <p:cNvSpPr>
            <a:spLocks noGrp="1"/>
          </p:cNvSpPr>
          <p:nvPr>
            <p:ph type="sldNum" sz="quarter" idx="10"/>
          </p:nvPr>
        </p:nvSpPr>
        <p:spPr/>
        <p:txBody>
          <a:bodyPr/>
          <a:lstStyle/>
          <a:p>
            <a:fld id="{9F717927-2F1C-46F9-A7B3-79FCC148348A}" type="slidenum">
              <a:rPr lang="sv-SE" smtClean="0"/>
              <a:pPr/>
              <a:t>5</a:t>
            </a:fld>
            <a:endParaRPr lang="sv-SE"/>
          </a:p>
        </p:txBody>
      </p:sp>
    </p:spTree>
    <p:extLst>
      <p:ext uri="{BB962C8B-B14F-4D97-AF65-F5344CB8AC3E}">
        <p14:creationId xmlns:p14="http://schemas.microsoft.com/office/powerpoint/2010/main" val="422016667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normAutofit/>
          </a:bodyPr>
          <a:lstStyle/>
          <a:p>
            <a:r>
              <a:rPr lang="sv-SE"/>
              <a:t>Med ”utbyte på röd nivå” innebär att man har ledarträffar där man samlas och diskuterar utmaningar och möjligheter, gemensamma träningar, övningsutbyte, kompetensöverföring etc. Spel- och spelarutvecklingsplanen ligger till grund för träffarna. </a:t>
            </a:r>
          </a:p>
        </p:txBody>
      </p:sp>
      <p:sp>
        <p:nvSpPr>
          <p:cNvPr id="4" name="Platshållare för bildnummer 3"/>
          <p:cNvSpPr>
            <a:spLocks noGrp="1"/>
          </p:cNvSpPr>
          <p:nvPr>
            <p:ph type="sldNum" sz="quarter" idx="10"/>
          </p:nvPr>
        </p:nvSpPr>
        <p:spPr/>
        <p:txBody>
          <a:bodyPr/>
          <a:lstStyle/>
          <a:p>
            <a:fld id="{9F717927-2F1C-46F9-A7B3-79FCC148348A}" type="slidenum">
              <a:rPr lang="sv-SE" smtClean="0"/>
              <a:pPr/>
              <a:t>50</a:t>
            </a:fld>
            <a:endParaRPr lang="sv-SE"/>
          </a:p>
        </p:txBody>
      </p:sp>
    </p:spTree>
    <p:extLst>
      <p:ext uri="{BB962C8B-B14F-4D97-AF65-F5344CB8AC3E}">
        <p14:creationId xmlns:p14="http://schemas.microsoft.com/office/powerpoint/2010/main" val="39757481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normAutofit/>
          </a:bodyPr>
          <a:lstStyle/>
          <a:p>
            <a:pPr marL="0" marR="0" lvl="0" indent="0" algn="l" defTabSz="1828686" rtl="0" eaLnBrk="1" fontAlgn="auto" latinLnBrk="0" hangingPunct="1">
              <a:lnSpc>
                <a:spcPct val="100000"/>
              </a:lnSpc>
              <a:spcBef>
                <a:spcPts val="0"/>
              </a:spcBef>
              <a:spcAft>
                <a:spcPts val="0"/>
              </a:spcAft>
              <a:buClrTx/>
              <a:buSzTx/>
              <a:buFontTx/>
              <a:buNone/>
              <a:tabLst/>
              <a:defRPr/>
            </a:pPr>
            <a:r>
              <a:rPr lang="sv-SE"/>
              <a:t>Följande sida bör vara kvar i föreningens version</a:t>
            </a:r>
          </a:p>
          <a:p>
            <a:endParaRPr lang="sv-SE"/>
          </a:p>
        </p:txBody>
      </p:sp>
      <p:sp>
        <p:nvSpPr>
          <p:cNvPr id="4" name="Platshållare för bildnummer 3"/>
          <p:cNvSpPr>
            <a:spLocks noGrp="1"/>
          </p:cNvSpPr>
          <p:nvPr>
            <p:ph type="sldNum" sz="quarter" idx="10"/>
          </p:nvPr>
        </p:nvSpPr>
        <p:spPr/>
        <p:txBody>
          <a:bodyPr/>
          <a:lstStyle/>
          <a:p>
            <a:fld id="{9F717927-2F1C-46F9-A7B3-79FCC148348A}" type="slidenum">
              <a:rPr lang="sv-SE" smtClean="0"/>
              <a:pPr/>
              <a:t>6</a:t>
            </a:fld>
            <a:endParaRPr lang="sv-SE"/>
          </a:p>
        </p:txBody>
      </p:sp>
    </p:spTree>
    <p:extLst>
      <p:ext uri="{BB962C8B-B14F-4D97-AF65-F5344CB8AC3E}">
        <p14:creationId xmlns:p14="http://schemas.microsoft.com/office/powerpoint/2010/main" val="3762343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9DEC3F-92B1-08A8-8889-CD2A120E492A}"/>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FF232558-A289-EB68-0583-8C293214DD02}"/>
              </a:ext>
            </a:extLst>
          </p:cNvPr>
          <p:cNvSpPr>
            <a:spLocks noGrp="1" noRot="1" noChangeAspect="1"/>
          </p:cNvSpPr>
          <p:nvPr>
            <p:ph type="sldImg"/>
          </p:nvPr>
        </p:nvSpPr>
        <p:spPr>
          <a:xfrm>
            <a:off x="90488" y="744538"/>
            <a:ext cx="6616700" cy="3722687"/>
          </a:xfrm>
        </p:spPr>
      </p:sp>
      <p:sp>
        <p:nvSpPr>
          <p:cNvPr id="3" name="Platshållare för anteckningar 2">
            <a:extLst>
              <a:ext uri="{FF2B5EF4-FFF2-40B4-BE49-F238E27FC236}">
                <a16:creationId xmlns:a16="http://schemas.microsoft.com/office/drawing/2014/main" id="{9CDA6885-DA81-C856-80EA-C57337F0B07C}"/>
              </a:ext>
            </a:extLst>
          </p:cNvPr>
          <p:cNvSpPr>
            <a:spLocks noGrp="1"/>
          </p:cNvSpPr>
          <p:nvPr>
            <p:ph type="body" idx="1"/>
          </p:nvPr>
        </p:nvSpPr>
        <p:spPr/>
        <p:txBody>
          <a:bodyPr>
            <a:normAutofit/>
          </a:bodyPr>
          <a:lstStyle/>
          <a:p>
            <a:pPr marL="0" marR="0" lvl="0" indent="0" algn="l" defTabSz="1828686" rtl="0" eaLnBrk="1" fontAlgn="auto" latinLnBrk="0" hangingPunct="1">
              <a:lnSpc>
                <a:spcPct val="100000"/>
              </a:lnSpc>
              <a:spcBef>
                <a:spcPts val="0"/>
              </a:spcBef>
              <a:spcAft>
                <a:spcPts val="0"/>
              </a:spcAft>
              <a:buClrTx/>
              <a:buSzTx/>
              <a:buFontTx/>
              <a:buNone/>
              <a:tabLst/>
              <a:defRPr/>
            </a:pPr>
            <a:r>
              <a:rPr lang="sv-SE"/>
              <a:t>Följande sida bör vara kvar i föreningens version</a:t>
            </a:r>
          </a:p>
          <a:p>
            <a:pPr marL="0" marR="0" lvl="0" indent="0" algn="l" defTabSz="1828686" rtl="0" eaLnBrk="1" fontAlgn="auto" latinLnBrk="0" hangingPunct="1">
              <a:lnSpc>
                <a:spcPct val="100000"/>
              </a:lnSpc>
              <a:spcBef>
                <a:spcPts val="0"/>
              </a:spcBef>
              <a:spcAft>
                <a:spcPts val="0"/>
              </a:spcAft>
              <a:buClrTx/>
              <a:buSzTx/>
              <a:buFontTx/>
              <a:buNone/>
              <a:tabLst/>
              <a:defRPr/>
            </a:pPr>
            <a:endParaRPr lang="sv-SE"/>
          </a:p>
          <a:p>
            <a:r>
              <a:rPr lang="sv-SE"/>
              <a:t>Svensk Innebandy tillåter inte att det görs selektering/toppning upp till det året spelaren fyller 15 år, och rekommenderar att det används begränsat fortsättningsvis på röd nivå.</a:t>
            </a:r>
          </a:p>
        </p:txBody>
      </p:sp>
      <p:sp>
        <p:nvSpPr>
          <p:cNvPr id="4" name="Platshållare för bildnummer 3">
            <a:extLst>
              <a:ext uri="{FF2B5EF4-FFF2-40B4-BE49-F238E27FC236}">
                <a16:creationId xmlns:a16="http://schemas.microsoft.com/office/drawing/2014/main" id="{70DF1552-B046-B039-6F24-C90BA4BCFA5D}"/>
              </a:ext>
            </a:extLst>
          </p:cNvPr>
          <p:cNvSpPr>
            <a:spLocks noGrp="1"/>
          </p:cNvSpPr>
          <p:nvPr>
            <p:ph type="sldNum" sz="quarter" idx="10"/>
          </p:nvPr>
        </p:nvSpPr>
        <p:spPr/>
        <p:txBody>
          <a:bodyPr/>
          <a:lstStyle/>
          <a:p>
            <a:pPr marL="0" marR="0" lvl="0" indent="0" algn="r" defTabSz="1828686" rtl="0" eaLnBrk="1" fontAlgn="auto" latinLnBrk="0" hangingPunct="1">
              <a:lnSpc>
                <a:spcPct val="100000"/>
              </a:lnSpc>
              <a:spcBef>
                <a:spcPts val="0"/>
              </a:spcBef>
              <a:spcAft>
                <a:spcPts val="0"/>
              </a:spcAft>
              <a:buClrTx/>
              <a:buSzTx/>
              <a:buFontTx/>
              <a:buNone/>
              <a:tabLst/>
              <a:defRPr/>
            </a:pPr>
            <a:fld id="{9F717927-2F1C-46F9-A7B3-79FCC148348A}" type="slidenum">
              <a:rPr kumimoji="0" lang="sv-SE" sz="1200" b="0" i="0" u="none" strike="noStrike" kern="1200" cap="none" spc="0" normalizeH="0" baseline="0" noProof="0" smtClean="0">
                <a:ln>
                  <a:noFill/>
                </a:ln>
                <a:solidFill>
                  <a:prstClr val="black"/>
                </a:solidFill>
                <a:effectLst/>
                <a:uLnTx/>
                <a:uFillTx/>
                <a:latin typeface="Montserrat Light" pitchFamily="2" charset="77"/>
                <a:ea typeface="+mn-ea"/>
                <a:cs typeface="+mn-cs"/>
              </a:rPr>
              <a:pPr marL="0" marR="0" lvl="0" indent="0" algn="r" defTabSz="1828686" rtl="0" eaLnBrk="1" fontAlgn="auto" latinLnBrk="0" hangingPunct="1">
                <a:lnSpc>
                  <a:spcPct val="100000"/>
                </a:lnSpc>
                <a:spcBef>
                  <a:spcPts val="0"/>
                </a:spcBef>
                <a:spcAft>
                  <a:spcPts val="0"/>
                </a:spcAft>
                <a:buClrTx/>
                <a:buSzTx/>
                <a:buFontTx/>
                <a:buNone/>
                <a:tabLst/>
                <a:defRPr/>
              </a:pPr>
              <a:t>7</a:t>
            </a:fld>
            <a:endParaRPr kumimoji="0" lang="sv-SE" sz="1200" b="0" i="0" u="none" strike="noStrike" kern="1200" cap="none" spc="0" normalizeH="0" baseline="0" noProof="0">
              <a:ln>
                <a:noFill/>
              </a:ln>
              <a:solidFill>
                <a:prstClr val="black"/>
              </a:solidFill>
              <a:effectLst/>
              <a:uLnTx/>
              <a:uFillTx/>
              <a:latin typeface="Montserrat Light" pitchFamily="2" charset="77"/>
              <a:ea typeface="+mn-ea"/>
              <a:cs typeface="+mn-cs"/>
            </a:endParaRPr>
          </a:p>
        </p:txBody>
      </p:sp>
    </p:spTree>
    <p:extLst>
      <p:ext uri="{BB962C8B-B14F-4D97-AF65-F5344CB8AC3E}">
        <p14:creationId xmlns:p14="http://schemas.microsoft.com/office/powerpoint/2010/main" val="3873595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7D8AFA-9467-6022-978A-57E2BBDBCC3B}"/>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8C826C32-2EE5-A759-9F74-4FC27649567B}"/>
              </a:ext>
            </a:extLst>
          </p:cNvPr>
          <p:cNvSpPr>
            <a:spLocks noGrp="1" noRot="1" noChangeAspect="1"/>
          </p:cNvSpPr>
          <p:nvPr>
            <p:ph type="sldImg"/>
          </p:nvPr>
        </p:nvSpPr>
        <p:spPr>
          <a:xfrm>
            <a:off x="90488" y="744538"/>
            <a:ext cx="6616700" cy="3722687"/>
          </a:xfrm>
        </p:spPr>
      </p:sp>
      <p:sp>
        <p:nvSpPr>
          <p:cNvPr id="3" name="Platshållare för anteckningar 2">
            <a:extLst>
              <a:ext uri="{FF2B5EF4-FFF2-40B4-BE49-F238E27FC236}">
                <a16:creationId xmlns:a16="http://schemas.microsoft.com/office/drawing/2014/main" id="{59395750-BBCA-F3ED-7582-45AB7ACE0B76}"/>
              </a:ext>
            </a:extLst>
          </p:cNvPr>
          <p:cNvSpPr>
            <a:spLocks noGrp="1"/>
          </p:cNvSpPr>
          <p:nvPr>
            <p:ph type="body" idx="1"/>
          </p:nvPr>
        </p:nvSpPr>
        <p:spPr/>
        <p:txBody>
          <a:bodyPr>
            <a:normAutofit/>
          </a:bodyPr>
          <a:lstStyle/>
          <a:p>
            <a:pPr marL="0" marR="0" lvl="0" indent="0" algn="l" defTabSz="1828686" rtl="0" eaLnBrk="1" fontAlgn="auto" latinLnBrk="0" hangingPunct="1">
              <a:lnSpc>
                <a:spcPct val="100000"/>
              </a:lnSpc>
              <a:spcBef>
                <a:spcPts val="0"/>
              </a:spcBef>
              <a:spcAft>
                <a:spcPts val="0"/>
              </a:spcAft>
              <a:buClrTx/>
              <a:buSzTx/>
              <a:buFontTx/>
              <a:buNone/>
              <a:tabLst/>
              <a:defRPr/>
            </a:pPr>
            <a:r>
              <a:rPr lang="sv-SE"/>
              <a:t>Följande sida bör vara kvar i föreningens version</a:t>
            </a:r>
          </a:p>
          <a:p>
            <a:endParaRPr lang="sv-SE"/>
          </a:p>
        </p:txBody>
      </p:sp>
      <p:sp>
        <p:nvSpPr>
          <p:cNvPr id="4" name="Platshållare för bildnummer 3">
            <a:extLst>
              <a:ext uri="{FF2B5EF4-FFF2-40B4-BE49-F238E27FC236}">
                <a16:creationId xmlns:a16="http://schemas.microsoft.com/office/drawing/2014/main" id="{6C41C470-A842-E71F-CC6E-5C8E672477BE}"/>
              </a:ext>
            </a:extLst>
          </p:cNvPr>
          <p:cNvSpPr>
            <a:spLocks noGrp="1"/>
          </p:cNvSpPr>
          <p:nvPr>
            <p:ph type="sldNum" sz="quarter" idx="10"/>
          </p:nvPr>
        </p:nvSpPr>
        <p:spPr/>
        <p:txBody>
          <a:bodyPr/>
          <a:lstStyle/>
          <a:p>
            <a:fld id="{9F717927-2F1C-46F9-A7B3-79FCC148348A}" type="slidenum">
              <a:rPr lang="sv-SE" smtClean="0"/>
              <a:pPr/>
              <a:t>8</a:t>
            </a:fld>
            <a:endParaRPr lang="sv-SE"/>
          </a:p>
        </p:txBody>
      </p:sp>
    </p:spTree>
    <p:extLst>
      <p:ext uri="{BB962C8B-B14F-4D97-AF65-F5344CB8AC3E}">
        <p14:creationId xmlns:p14="http://schemas.microsoft.com/office/powerpoint/2010/main" val="18872799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FDD137-246E-D230-7D62-4D4114AC9699}"/>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296D5EF6-C0ED-71E2-47F7-D754146B79D9}"/>
              </a:ext>
            </a:extLst>
          </p:cNvPr>
          <p:cNvSpPr>
            <a:spLocks noGrp="1" noRot="1" noChangeAspect="1"/>
          </p:cNvSpPr>
          <p:nvPr>
            <p:ph type="sldImg"/>
          </p:nvPr>
        </p:nvSpPr>
        <p:spPr>
          <a:xfrm>
            <a:off x="90488" y="744538"/>
            <a:ext cx="6616700" cy="3722687"/>
          </a:xfrm>
        </p:spPr>
      </p:sp>
      <p:sp>
        <p:nvSpPr>
          <p:cNvPr id="3" name="Platshållare för anteckningar 2">
            <a:extLst>
              <a:ext uri="{FF2B5EF4-FFF2-40B4-BE49-F238E27FC236}">
                <a16:creationId xmlns:a16="http://schemas.microsoft.com/office/drawing/2014/main" id="{B36ABD82-A552-E7EF-CB9A-9B72253F7BF8}"/>
              </a:ext>
            </a:extLst>
          </p:cNvPr>
          <p:cNvSpPr>
            <a:spLocks noGrp="1"/>
          </p:cNvSpPr>
          <p:nvPr>
            <p:ph type="body" idx="1"/>
          </p:nvPr>
        </p:nvSpPr>
        <p:spPr/>
        <p:txBody>
          <a:bodyPr>
            <a:normAutofit/>
          </a:bodyPr>
          <a:lstStyle/>
          <a:p>
            <a:pPr marL="0" marR="0" lvl="0" indent="0" algn="l" defTabSz="1828686" rtl="0" eaLnBrk="1" fontAlgn="auto" latinLnBrk="0" hangingPunct="1">
              <a:lnSpc>
                <a:spcPct val="100000"/>
              </a:lnSpc>
              <a:spcBef>
                <a:spcPts val="0"/>
              </a:spcBef>
              <a:spcAft>
                <a:spcPts val="0"/>
              </a:spcAft>
              <a:buClrTx/>
              <a:buSzTx/>
              <a:buFontTx/>
              <a:buNone/>
              <a:tabLst/>
              <a:defRPr/>
            </a:pPr>
            <a:r>
              <a:rPr lang="sv-SE"/>
              <a:t>Följande sida bör vara kvar i föreningens version</a:t>
            </a:r>
          </a:p>
          <a:p>
            <a:endParaRPr lang="sv-SE"/>
          </a:p>
        </p:txBody>
      </p:sp>
      <p:sp>
        <p:nvSpPr>
          <p:cNvPr id="4" name="Platshållare för bildnummer 3">
            <a:extLst>
              <a:ext uri="{FF2B5EF4-FFF2-40B4-BE49-F238E27FC236}">
                <a16:creationId xmlns:a16="http://schemas.microsoft.com/office/drawing/2014/main" id="{77067B47-E3CB-D0C8-2A1D-EC0BB94CF203}"/>
              </a:ext>
            </a:extLst>
          </p:cNvPr>
          <p:cNvSpPr>
            <a:spLocks noGrp="1"/>
          </p:cNvSpPr>
          <p:nvPr>
            <p:ph type="sldNum" sz="quarter" idx="10"/>
          </p:nvPr>
        </p:nvSpPr>
        <p:spPr/>
        <p:txBody>
          <a:bodyPr/>
          <a:lstStyle/>
          <a:p>
            <a:pPr marL="0" marR="0" lvl="0" indent="0" algn="r" defTabSz="1828686" rtl="0" eaLnBrk="1" fontAlgn="auto" latinLnBrk="0" hangingPunct="1">
              <a:lnSpc>
                <a:spcPct val="100000"/>
              </a:lnSpc>
              <a:spcBef>
                <a:spcPts val="0"/>
              </a:spcBef>
              <a:spcAft>
                <a:spcPts val="0"/>
              </a:spcAft>
              <a:buClrTx/>
              <a:buSzTx/>
              <a:buFontTx/>
              <a:buNone/>
              <a:tabLst/>
              <a:defRPr/>
            </a:pPr>
            <a:fld id="{9F717927-2F1C-46F9-A7B3-79FCC148348A}" type="slidenum">
              <a:rPr kumimoji="0" lang="sv-SE" sz="1200" b="0" i="0" u="none" strike="noStrike" kern="1200" cap="none" spc="0" normalizeH="0" baseline="0" noProof="0" smtClean="0">
                <a:ln>
                  <a:noFill/>
                </a:ln>
                <a:solidFill>
                  <a:prstClr val="black"/>
                </a:solidFill>
                <a:effectLst/>
                <a:uLnTx/>
                <a:uFillTx/>
                <a:latin typeface="Montserrat Light" pitchFamily="2" charset="77"/>
                <a:ea typeface="+mn-ea"/>
                <a:cs typeface="+mn-cs"/>
              </a:rPr>
              <a:pPr marL="0" marR="0" lvl="0" indent="0" algn="r" defTabSz="1828686" rtl="0" eaLnBrk="1" fontAlgn="auto" latinLnBrk="0" hangingPunct="1">
                <a:lnSpc>
                  <a:spcPct val="100000"/>
                </a:lnSpc>
                <a:spcBef>
                  <a:spcPts val="0"/>
                </a:spcBef>
                <a:spcAft>
                  <a:spcPts val="0"/>
                </a:spcAft>
                <a:buClrTx/>
                <a:buSzTx/>
                <a:buFontTx/>
                <a:buNone/>
                <a:tabLst/>
                <a:defRPr/>
              </a:pPr>
              <a:t>9</a:t>
            </a:fld>
            <a:endParaRPr kumimoji="0" lang="sv-SE" sz="1200" b="0" i="0" u="none" strike="noStrike" kern="1200" cap="none" spc="0" normalizeH="0" baseline="0" noProof="0">
              <a:ln>
                <a:noFill/>
              </a:ln>
              <a:solidFill>
                <a:prstClr val="black"/>
              </a:solidFill>
              <a:effectLst/>
              <a:uLnTx/>
              <a:uFillTx/>
              <a:latin typeface="Montserrat Light" pitchFamily="2" charset="77"/>
              <a:ea typeface="+mn-ea"/>
              <a:cs typeface="+mn-cs"/>
            </a:endParaRPr>
          </a:p>
        </p:txBody>
      </p:sp>
    </p:spTree>
    <p:extLst>
      <p:ext uri="{BB962C8B-B14F-4D97-AF65-F5344CB8AC3E}">
        <p14:creationId xmlns:p14="http://schemas.microsoft.com/office/powerpoint/2010/main" val="130787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 och innehåll">
    <p:bg>
      <p:bgPr>
        <a:solidFill>
          <a:srgbClr val="0B0C26"/>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042835157"/>
      </p:ext>
    </p:extLst>
  </p:cSld>
  <p:clrMapOvr>
    <a:masterClrMapping/>
  </p:clrMapOvr>
  <p:extLst>
    <p:ext uri="{DCECCB84-F9BA-43D5-87BE-67443E8EF086}">
      <p15:sldGuideLst xmlns:p15="http://schemas.microsoft.com/office/powerpoint/2012/main">
        <p15:guide id="1" orient="horz" pos="4320" userDrawn="1">
          <p15:clr>
            <a:srgbClr val="FBAE40"/>
          </p15:clr>
        </p15:guide>
        <p15:guide id="2" pos="7679"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9419110"/>
      </p:ext>
    </p:extLst>
  </p:cSld>
  <p:clrMapOvr>
    <a:masterClrMapping/>
  </p:clrMapOvr>
  <p:extLst>
    <p:ext uri="{DCECCB84-F9BA-43D5-87BE-67443E8EF086}">
      <p15:sldGuideLst xmlns:p15="http://schemas.microsoft.com/office/powerpoint/2012/main">
        <p15:guide id="1" orient="horz" pos="4320" userDrawn="1">
          <p15:clr>
            <a:srgbClr val="FBAE40"/>
          </p15:clr>
        </p15:guide>
        <p15:guide id="2" pos="7679"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Avsnittsrubri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7116147"/>
      </p:ext>
    </p:extLst>
  </p:cSld>
  <p:clrMapOvr>
    <a:masterClrMapping/>
  </p:clrMapOvr>
  <p:extLst>
    <p:ext uri="{DCECCB84-F9BA-43D5-87BE-67443E8EF086}">
      <p15:sldGuideLst xmlns:p15="http://schemas.microsoft.com/office/powerpoint/2012/main">
        <p15:guide id="1" orient="horz" pos="4320">
          <p15:clr>
            <a:srgbClr val="FBAE40"/>
          </p15:clr>
        </p15:guide>
        <p15:guide id="2" pos="767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1676291" y="3651251"/>
            <a:ext cx="10362526" cy="870267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12343596" y="3651251"/>
            <a:ext cx="10362526" cy="870267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pic>
        <p:nvPicPr>
          <p:cNvPr id="8" name="Bildobjekt 7">
            <a:extLst>
              <a:ext uri="{FF2B5EF4-FFF2-40B4-BE49-F238E27FC236}">
                <a16:creationId xmlns:a16="http://schemas.microsoft.com/office/drawing/2014/main" id="{2210C04E-4953-C3A1-D6EF-E704CB1F357D}"/>
              </a:ext>
            </a:extLst>
          </p:cNvPr>
          <p:cNvPicPr>
            <a:picLocks noChangeAspect="1"/>
          </p:cNvPicPr>
          <p:nvPr userDrawn="1"/>
        </p:nvPicPr>
        <p:blipFill>
          <a:blip r:embed="rId2"/>
          <a:stretch>
            <a:fillRect/>
          </a:stretch>
        </p:blipFill>
        <p:spPr>
          <a:xfrm flipV="1">
            <a:off x="1" y="13246100"/>
            <a:ext cx="24395114" cy="469901"/>
          </a:xfrm>
          <a:prstGeom prst="rect">
            <a:avLst/>
          </a:prstGeom>
        </p:spPr>
      </p:pic>
    </p:spTree>
    <p:extLst>
      <p:ext uri="{BB962C8B-B14F-4D97-AF65-F5344CB8AC3E}">
        <p14:creationId xmlns:p14="http://schemas.microsoft.com/office/powerpoint/2010/main" val="199453447"/>
      </p:ext>
    </p:extLst>
  </p:cSld>
  <p:clrMapOvr>
    <a:masterClrMapping/>
  </p:clrMapOvr>
  <p:extLst>
    <p:ext uri="{DCECCB84-F9BA-43D5-87BE-67443E8EF086}">
      <p15:sldGuideLst xmlns:p15="http://schemas.microsoft.com/office/powerpoint/2012/main">
        <p15:guide id="1" orient="horz" pos="4320" userDrawn="1">
          <p15:clr>
            <a:srgbClr val="FBAE40"/>
          </p15:clr>
        </p15:guide>
        <p15:guide id="2" pos="7679"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1679467" y="730251"/>
            <a:ext cx="21029831" cy="2651125"/>
          </a:xfrm>
        </p:spPr>
        <p:txBody>
          <a:bodyPr/>
          <a:lstStyle/>
          <a:p>
            <a:r>
              <a:rPr lang="sv-SE"/>
              <a:t>Klicka här för att ändra mall för rubrikformat</a:t>
            </a:r>
          </a:p>
        </p:txBody>
      </p:sp>
      <p:sp>
        <p:nvSpPr>
          <p:cNvPr id="3" name="Platshållare för text 2"/>
          <p:cNvSpPr>
            <a:spLocks noGrp="1"/>
          </p:cNvSpPr>
          <p:nvPr>
            <p:ph type="body" idx="1"/>
          </p:nvPr>
        </p:nvSpPr>
        <p:spPr>
          <a:xfrm>
            <a:off x="1679469" y="3362325"/>
            <a:ext cx="10314902" cy="1647824"/>
          </a:xfrm>
        </p:spPr>
        <p:txBody>
          <a:bodyPr anchor="b"/>
          <a:lstStyle>
            <a:lvl1pPr marL="0" indent="0">
              <a:buNone/>
              <a:defRPr sz="4800" b="1"/>
            </a:lvl1pPr>
            <a:lvl2pPr marL="914343" indent="0">
              <a:buNone/>
              <a:defRPr sz="4000" b="1"/>
            </a:lvl2pPr>
            <a:lvl3pPr marL="1828686" indent="0">
              <a:buNone/>
              <a:defRPr sz="3600" b="1"/>
            </a:lvl3pPr>
            <a:lvl4pPr marL="2743029" indent="0">
              <a:buNone/>
              <a:defRPr sz="3200" b="1"/>
            </a:lvl4pPr>
            <a:lvl5pPr marL="3657371" indent="0">
              <a:buNone/>
              <a:defRPr sz="3200" b="1"/>
            </a:lvl5pPr>
            <a:lvl6pPr marL="4571714" indent="0">
              <a:buNone/>
              <a:defRPr sz="3200" b="1"/>
            </a:lvl6pPr>
            <a:lvl7pPr marL="5486057" indent="0">
              <a:buNone/>
              <a:defRPr sz="3200" b="1"/>
            </a:lvl7pPr>
            <a:lvl8pPr marL="6400400" indent="0">
              <a:buNone/>
              <a:defRPr sz="3200" b="1"/>
            </a:lvl8pPr>
            <a:lvl9pPr marL="7314743" indent="0">
              <a:buNone/>
              <a:defRPr sz="3200" b="1"/>
            </a:lvl9pPr>
          </a:lstStyle>
          <a:p>
            <a:pPr lvl="0"/>
            <a:r>
              <a:rPr lang="sv-SE"/>
              <a:t>Redigera format för bakgrundstext</a:t>
            </a:r>
          </a:p>
        </p:txBody>
      </p:sp>
      <p:sp>
        <p:nvSpPr>
          <p:cNvPr id="4" name="Platshållare för innehåll 3"/>
          <p:cNvSpPr>
            <a:spLocks noGrp="1"/>
          </p:cNvSpPr>
          <p:nvPr>
            <p:ph sz="half" idx="2"/>
          </p:nvPr>
        </p:nvSpPr>
        <p:spPr>
          <a:xfrm>
            <a:off x="1679469" y="5010151"/>
            <a:ext cx="10314902" cy="7369176"/>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12343598" y="3362325"/>
            <a:ext cx="10365701" cy="1647824"/>
          </a:xfrm>
        </p:spPr>
        <p:txBody>
          <a:bodyPr anchor="b"/>
          <a:lstStyle>
            <a:lvl1pPr marL="0" indent="0">
              <a:buNone/>
              <a:defRPr sz="4800" b="1"/>
            </a:lvl1pPr>
            <a:lvl2pPr marL="914343" indent="0">
              <a:buNone/>
              <a:defRPr sz="4000" b="1"/>
            </a:lvl2pPr>
            <a:lvl3pPr marL="1828686" indent="0">
              <a:buNone/>
              <a:defRPr sz="3600" b="1"/>
            </a:lvl3pPr>
            <a:lvl4pPr marL="2743029" indent="0">
              <a:buNone/>
              <a:defRPr sz="3200" b="1"/>
            </a:lvl4pPr>
            <a:lvl5pPr marL="3657371" indent="0">
              <a:buNone/>
              <a:defRPr sz="3200" b="1"/>
            </a:lvl5pPr>
            <a:lvl6pPr marL="4571714" indent="0">
              <a:buNone/>
              <a:defRPr sz="3200" b="1"/>
            </a:lvl6pPr>
            <a:lvl7pPr marL="5486057" indent="0">
              <a:buNone/>
              <a:defRPr sz="3200" b="1"/>
            </a:lvl7pPr>
            <a:lvl8pPr marL="6400400" indent="0">
              <a:buNone/>
              <a:defRPr sz="3200" b="1"/>
            </a:lvl8pPr>
            <a:lvl9pPr marL="7314743" indent="0">
              <a:buNone/>
              <a:defRPr sz="3200" b="1"/>
            </a:lvl9pPr>
          </a:lstStyle>
          <a:p>
            <a:pPr lvl="0"/>
            <a:r>
              <a:rPr lang="sv-SE"/>
              <a:t>Redigera format för bakgrundstext</a:t>
            </a:r>
          </a:p>
        </p:txBody>
      </p:sp>
      <p:sp>
        <p:nvSpPr>
          <p:cNvPr id="6" name="Platshållare för innehåll 5"/>
          <p:cNvSpPr>
            <a:spLocks noGrp="1"/>
          </p:cNvSpPr>
          <p:nvPr>
            <p:ph sz="quarter" idx="4"/>
          </p:nvPr>
        </p:nvSpPr>
        <p:spPr>
          <a:xfrm>
            <a:off x="12343598" y="5010151"/>
            <a:ext cx="10365701" cy="7369176"/>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139594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01020D-738B-FDE7-18E0-2F2A1660FAB8}"/>
              </a:ext>
            </a:extLst>
          </p:cNvPr>
          <p:cNvSpPr>
            <a:spLocks noGrp="1"/>
          </p:cNvSpPr>
          <p:nvPr>
            <p:ph type="ctrTitle"/>
          </p:nvPr>
        </p:nvSpPr>
        <p:spPr>
          <a:xfrm>
            <a:off x="3047802" y="2244725"/>
            <a:ext cx="18286810" cy="4775200"/>
          </a:xfrm>
        </p:spPr>
        <p:txBody>
          <a:bodyPr anchor="b"/>
          <a:lstStyle>
            <a:lvl1pPr algn="ctr">
              <a:defRPr sz="11999"/>
            </a:lvl1pPr>
          </a:lstStyle>
          <a:p>
            <a:r>
              <a:rPr lang="sv-SE"/>
              <a:t>Klicka här för att ändra mall för rubrikformat</a:t>
            </a:r>
          </a:p>
        </p:txBody>
      </p:sp>
      <p:sp>
        <p:nvSpPr>
          <p:cNvPr id="3" name="Underrubrik 2">
            <a:extLst>
              <a:ext uri="{FF2B5EF4-FFF2-40B4-BE49-F238E27FC236}">
                <a16:creationId xmlns:a16="http://schemas.microsoft.com/office/drawing/2014/main" id="{195E3379-D31B-9543-A2FE-FB3D5EEDA65E}"/>
              </a:ext>
            </a:extLst>
          </p:cNvPr>
          <p:cNvSpPr>
            <a:spLocks noGrp="1"/>
          </p:cNvSpPr>
          <p:nvPr>
            <p:ph type="subTitle" idx="1"/>
          </p:nvPr>
        </p:nvSpPr>
        <p:spPr>
          <a:xfrm>
            <a:off x="3047802" y="7204075"/>
            <a:ext cx="18286810" cy="3311525"/>
          </a:xfrm>
        </p:spPr>
        <p:txBody>
          <a:bodyPr/>
          <a:lstStyle>
            <a:lvl1pPr marL="0" indent="0" algn="ctr">
              <a:buNone/>
              <a:defRPr sz="4800"/>
            </a:lvl1pPr>
            <a:lvl2pPr marL="914343" indent="0" algn="ctr">
              <a:buNone/>
              <a:defRPr sz="4000"/>
            </a:lvl2pPr>
            <a:lvl3pPr marL="1828686" indent="0" algn="ctr">
              <a:buNone/>
              <a:defRPr sz="3600"/>
            </a:lvl3pPr>
            <a:lvl4pPr marL="2743029" indent="0" algn="ctr">
              <a:buNone/>
              <a:defRPr sz="3200"/>
            </a:lvl4pPr>
            <a:lvl5pPr marL="3657371" indent="0" algn="ctr">
              <a:buNone/>
              <a:defRPr sz="3200"/>
            </a:lvl5pPr>
            <a:lvl6pPr marL="4571714" indent="0" algn="ctr">
              <a:buNone/>
              <a:defRPr sz="3200"/>
            </a:lvl6pPr>
            <a:lvl7pPr marL="5486057" indent="0" algn="ctr">
              <a:buNone/>
              <a:defRPr sz="3200"/>
            </a:lvl7pPr>
            <a:lvl8pPr marL="6400400" indent="0" algn="ctr">
              <a:buNone/>
              <a:defRPr sz="3200"/>
            </a:lvl8pPr>
            <a:lvl9pPr marL="7314743" indent="0" algn="ctr">
              <a:buNone/>
              <a:defRPr sz="3200"/>
            </a:lvl9pPr>
          </a:lstStyle>
          <a:p>
            <a:r>
              <a:rPr lang="sv-SE"/>
              <a:t>Klicka här för att ändra mall för underrubrikformat</a:t>
            </a:r>
          </a:p>
        </p:txBody>
      </p:sp>
      <p:sp>
        <p:nvSpPr>
          <p:cNvPr id="6" name="Platshållare för bildnummer 5">
            <a:extLst>
              <a:ext uri="{FF2B5EF4-FFF2-40B4-BE49-F238E27FC236}">
                <a16:creationId xmlns:a16="http://schemas.microsoft.com/office/drawing/2014/main" id="{F21F876E-F25E-4BC2-EAAA-61603A6D6250}"/>
              </a:ext>
            </a:extLst>
          </p:cNvPr>
          <p:cNvSpPr>
            <a:spLocks noGrp="1"/>
          </p:cNvSpPr>
          <p:nvPr>
            <p:ph type="sldNum" sz="quarter" idx="12"/>
          </p:nvPr>
        </p:nvSpPr>
        <p:spPr/>
        <p:txBody>
          <a:bodyPr/>
          <a:lstStyle/>
          <a:p>
            <a:fld id="{DB4A7B05-80BE-4E24-A13E-444A5BFD9008}" type="slidenum">
              <a:rPr lang="sv-SE" smtClean="0"/>
              <a:t>‹#›</a:t>
            </a:fld>
            <a:endParaRPr lang="sv-SE"/>
          </a:p>
        </p:txBody>
      </p:sp>
    </p:spTree>
    <p:extLst>
      <p:ext uri="{BB962C8B-B14F-4D97-AF65-F5344CB8AC3E}">
        <p14:creationId xmlns:p14="http://schemas.microsoft.com/office/powerpoint/2010/main" val="1410309642"/>
      </p:ext>
    </p:extLst>
  </p:cSld>
  <p:clrMapOvr>
    <a:masterClrMapping/>
  </p:clrMapOvr>
  <p:extLst>
    <p:ext uri="{DCECCB84-F9BA-43D5-87BE-67443E8EF086}">
      <p15:sldGuideLst xmlns:p15="http://schemas.microsoft.com/office/powerpoint/2012/main">
        <p15:guide id="1" orient="horz" pos="4320" userDrawn="1">
          <p15:clr>
            <a:srgbClr val="FBAE40"/>
          </p15:clr>
        </p15:guide>
        <p15:guide id="2" pos="7679"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Rubrik med flera bulletpoints">
    <p:spTree>
      <p:nvGrpSpPr>
        <p:cNvPr id="1" name=""/>
        <p:cNvGrpSpPr/>
        <p:nvPr/>
      </p:nvGrpSpPr>
      <p:grpSpPr>
        <a:xfrm>
          <a:off x="0" y="0"/>
          <a:ext cx="0" cy="0"/>
          <a:chOff x="0" y="0"/>
          <a:chExt cx="0" cy="0"/>
        </a:xfrm>
      </p:grpSpPr>
      <p:sp>
        <p:nvSpPr>
          <p:cNvPr id="23" name="Rubrik 21">
            <a:extLst>
              <a:ext uri="{FF2B5EF4-FFF2-40B4-BE49-F238E27FC236}">
                <a16:creationId xmlns:a16="http://schemas.microsoft.com/office/drawing/2014/main" id="{F0C7CFD2-A090-F234-06D8-A959C8F57F36}"/>
              </a:ext>
            </a:extLst>
          </p:cNvPr>
          <p:cNvSpPr>
            <a:spLocks noGrp="1"/>
          </p:cNvSpPr>
          <p:nvPr>
            <p:ph type="title" hasCustomPrompt="1"/>
          </p:nvPr>
        </p:nvSpPr>
        <p:spPr>
          <a:xfrm>
            <a:off x="1676290" y="1477893"/>
            <a:ext cx="21029831" cy="1991831"/>
          </a:xfrm>
        </p:spPr>
        <p:txBody>
          <a:bodyPr>
            <a:normAutofit/>
          </a:bodyPr>
          <a:lstStyle>
            <a:lvl1pPr algn="l">
              <a:defRPr sz="9000" baseline="0">
                <a:solidFill>
                  <a:srgbClr val="F3EB75"/>
                </a:solidFill>
              </a:defRPr>
            </a:lvl1pPr>
          </a:lstStyle>
          <a:p>
            <a:r>
              <a:rPr lang="sv-SE"/>
              <a:t>Mindre rubrik för sida med mer text</a:t>
            </a:r>
          </a:p>
        </p:txBody>
      </p:sp>
      <p:sp>
        <p:nvSpPr>
          <p:cNvPr id="27" name="Platshållare för innehåll 26">
            <a:extLst>
              <a:ext uri="{FF2B5EF4-FFF2-40B4-BE49-F238E27FC236}">
                <a16:creationId xmlns:a16="http://schemas.microsoft.com/office/drawing/2014/main" id="{BC59867D-3609-2526-35A3-B818577759DE}"/>
              </a:ext>
            </a:extLst>
          </p:cNvPr>
          <p:cNvSpPr>
            <a:spLocks noGrp="1"/>
          </p:cNvSpPr>
          <p:nvPr>
            <p:ph sz="quarter" idx="10" hasCustomPrompt="1"/>
          </p:nvPr>
        </p:nvSpPr>
        <p:spPr>
          <a:xfrm>
            <a:off x="1676399" y="3988235"/>
            <a:ext cx="16251238" cy="666892"/>
          </a:xfrm>
        </p:spPr>
        <p:txBody>
          <a:bodyPr>
            <a:normAutofit/>
          </a:bodyPr>
          <a:lstStyle>
            <a:lvl1pPr algn="l">
              <a:lnSpc>
                <a:spcPct val="150000"/>
              </a:lnSpc>
              <a:spcBef>
                <a:spcPts val="200"/>
              </a:spcBef>
              <a:spcAft>
                <a:spcPts val="200"/>
              </a:spcAft>
              <a:defRPr sz="2200" b="0" i="0" spc="0" baseline="0">
                <a:latin typeface="Montserrat Light" pitchFamily="2" charset="77"/>
              </a:defRPr>
            </a:lvl1pPr>
            <a:lvl2pPr algn="l">
              <a:defRPr sz="2200" b="0" i="0" baseline="0">
                <a:latin typeface="Montserrat Light" pitchFamily="2" charset="77"/>
              </a:defRPr>
            </a:lvl2pPr>
            <a:lvl3pPr algn="l">
              <a:defRPr sz="2200" b="0" i="0" baseline="0">
                <a:latin typeface="Montserrat Light" pitchFamily="2" charset="77"/>
              </a:defRPr>
            </a:lvl3pPr>
            <a:lvl4pPr algn="l">
              <a:defRPr sz="2200" b="0" i="0" baseline="0">
                <a:latin typeface="Montserrat Light" pitchFamily="2" charset="77"/>
              </a:defRPr>
            </a:lvl4pPr>
            <a:lvl5pPr algn="l">
              <a:defRPr sz="2200" b="0" i="0" baseline="0">
                <a:latin typeface="Montserrat Light" pitchFamily="2" charset="77"/>
              </a:defRPr>
            </a:lvl5pPr>
          </a:lstStyle>
          <a:p>
            <a:pPr marL="342900" indent="-342900">
              <a:buFont typeface="Arial" panose="020B0604020202020204" pitchFamily="34" charset="0"/>
              <a:buChar char="•"/>
            </a:pPr>
            <a:r>
              <a:rPr lang="sv-SE" sz="2200" b="0" i="0" err="1">
                <a:solidFill>
                  <a:schemeClr val="bg1"/>
                </a:solidFill>
                <a:latin typeface="Montserrat Light" pitchFamily="2" charset="77"/>
                <a:cs typeface="Calibri"/>
              </a:rPr>
              <a:t>Tectem</a:t>
            </a:r>
            <a:r>
              <a:rPr lang="sv-SE" sz="2200" b="0" i="0">
                <a:solidFill>
                  <a:schemeClr val="bg1"/>
                </a:solidFill>
                <a:latin typeface="Montserrat Light" pitchFamily="2" charset="77"/>
                <a:cs typeface="Calibri"/>
              </a:rPr>
              <a:t> </a:t>
            </a:r>
            <a:r>
              <a:rPr lang="sv-SE" sz="2200" b="0" i="0" err="1">
                <a:solidFill>
                  <a:schemeClr val="bg1"/>
                </a:solidFill>
                <a:latin typeface="Montserrat Light" pitchFamily="2" charset="77"/>
                <a:cs typeface="Calibri"/>
              </a:rPr>
              <a:t>nobitas</a:t>
            </a:r>
            <a:r>
              <a:rPr lang="sv-SE" sz="2200" b="0" i="0">
                <a:solidFill>
                  <a:schemeClr val="bg1"/>
                </a:solidFill>
                <a:latin typeface="Montserrat Light" pitchFamily="2" charset="77"/>
                <a:cs typeface="Calibri"/>
              </a:rPr>
              <a:t> </a:t>
            </a:r>
            <a:r>
              <a:rPr lang="sv-SE" sz="2200" b="0" i="0" err="1">
                <a:solidFill>
                  <a:schemeClr val="bg1"/>
                </a:solidFill>
                <a:latin typeface="Montserrat Light" pitchFamily="2" charset="77"/>
                <a:cs typeface="Calibri"/>
              </a:rPr>
              <a:t>ipisimi</a:t>
            </a:r>
            <a:r>
              <a:rPr lang="sv-SE" sz="2200" b="0" i="0">
                <a:solidFill>
                  <a:schemeClr val="bg1"/>
                </a:solidFill>
                <a:latin typeface="Montserrat Light" pitchFamily="2" charset="77"/>
                <a:cs typeface="Calibri"/>
              </a:rPr>
              <a:t>, </a:t>
            </a:r>
            <a:r>
              <a:rPr lang="sv-SE" sz="2200" b="0" i="0" err="1">
                <a:solidFill>
                  <a:schemeClr val="bg1"/>
                </a:solidFill>
                <a:latin typeface="Montserrat Light" pitchFamily="2" charset="77"/>
                <a:cs typeface="Calibri"/>
              </a:rPr>
              <a:t>aut</a:t>
            </a:r>
            <a:r>
              <a:rPr lang="sv-SE" sz="2200" b="0" i="0">
                <a:solidFill>
                  <a:schemeClr val="bg1"/>
                </a:solidFill>
                <a:latin typeface="Montserrat Light" pitchFamily="2" charset="77"/>
                <a:cs typeface="Calibri"/>
              </a:rPr>
              <a:t> </a:t>
            </a:r>
            <a:r>
              <a:rPr lang="sv-SE" sz="2200" b="0" i="0" err="1">
                <a:solidFill>
                  <a:schemeClr val="bg1"/>
                </a:solidFill>
                <a:latin typeface="Montserrat Light" pitchFamily="2" charset="77"/>
                <a:cs typeface="Calibri"/>
              </a:rPr>
              <a:t>volorendae</a:t>
            </a:r>
            <a:endParaRPr lang="sv-SE" sz="2200" b="0" i="0">
              <a:solidFill>
                <a:schemeClr val="bg1"/>
              </a:solidFill>
              <a:latin typeface="Montserrat Light" pitchFamily="2" charset="77"/>
              <a:cs typeface="Calibri"/>
            </a:endParaRPr>
          </a:p>
        </p:txBody>
      </p:sp>
      <p:sp>
        <p:nvSpPr>
          <p:cNvPr id="2" name="Platshållare för innehåll 26">
            <a:extLst>
              <a:ext uri="{FF2B5EF4-FFF2-40B4-BE49-F238E27FC236}">
                <a16:creationId xmlns:a16="http://schemas.microsoft.com/office/drawing/2014/main" id="{11174959-DF6D-DE71-7C58-A89874D7E62D}"/>
              </a:ext>
            </a:extLst>
          </p:cNvPr>
          <p:cNvSpPr>
            <a:spLocks noGrp="1"/>
          </p:cNvSpPr>
          <p:nvPr>
            <p:ph sz="quarter" idx="11" hasCustomPrompt="1"/>
          </p:nvPr>
        </p:nvSpPr>
        <p:spPr>
          <a:xfrm>
            <a:off x="1676399" y="4825445"/>
            <a:ext cx="16251238" cy="666892"/>
          </a:xfrm>
        </p:spPr>
        <p:txBody>
          <a:bodyPr>
            <a:normAutofit/>
          </a:bodyPr>
          <a:lstStyle>
            <a:lvl1pPr algn="l">
              <a:lnSpc>
                <a:spcPct val="150000"/>
              </a:lnSpc>
              <a:spcBef>
                <a:spcPts val="200"/>
              </a:spcBef>
              <a:spcAft>
                <a:spcPts val="200"/>
              </a:spcAft>
              <a:defRPr sz="2200" b="0" i="0" spc="0" baseline="0">
                <a:latin typeface="Montserrat Light" pitchFamily="2" charset="77"/>
              </a:defRPr>
            </a:lvl1pPr>
            <a:lvl2pPr algn="l">
              <a:defRPr sz="2200" b="0" i="0" baseline="0">
                <a:latin typeface="Montserrat Light" pitchFamily="2" charset="77"/>
              </a:defRPr>
            </a:lvl2pPr>
            <a:lvl3pPr algn="l">
              <a:defRPr sz="2200" b="0" i="0" baseline="0">
                <a:latin typeface="Montserrat Light" pitchFamily="2" charset="77"/>
              </a:defRPr>
            </a:lvl3pPr>
            <a:lvl4pPr algn="l">
              <a:defRPr sz="2200" b="0" i="0" baseline="0">
                <a:latin typeface="Montserrat Light" pitchFamily="2" charset="77"/>
              </a:defRPr>
            </a:lvl4pPr>
            <a:lvl5pPr algn="l">
              <a:defRPr sz="2200" b="0" i="0" baseline="0">
                <a:latin typeface="Montserrat Light" pitchFamily="2" charset="77"/>
              </a:defRPr>
            </a:lvl5pPr>
          </a:lstStyle>
          <a:p>
            <a:pPr marL="342900" indent="-342900">
              <a:buFont typeface="Arial" panose="020B0604020202020204" pitchFamily="34" charset="0"/>
              <a:buChar char="•"/>
            </a:pPr>
            <a:r>
              <a:rPr lang="sv-SE" sz="2200" b="0" i="0" err="1">
                <a:solidFill>
                  <a:schemeClr val="bg1"/>
                </a:solidFill>
                <a:latin typeface="Montserrat Light" pitchFamily="2" charset="77"/>
                <a:cs typeface="Calibri"/>
              </a:rPr>
              <a:t>Tectem</a:t>
            </a:r>
            <a:r>
              <a:rPr lang="sv-SE" sz="2200" b="0" i="0">
                <a:solidFill>
                  <a:schemeClr val="bg1"/>
                </a:solidFill>
                <a:latin typeface="Montserrat Light" pitchFamily="2" charset="77"/>
                <a:cs typeface="Calibri"/>
              </a:rPr>
              <a:t> </a:t>
            </a:r>
            <a:r>
              <a:rPr lang="sv-SE" sz="2200" b="0" i="0" err="1">
                <a:solidFill>
                  <a:schemeClr val="bg1"/>
                </a:solidFill>
                <a:latin typeface="Montserrat Light" pitchFamily="2" charset="77"/>
                <a:cs typeface="Calibri"/>
              </a:rPr>
              <a:t>nobitas</a:t>
            </a:r>
            <a:r>
              <a:rPr lang="sv-SE" sz="2200" b="0" i="0">
                <a:solidFill>
                  <a:schemeClr val="bg1"/>
                </a:solidFill>
                <a:latin typeface="Montserrat Light" pitchFamily="2" charset="77"/>
                <a:cs typeface="Calibri"/>
              </a:rPr>
              <a:t> </a:t>
            </a:r>
            <a:r>
              <a:rPr lang="sv-SE" sz="2200" b="0" i="0" err="1">
                <a:solidFill>
                  <a:schemeClr val="bg1"/>
                </a:solidFill>
                <a:latin typeface="Montserrat Light" pitchFamily="2" charset="77"/>
                <a:cs typeface="Calibri"/>
              </a:rPr>
              <a:t>ipisimi</a:t>
            </a:r>
            <a:r>
              <a:rPr lang="sv-SE" sz="2200" b="0" i="0">
                <a:solidFill>
                  <a:schemeClr val="bg1"/>
                </a:solidFill>
                <a:latin typeface="Montserrat Light" pitchFamily="2" charset="77"/>
                <a:cs typeface="Calibri"/>
              </a:rPr>
              <a:t>, </a:t>
            </a:r>
            <a:r>
              <a:rPr lang="sv-SE" sz="2200" b="0" i="0" err="1">
                <a:solidFill>
                  <a:schemeClr val="bg1"/>
                </a:solidFill>
                <a:latin typeface="Montserrat Light" pitchFamily="2" charset="77"/>
                <a:cs typeface="Calibri"/>
              </a:rPr>
              <a:t>aut</a:t>
            </a:r>
            <a:r>
              <a:rPr lang="sv-SE" sz="2200" b="0" i="0">
                <a:solidFill>
                  <a:schemeClr val="bg1"/>
                </a:solidFill>
                <a:latin typeface="Montserrat Light" pitchFamily="2" charset="77"/>
                <a:cs typeface="Calibri"/>
              </a:rPr>
              <a:t> </a:t>
            </a:r>
            <a:r>
              <a:rPr lang="sv-SE" sz="2200" b="0" i="0" err="1">
                <a:solidFill>
                  <a:schemeClr val="bg1"/>
                </a:solidFill>
                <a:latin typeface="Montserrat Light" pitchFamily="2" charset="77"/>
                <a:cs typeface="Calibri"/>
              </a:rPr>
              <a:t>volorendae</a:t>
            </a:r>
            <a:endParaRPr lang="sv-SE" sz="2200" b="0" i="0">
              <a:solidFill>
                <a:schemeClr val="bg1"/>
              </a:solidFill>
              <a:latin typeface="Montserrat Light" pitchFamily="2" charset="77"/>
              <a:cs typeface="Calibri"/>
            </a:endParaRPr>
          </a:p>
        </p:txBody>
      </p:sp>
      <p:sp>
        <p:nvSpPr>
          <p:cNvPr id="3" name="Platshållare för innehåll 26">
            <a:extLst>
              <a:ext uri="{FF2B5EF4-FFF2-40B4-BE49-F238E27FC236}">
                <a16:creationId xmlns:a16="http://schemas.microsoft.com/office/drawing/2014/main" id="{63E55F3F-8953-4308-DBCD-49B5826BC6C4}"/>
              </a:ext>
            </a:extLst>
          </p:cNvPr>
          <p:cNvSpPr>
            <a:spLocks noGrp="1"/>
          </p:cNvSpPr>
          <p:nvPr>
            <p:ph sz="quarter" idx="12" hasCustomPrompt="1"/>
          </p:nvPr>
        </p:nvSpPr>
        <p:spPr>
          <a:xfrm>
            <a:off x="1676399" y="5662655"/>
            <a:ext cx="16251238" cy="666892"/>
          </a:xfrm>
        </p:spPr>
        <p:txBody>
          <a:bodyPr>
            <a:normAutofit/>
          </a:bodyPr>
          <a:lstStyle>
            <a:lvl1pPr algn="l">
              <a:lnSpc>
                <a:spcPct val="150000"/>
              </a:lnSpc>
              <a:spcBef>
                <a:spcPts val="200"/>
              </a:spcBef>
              <a:spcAft>
                <a:spcPts val="200"/>
              </a:spcAft>
              <a:defRPr sz="2200" b="0" i="0" spc="0" baseline="0">
                <a:latin typeface="Montserrat Light" pitchFamily="2" charset="77"/>
              </a:defRPr>
            </a:lvl1pPr>
            <a:lvl2pPr algn="l">
              <a:defRPr sz="2200" b="0" i="0" baseline="0">
                <a:latin typeface="Montserrat Light" pitchFamily="2" charset="77"/>
              </a:defRPr>
            </a:lvl2pPr>
            <a:lvl3pPr algn="l">
              <a:defRPr sz="2200" b="0" i="0" baseline="0">
                <a:latin typeface="Montserrat Light" pitchFamily="2" charset="77"/>
              </a:defRPr>
            </a:lvl3pPr>
            <a:lvl4pPr algn="l">
              <a:defRPr sz="2200" b="0" i="0" baseline="0">
                <a:latin typeface="Montserrat Light" pitchFamily="2" charset="77"/>
              </a:defRPr>
            </a:lvl4pPr>
            <a:lvl5pPr algn="l">
              <a:defRPr sz="2200" b="0" i="0" baseline="0">
                <a:latin typeface="Montserrat Light" pitchFamily="2" charset="77"/>
              </a:defRPr>
            </a:lvl5pPr>
          </a:lstStyle>
          <a:p>
            <a:pPr marL="342900" indent="-342900">
              <a:buFont typeface="Arial" panose="020B0604020202020204" pitchFamily="34" charset="0"/>
              <a:buChar char="•"/>
            </a:pPr>
            <a:r>
              <a:rPr lang="sv-SE" sz="2200" b="0" i="0" err="1">
                <a:solidFill>
                  <a:schemeClr val="bg1"/>
                </a:solidFill>
                <a:latin typeface="Montserrat Light" pitchFamily="2" charset="77"/>
                <a:cs typeface="Calibri"/>
              </a:rPr>
              <a:t>Tectem</a:t>
            </a:r>
            <a:r>
              <a:rPr lang="sv-SE" sz="2200" b="0" i="0">
                <a:solidFill>
                  <a:schemeClr val="bg1"/>
                </a:solidFill>
                <a:latin typeface="Montserrat Light" pitchFamily="2" charset="77"/>
                <a:cs typeface="Calibri"/>
              </a:rPr>
              <a:t> </a:t>
            </a:r>
            <a:r>
              <a:rPr lang="sv-SE" sz="2200" b="0" i="0" err="1">
                <a:solidFill>
                  <a:schemeClr val="bg1"/>
                </a:solidFill>
                <a:latin typeface="Montserrat Light" pitchFamily="2" charset="77"/>
                <a:cs typeface="Calibri"/>
              </a:rPr>
              <a:t>nobitas</a:t>
            </a:r>
            <a:r>
              <a:rPr lang="sv-SE" sz="2200" b="0" i="0">
                <a:solidFill>
                  <a:schemeClr val="bg1"/>
                </a:solidFill>
                <a:latin typeface="Montserrat Light" pitchFamily="2" charset="77"/>
                <a:cs typeface="Calibri"/>
              </a:rPr>
              <a:t> </a:t>
            </a:r>
            <a:r>
              <a:rPr lang="sv-SE" sz="2200" b="0" i="0" err="1">
                <a:solidFill>
                  <a:schemeClr val="bg1"/>
                </a:solidFill>
                <a:latin typeface="Montserrat Light" pitchFamily="2" charset="77"/>
                <a:cs typeface="Calibri"/>
              </a:rPr>
              <a:t>ipisimi</a:t>
            </a:r>
            <a:r>
              <a:rPr lang="sv-SE" sz="2200" b="0" i="0">
                <a:solidFill>
                  <a:schemeClr val="bg1"/>
                </a:solidFill>
                <a:latin typeface="Montserrat Light" pitchFamily="2" charset="77"/>
                <a:cs typeface="Calibri"/>
              </a:rPr>
              <a:t>, </a:t>
            </a:r>
            <a:r>
              <a:rPr lang="sv-SE" sz="2200" b="0" i="0" err="1">
                <a:solidFill>
                  <a:schemeClr val="bg1"/>
                </a:solidFill>
                <a:latin typeface="Montserrat Light" pitchFamily="2" charset="77"/>
                <a:cs typeface="Calibri"/>
              </a:rPr>
              <a:t>aut</a:t>
            </a:r>
            <a:r>
              <a:rPr lang="sv-SE" sz="2200" b="0" i="0">
                <a:solidFill>
                  <a:schemeClr val="bg1"/>
                </a:solidFill>
                <a:latin typeface="Montserrat Light" pitchFamily="2" charset="77"/>
                <a:cs typeface="Calibri"/>
              </a:rPr>
              <a:t> </a:t>
            </a:r>
            <a:r>
              <a:rPr lang="sv-SE" sz="2200" b="0" i="0" err="1">
                <a:solidFill>
                  <a:schemeClr val="bg1"/>
                </a:solidFill>
                <a:latin typeface="Montserrat Light" pitchFamily="2" charset="77"/>
                <a:cs typeface="Calibri"/>
              </a:rPr>
              <a:t>volorendae</a:t>
            </a:r>
            <a:endParaRPr lang="sv-SE" sz="2200" b="0" i="0">
              <a:solidFill>
                <a:schemeClr val="bg1"/>
              </a:solidFill>
              <a:latin typeface="Montserrat Light" pitchFamily="2" charset="77"/>
              <a:cs typeface="Calibri"/>
            </a:endParaRPr>
          </a:p>
        </p:txBody>
      </p:sp>
      <p:sp>
        <p:nvSpPr>
          <p:cNvPr id="4" name="Platshållare för innehåll 26">
            <a:extLst>
              <a:ext uri="{FF2B5EF4-FFF2-40B4-BE49-F238E27FC236}">
                <a16:creationId xmlns:a16="http://schemas.microsoft.com/office/drawing/2014/main" id="{6FEC9DDF-93F4-2285-EF5C-854064BB154F}"/>
              </a:ext>
            </a:extLst>
          </p:cNvPr>
          <p:cNvSpPr>
            <a:spLocks noGrp="1"/>
          </p:cNvSpPr>
          <p:nvPr>
            <p:ph sz="quarter" idx="13" hasCustomPrompt="1"/>
          </p:nvPr>
        </p:nvSpPr>
        <p:spPr>
          <a:xfrm>
            <a:off x="1676399" y="6499865"/>
            <a:ext cx="16251238" cy="666892"/>
          </a:xfrm>
        </p:spPr>
        <p:txBody>
          <a:bodyPr>
            <a:normAutofit/>
          </a:bodyPr>
          <a:lstStyle>
            <a:lvl1pPr algn="l">
              <a:lnSpc>
                <a:spcPct val="150000"/>
              </a:lnSpc>
              <a:spcBef>
                <a:spcPts val="200"/>
              </a:spcBef>
              <a:spcAft>
                <a:spcPts val="200"/>
              </a:spcAft>
              <a:defRPr sz="2200" b="0" i="0" spc="0" baseline="0">
                <a:latin typeface="Montserrat Light" pitchFamily="2" charset="77"/>
              </a:defRPr>
            </a:lvl1pPr>
            <a:lvl2pPr algn="l">
              <a:defRPr sz="2200" b="0" i="0" baseline="0">
                <a:latin typeface="Montserrat Light" pitchFamily="2" charset="77"/>
              </a:defRPr>
            </a:lvl2pPr>
            <a:lvl3pPr algn="l">
              <a:defRPr sz="2200" b="0" i="0" baseline="0">
                <a:latin typeface="Montserrat Light" pitchFamily="2" charset="77"/>
              </a:defRPr>
            </a:lvl3pPr>
            <a:lvl4pPr algn="l">
              <a:defRPr sz="2200" b="0" i="0" baseline="0">
                <a:latin typeface="Montserrat Light" pitchFamily="2" charset="77"/>
              </a:defRPr>
            </a:lvl4pPr>
            <a:lvl5pPr algn="l">
              <a:defRPr sz="2200" b="0" i="0" baseline="0">
                <a:latin typeface="Montserrat Light" pitchFamily="2" charset="77"/>
              </a:defRPr>
            </a:lvl5pPr>
          </a:lstStyle>
          <a:p>
            <a:pPr marL="342900" indent="-342900">
              <a:buFont typeface="Arial" panose="020B0604020202020204" pitchFamily="34" charset="0"/>
              <a:buChar char="•"/>
            </a:pPr>
            <a:r>
              <a:rPr lang="sv-SE" sz="2200" b="0" i="0" err="1">
                <a:solidFill>
                  <a:schemeClr val="bg1"/>
                </a:solidFill>
                <a:latin typeface="Montserrat Light" pitchFamily="2" charset="77"/>
                <a:cs typeface="Calibri"/>
              </a:rPr>
              <a:t>Tectem</a:t>
            </a:r>
            <a:r>
              <a:rPr lang="sv-SE" sz="2200" b="0" i="0">
                <a:solidFill>
                  <a:schemeClr val="bg1"/>
                </a:solidFill>
                <a:latin typeface="Montserrat Light" pitchFamily="2" charset="77"/>
                <a:cs typeface="Calibri"/>
              </a:rPr>
              <a:t> </a:t>
            </a:r>
            <a:r>
              <a:rPr lang="sv-SE" sz="2200" b="0" i="0" err="1">
                <a:solidFill>
                  <a:schemeClr val="bg1"/>
                </a:solidFill>
                <a:latin typeface="Montserrat Light" pitchFamily="2" charset="77"/>
                <a:cs typeface="Calibri"/>
              </a:rPr>
              <a:t>nobitas</a:t>
            </a:r>
            <a:r>
              <a:rPr lang="sv-SE" sz="2200" b="0" i="0">
                <a:solidFill>
                  <a:schemeClr val="bg1"/>
                </a:solidFill>
                <a:latin typeface="Montserrat Light" pitchFamily="2" charset="77"/>
                <a:cs typeface="Calibri"/>
              </a:rPr>
              <a:t> </a:t>
            </a:r>
            <a:r>
              <a:rPr lang="sv-SE" sz="2200" b="0" i="0" err="1">
                <a:solidFill>
                  <a:schemeClr val="bg1"/>
                </a:solidFill>
                <a:latin typeface="Montserrat Light" pitchFamily="2" charset="77"/>
                <a:cs typeface="Calibri"/>
              </a:rPr>
              <a:t>ipisimi</a:t>
            </a:r>
            <a:r>
              <a:rPr lang="sv-SE" sz="2200" b="0" i="0">
                <a:solidFill>
                  <a:schemeClr val="bg1"/>
                </a:solidFill>
                <a:latin typeface="Montserrat Light" pitchFamily="2" charset="77"/>
                <a:cs typeface="Calibri"/>
              </a:rPr>
              <a:t>, </a:t>
            </a:r>
            <a:r>
              <a:rPr lang="sv-SE" sz="2200" b="0" i="0" err="1">
                <a:solidFill>
                  <a:schemeClr val="bg1"/>
                </a:solidFill>
                <a:latin typeface="Montserrat Light" pitchFamily="2" charset="77"/>
                <a:cs typeface="Calibri"/>
              </a:rPr>
              <a:t>aut</a:t>
            </a:r>
            <a:r>
              <a:rPr lang="sv-SE" sz="2200" b="0" i="0">
                <a:solidFill>
                  <a:schemeClr val="bg1"/>
                </a:solidFill>
                <a:latin typeface="Montserrat Light" pitchFamily="2" charset="77"/>
                <a:cs typeface="Calibri"/>
              </a:rPr>
              <a:t> </a:t>
            </a:r>
            <a:r>
              <a:rPr lang="sv-SE" sz="2200" b="0" i="0" err="1">
                <a:solidFill>
                  <a:schemeClr val="bg1"/>
                </a:solidFill>
                <a:latin typeface="Montserrat Light" pitchFamily="2" charset="77"/>
                <a:cs typeface="Calibri"/>
              </a:rPr>
              <a:t>volorendae</a:t>
            </a:r>
            <a:endParaRPr lang="sv-SE" sz="2200" b="0" i="0">
              <a:solidFill>
                <a:schemeClr val="bg1"/>
              </a:solidFill>
              <a:latin typeface="Montserrat Light" pitchFamily="2" charset="77"/>
              <a:cs typeface="Calibri"/>
            </a:endParaRPr>
          </a:p>
        </p:txBody>
      </p:sp>
      <p:sp>
        <p:nvSpPr>
          <p:cNvPr id="5" name="Platshållare för innehåll 26">
            <a:extLst>
              <a:ext uri="{FF2B5EF4-FFF2-40B4-BE49-F238E27FC236}">
                <a16:creationId xmlns:a16="http://schemas.microsoft.com/office/drawing/2014/main" id="{22C2E5E0-92B8-AE3E-C2EF-9D7A71EAF9BB}"/>
              </a:ext>
            </a:extLst>
          </p:cNvPr>
          <p:cNvSpPr>
            <a:spLocks noGrp="1"/>
          </p:cNvSpPr>
          <p:nvPr>
            <p:ph sz="quarter" idx="14" hasCustomPrompt="1"/>
          </p:nvPr>
        </p:nvSpPr>
        <p:spPr>
          <a:xfrm>
            <a:off x="1676399" y="7337075"/>
            <a:ext cx="16251238" cy="666892"/>
          </a:xfrm>
        </p:spPr>
        <p:txBody>
          <a:bodyPr>
            <a:normAutofit/>
          </a:bodyPr>
          <a:lstStyle>
            <a:lvl1pPr algn="l">
              <a:lnSpc>
                <a:spcPct val="150000"/>
              </a:lnSpc>
              <a:spcBef>
                <a:spcPts val="200"/>
              </a:spcBef>
              <a:spcAft>
                <a:spcPts val="200"/>
              </a:spcAft>
              <a:defRPr sz="2200" b="0" i="0" spc="0" baseline="0">
                <a:latin typeface="Montserrat Light" pitchFamily="2" charset="77"/>
              </a:defRPr>
            </a:lvl1pPr>
            <a:lvl2pPr algn="l">
              <a:defRPr sz="2200" b="0" i="0" baseline="0">
                <a:latin typeface="Montserrat Light" pitchFamily="2" charset="77"/>
              </a:defRPr>
            </a:lvl2pPr>
            <a:lvl3pPr algn="l">
              <a:defRPr sz="2200" b="0" i="0" baseline="0">
                <a:latin typeface="Montserrat Light" pitchFamily="2" charset="77"/>
              </a:defRPr>
            </a:lvl3pPr>
            <a:lvl4pPr algn="l">
              <a:defRPr sz="2200" b="0" i="0" baseline="0">
                <a:latin typeface="Montserrat Light" pitchFamily="2" charset="77"/>
              </a:defRPr>
            </a:lvl4pPr>
            <a:lvl5pPr algn="l">
              <a:defRPr sz="2200" b="0" i="0" baseline="0">
                <a:latin typeface="Montserrat Light" pitchFamily="2" charset="77"/>
              </a:defRPr>
            </a:lvl5pPr>
          </a:lstStyle>
          <a:p>
            <a:pPr marL="342900" indent="-342900">
              <a:buFont typeface="Arial" panose="020B0604020202020204" pitchFamily="34" charset="0"/>
              <a:buChar char="•"/>
            </a:pPr>
            <a:r>
              <a:rPr lang="sv-SE" sz="2200" b="0" i="0" err="1">
                <a:solidFill>
                  <a:schemeClr val="bg1"/>
                </a:solidFill>
                <a:latin typeface="Montserrat Light" pitchFamily="2" charset="77"/>
                <a:cs typeface="Calibri"/>
              </a:rPr>
              <a:t>Tectem</a:t>
            </a:r>
            <a:r>
              <a:rPr lang="sv-SE" sz="2200" b="0" i="0">
                <a:solidFill>
                  <a:schemeClr val="bg1"/>
                </a:solidFill>
                <a:latin typeface="Montserrat Light" pitchFamily="2" charset="77"/>
                <a:cs typeface="Calibri"/>
              </a:rPr>
              <a:t> </a:t>
            </a:r>
            <a:r>
              <a:rPr lang="sv-SE" sz="2200" b="0" i="0" err="1">
                <a:solidFill>
                  <a:schemeClr val="bg1"/>
                </a:solidFill>
                <a:latin typeface="Montserrat Light" pitchFamily="2" charset="77"/>
                <a:cs typeface="Calibri"/>
              </a:rPr>
              <a:t>nobitas</a:t>
            </a:r>
            <a:r>
              <a:rPr lang="sv-SE" sz="2200" b="0" i="0">
                <a:solidFill>
                  <a:schemeClr val="bg1"/>
                </a:solidFill>
                <a:latin typeface="Montserrat Light" pitchFamily="2" charset="77"/>
                <a:cs typeface="Calibri"/>
              </a:rPr>
              <a:t> </a:t>
            </a:r>
            <a:r>
              <a:rPr lang="sv-SE" sz="2200" b="0" i="0" err="1">
                <a:solidFill>
                  <a:schemeClr val="bg1"/>
                </a:solidFill>
                <a:latin typeface="Montserrat Light" pitchFamily="2" charset="77"/>
                <a:cs typeface="Calibri"/>
              </a:rPr>
              <a:t>ipisimi</a:t>
            </a:r>
            <a:r>
              <a:rPr lang="sv-SE" sz="2200" b="0" i="0">
                <a:solidFill>
                  <a:schemeClr val="bg1"/>
                </a:solidFill>
                <a:latin typeface="Montserrat Light" pitchFamily="2" charset="77"/>
                <a:cs typeface="Calibri"/>
              </a:rPr>
              <a:t>, </a:t>
            </a:r>
            <a:r>
              <a:rPr lang="sv-SE" sz="2200" b="0" i="0" err="1">
                <a:solidFill>
                  <a:schemeClr val="bg1"/>
                </a:solidFill>
                <a:latin typeface="Montserrat Light" pitchFamily="2" charset="77"/>
                <a:cs typeface="Calibri"/>
              </a:rPr>
              <a:t>aut</a:t>
            </a:r>
            <a:r>
              <a:rPr lang="sv-SE" sz="2200" b="0" i="0">
                <a:solidFill>
                  <a:schemeClr val="bg1"/>
                </a:solidFill>
                <a:latin typeface="Montserrat Light" pitchFamily="2" charset="77"/>
                <a:cs typeface="Calibri"/>
              </a:rPr>
              <a:t> </a:t>
            </a:r>
            <a:r>
              <a:rPr lang="sv-SE" sz="2200" b="0" i="0" err="1">
                <a:solidFill>
                  <a:schemeClr val="bg1"/>
                </a:solidFill>
                <a:latin typeface="Montserrat Light" pitchFamily="2" charset="77"/>
                <a:cs typeface="Calibri"/>
              </a:rPr>
              <a:t>volorendae</a:t>
            </a:r>
            <a:endParaRPr lang="sv-SE" sz="2200" b="0" i="0">
              <a:solidFill>
                <a:schemeClr val="bg1"/>
              </a:solidFill>
              <a:latin typeface="Montserrat Light" pitchFamily="2" charset="77"/>
              <a:cs typeface="Calibri"/>
            </a:endParaRPr>
          </a:p>
        </p:txBody>
      </p:sp>
      <p:sp>
        <p:nvSpPr>
          <p:cNvPr id="6" name="Platshållare för innehåll 26">
            <a:extLst>
              <a:ext uri="{FF2B5EF4-FFF2-40B4-BE49-F238E27FC236}">
                <a16:creationId xmlns:a16="http://schemas.microsoft.com/office/drawing/2014/main" id="{0C35C96A-990E-46F1-BFE5-CC533A531400}"/>
              </a:ext>
            </a:extLst>
          </p:cNvPr>
          <p:cNvSpPr>
            <a:spLocks noGrp="1"/>
          </p:cNvSpPr>
          <p:nvPr>
            <p:ph sz="quarter" idx="15" hasCustomPrompt="1"/>
          </p:nvPr>
        </p:nvSpPr>
        <p:spPr>
          <a:xfrm>
            <a:off x="1676399" y="8174285"/>
            <a:ext cx="16251238" cy="666892"/>
          </a:xfrm>
        </p:spPr>
        <p:txBody>
          <a:bodyPr>
            <a:normAutofit/>
          </a:bodyPr>
          <a:lstStyle>
            <a:lvl1pPr algn="l">
              <a:lnSpc>
                <a:spcPct val="150000"/>
              </a:lnSpc>
              <a:spcBef>
                <a:spcPts val="200"/>
              </a:spcBef>
              <a:spcAft>
                <a:spcPts val="200"/>
              </a:spcAft>
              <a:defRPr sz="2200" b="0" i="0" spc="0" baseline="0">
                <a:latin typeface="Montserrat Light" pitchFamily="2" charset="77"/>
              </a:defRPr>
            </a:lvl1pPr>
            <a:lvl2pPr algn="l">
              <a:defRPr sz="2200" b="0" i="0" baseline="0">
                <a:latin typeface="Montserrat Light" pitchFamily="2" charset="77"/>
              </a:defRPr>
            </a:lvl2pPr>
            <a:lvl3pPr algn="l">
              <a:defRPr sz="2200" b="0" i="0" baseline="0">
                <a:latin typeface="Montserrat Light" pitchFamily="2" charset="77"/>
              </a:defRPr>
            </a:lvl3pPr>
            <a:lvl4pPr algn="l">
              <a:defRPr sz="2200" b="0" i="0" baseline="0">
                <a:latin typeface="Montserrat Light" pitchFamily="2" charset="77"/>
              </a:defRPr>
            </a:lvl4pPr>
            <a:lvl5pPr algn="l">
              <a:defRPr sz="2200" b="0" i="0" baseline="0">
                <a:latin typeface="Montserrat Light" pitchFamily="2" charset="77"/>
              </a:defRPr>
            </a:lvl5pPr>
          </a:lstStyle>
          <a:p>
            <a:pPr marL="342900" indent="-342900">
              <a:buFont typeface="Arial" panose="020B0604020202020204" pitchFamily="34" charset="0"/>
              <a:buChar char="•"/>
            </a:pPr>
            <a:r>
              <a:rPr lang="sv-SE" sz="2200" b="0" i="0" err="1">
                <a:solidFill>
                  <a:schemeClr val="bg1"/>
                </a:solidFill>
                <a:latin typeface="Montserrat Light" pitchFamily="2" charset="77"/>
                <a:cs typeface="Calibri"/>
              </a:rPr>
              <a:t>Tectem</a:t>
            </a:r>
            <a:r>
              <a:rPr lang="sv-SE" sz="2200" b="0" i="0">
                <a:solidFill>
                  <a:schemeClr val="bg1"/>
                </a:solidFill>
                <a:latin typeface="Montserrat Light" pitchFamily="2" charset="77"/>
                <a:cs typeface="Calibri"/>
              </a:rPr>
              <a:t> </a:t>
            </a:r>
            <a:r>
              <a:rPr lang="sv-SE" sz="2200" b="0" i="0" err="1">
                <a:solidFill>
                  <a:schemeClr val="bg1"/>
                </a:solidFill>
                <a:latin typeface="Montserrat Light" pitchFamily="2" charset="77"/>
                <a:cs typeface="Calibri"/>
              </a:rPr>
              <a:t>nobitas</a:t>
            </a:r>
            <a:r>
              <a:rPr lang="sv-SE" sz="2200" b="0" i="0">
                <a:solidFill>
                  <a:schemeClr val="bg1"/>
                </a:solidFill>
                <a:latin typeface="Montserrat Light" pitchFamily="2" charset="77"/>
                <a:cs typeface="Calibri"/>
              </a:rPr>
              <a:t> </a:t>
            </a:r>
            <a:r>
              <a:rPr lang="sv-SE" sz="2200" b="0" i="0" err="1">
                <a:solidFill>
                  <a:schemeClr val="bg1"/>
                </a:solidFill>
                <a:latin typeface="Montserrat Light" pitchFamily="2" charset="77"/>
                <a:cs typeface="Calibri"/>
              </a:rPr>
              <a:t>ipisimi</a:t>
            </a:r>
            <a:r>
              <a:rPr lang="sv-SE" sz="2200" b="0" i="0">
                <a:solidFill>
                  <a:schemeClr val="bg1"/>
                </a:solidFill>
                <a:latin typeface="Montserrat Light" pitchFamily="2" charset="77"/>
                <a:cs typeface="Calibri"/>
              </a:rPr>
              <a:t>, </a:t>
            </a:r>
            <a:r>
              <a:rPr lang="sv-SE" sz="2200" b="0" i="0" err="1">
                <a:solidFill>
                  <a:schemeClr val="bg1"/>
                </a:solidFill>
                <a:latin typeface="Montserrat Light" pitchFamily="2" charset="77"/>
                <a:cs typeface="Calibri"/>
              </a:rPr>
              <a:t>aut</a:t>
            </a:r>
            <a:r>
              <a:rPr lang="sv-SE" sz="2200" b="0" i="0">
                <a:solidFill>
                  <a:schemeClr val="bg1"/>
                </a:solidFill>
                <a:latin typeface="Montserrat Light" pitchFamily="2" charset="77"/>
                <a:cs typeface="Calibri"/>
              </a:rPr>
              <a:t> </a:t>
            </a:r>
            <a:r>
              <a:rPr lang="sv-SE" sz="2200" b="0" i="0" err="1">
                <a:solidFill>
                  <a:schemeClr val="bg1"/>
                </a:solidFill>
                <a:latin typeface="Montserrat Light" pitchFamily="2" charset="77"/>
                <a:cs typeface="Calibri"/>
              </a:rPr>
              <a:t>volorendae</a:t>
            </a:r>
            <a:endParaRPr lang="sv-SE" sz="2200" b="0" i="0">
              <a:solidFill>
                <a:schemeClr val="bg1"/>
              </a:solidFill>
              <a:latin typeface="Montserrat Light" pitchFamily="2" charset="77"/>
              <a:cs typeface="Calibri"/>
            </a:endParaRPr>
          </a:p>
        </p:txBody>
      </p:sp>
      <p:sp>
        <p:nvSpPr>
          <p:cNvPr id="7" name="Platshållare för innehåll 26">
            <a:extLst>
              <a:ext uri="{FF2B5EF4-FFF2-40B4-BE49-F238E27FC236}">
                <a16:creationId xmlns:a16="http://schemas.microsoft.com/office/drawing/2014/main" id="{02F92E3C-903F-C82F-D700-983053E7D535}"/>
              </a:ext>
            </a:extLst>
          </p:cNvPr>
          <p:cNvSpPr>
            <a:spLocks noGrp="1"/>
          </p:cNvSpPr>
          <p:nvPr>
            <p:ph sz="quarter" idx="16" hasCustomPrompt="1"/>
          </p:nvPr>
        </p:nvSpPr>
        <p:spPr>
          <a:xfrm>
            <a:off x="1676399" y="9011495"/>
            <a:ext cx="16251238" cy="666892"/>
          </a:xfrm>
        </p:spPr>
        <p:txBody>
          <a:bodyPr>
            <a:normAutofit/>
          </a:bodyPr>
          <a:lstStyle>
            <a:lvl1pPr algn="l">
              <a:lnSpc>
                <a:spcPct val="150000"/>
              </a:lnSpc>
              <a:spcBef>
                <a:spcPts val="200"/>
              </a:spcBef>
              <a:spcAft>
                <a:spcPts val="200"/>
              </a:spcAft>
              <a:defRPr sz="2200" b="0" i="0" spc="0" baseline="0">
                <a:latin typeface="Montserrat Light" pitchFamily="2" charset="77"/>
              </a:defRPr>
            </a:lvl1pPr>
            <a:lvl2pPr algn="l">
              <a:defRPr sz="2200" b="0" i="0" baseline="0">
                <a:latin typeface="Montserrat Light" pitchFamily="2" charset="77"/>
              </a:defRPr>
            </a:lvl2pPr>
            <a:lvl3pPr algn="l">
              <a:defRPr sz="2200" b="0" i="0" baseline="0">
                <a:latin typeface="Montserrat Light" pitchFamily="2" charset="77"/>
              </a:defRPr>
            </a:lvl3pPr>
            <a:lvl4pPr algn="l">
              <a:defRPr sz="2200" b="0" i="0" baseline="0">
                <a:latin typeface="Montserrat Light" pitchFamily="2" charset="77"/>
              </a:defRPr>
            </a:lvl4pPr>
            <a:lvl5pPr algn="l">
              <a:defRPr sz="2200" b="0" i="0" baseline="0">
                <a:latin typeface="Montserrat Light" pitchFamily="2" charset="77"/>
              </a:defRPr>
            </a:lvl5pPr>
          </a:lstStyle>
          <a:p>
            <a:pPr marL="342900" indent="-342900">
              <a:buFont typeface="Arial" panose="020B0604020202020204" pitchFamily="34" charset="0"/>
              <a:buChar char="•"/>
            </a:pPr>
            <a:r>
              <a:rPr lang="sv-SE" sz="2200" b="0" i="0" err="1">
                <a:solidFill>
                  <a:schemeClr val="bg1"/>
                </a:solidFill>
                <a:latin typeface="Montserrat Light" pitchFamily="2" charset="77"/>
                <a:cs typeface="Calibri"/>
              </a:rPr>
              <a:t>Tectem</a:t>
            </a:r>
            <a:r>
              <a:rPr lang="sv-SE" sz="2200" b="0" i="0">
                <a:solidFill>
                  <a:schemeClr val="bg1"/>
                </a:solidFill>
                <a:latin typeface="Montserrat Light" pitchFamily="2" charset="77"/>
                <a:cs typeface="Calibri"/>
              </a:rPr>
              <a:t> </a:t>
            </a:r>
            <a:r>
              <a:rPr lang="sv-SE" sz="2200" b="0" i="0" err="1">
                <a:solidFill>
                  <a:schemeClr val="bg1"/>
                </a:solidFill>
                <a:latin typeface="Montserrat Light" pitchFamily="2" charset="77"/>
                <a:cs typeface="Calibri"/>
              </a:rPr>
              <a:t>nobitas</a:t>
            </a:r>
            <a:r>
              <a:rPr lang="sv-SE" sz="2200" b="0" i="0">
                <a:solidFill>
                  <a:schemeClr val="bg1"/>
                </a:solidFill>
                <a:latin typeface="Montserrat Light" pitchFamily="2" charset="77"/>
                <a:cs typeface="Calibri"/>
              </a:rPr>
              <a:t> </a:t>
            </a:r>
            <a:r>
              <a:rPr lang="sv-SE" sz="2200" b="0" i="0" err="1">
                <a:solidFill>
                  <a:schemeClr val="bg1"/>
                </a:solidFill>
                <a:latin typeface="Montserrat Light" pitchFamily="2" charset="77"/>
                <a:cs typeface="Calibri"/>
              </a:rPr>
              <a:t>ipisimi</a:t>
            </a:r>
            <a:r>
              <a:rPr lang="sv-SE" sz="2200" b="0" i="0">
                <a:solidFill>
                  <a:schemeClr val="bg1"/>
                </a:solidFill>
                <a:latin typeface="Montserrat Light" pitchFamily="2" charset="77"/>
                <a:cs typeface="Calibri"/>
              </a:rPr>
              <a:t>, </a:t>
            </a:r>
            <a:r>
              <a:rPr lang="sv-SE" sz="2200" b="0" i="0" err="1">
                <a:solidFill>
                  <a:schemeClr val="bg1"/>
                </a:solidFill>
                <a:latin typeface="Montserrat Light" pitchFamily="2" charset="77"/>
                <a:cs typeface="Calibri"/>
              </a:rPr>
              <a:t>aut</a:t>
            </a:r>
            <a:r>
              <a:rPr lang="sv-SE" sz="2200" b="0" i="0">
                <a:solidFill>
                  <a:schemeClr val="bg1"/>
                </a:solidFill>
                <a:latin typeface="Montserrat Light" pitchFamily="2" charset="77"/>
                <a:cs typeface="Calibri"/>
              </a:rPr>
              <a:t> </a:t>
            </a:r>
            <a:r>
              <a:rPr lang="sv-SE" sz="2200" b="0" i="0" err="1">
                <a:solidFill>
                  <a:schemeClr val="bg1"/>
                </a:solidFill>
                <a:latin typeface="Montserrat Light" pitchFamily="2" charset="77"/>
                <a:cs typeface="Calibri"/>
              </a:rPr>
              <a:t>volorendae</a:t>
            </a:r>
            <a:endParaRPr lang="sv-SE" sz="2200" b="0" i="0">
              <a:solidFill>
                <a:schemeClr val="bg1"/>
              </a:solidFill>
              <a:latin typeface="Montserrat Light" pitchFamily="2" charset="77"/>
              <a:cs typeface="Calibri"/>
            </a:endParaRPr>
          </a:p>
        </p:txBody>
      </p:sp>
      <p:sp>
        <p:nvSpPr>
          <p:cNvPr id="8" name="Platshållare för innehåll 26">
            <a:extLst>
              <a:ext uri="{FF2B5EF4-FFF2-40B4-BE49-F238E27FC236}">
                <a16:creationId xmlns:a16="http://schemas.microsoft.com/office/drawing/2014/main" id="{0D66E7EB-0609-DD2F-878A-4A9D02BC9053}"/>
              </a:ext>
            </a:extLst>
          </p:cNvPr>
          <p:cNvSpPr>
            <a:spLocks noGrp="1"/>
          </p:cNvSpPr>
          <p:nvPr>
            <p:ph sz="quarter" idx="17" hasCustomPrompt="1"/>
          </p:nvPr>
        </p:nvSpPr>
        <p:spPr>
          <a:xfrm>
            <a:off x="1676399" y="9848707"/>
            <a:ext cx="16251238" cy="666892"/>
          </a:xfrm>
        </p:spPr>
        <p:txBody>
          <a:bodyPr>
            <a:normAutofit/>
          </a:bodyPr>
          <a:lstStyle>
            <a:lvl1pPr algn="l">
              <a:lnSpc>
                <a:spcPct val="150000"/>
              </a:lnSpc>
              <a:spcBef>
                <a:spcPts val="200"/>
              </a:spcBef>
              <a:spcAft>
                <a:spcPts val="200"/>
              </a:spcAft>
              <a:defRPr sz="2200" b="0" i="0" spc="0" baseline="0">
                <a:latin typeface="Montserrat Light" pitchFamily="2" charset="77"/>
              </a:defRPr>
            </a:lvl1pPr>
            <a:lvl2pPr algn="l">
              <a:defRPr sz="2200" b="0" i="0" baseline="0">
                <a:latin typeface="Montserrat Light" pitchFamily="2" charset="77"/>
              </a:defRPr>
            </a:lvl2pPr>
            <a:lvl3pPr algn="l">
              <a:defRPr sz="2200" b="0" i="0" baseline="0">
                <a:latin typeface="Montserrat Light" pitchFamily="2" charset="77"/>
              </a:defRPr>
            </a:lvl3pPr>
            <a:lvl4pPr algn="l">
              <a:defRPr sz="2200" b="0" i="0" baseline="0">
                <a:latin typeface="Montserrat Light" pitchFamily="2" charset="77"/>
              </a:defRPr>
            </a:lvl4pPr>
            <a:lvl5pPr algn="l">
              <a:defRPr sz="2200" b="0" i="0" baseline="0">
                <a:latin typeface="Montserrat Light" pitchFamily="2" charset="77"/>
              </a:defRPr>
            </a:lvl5pPr>
          </a:lstStyle>
          <a:p>
            <a:pPr marL="342900" indent="-342900">
              <a:buFont typeface="Arial" panose="020B0604020202020204" pitchFamily="34" charset="0"/>
              <a:buChar char="•"/>
            </a:pPr>
            <a:r>
              <a:rPr lang="sv-SE" sz="2200" b="0" i="0" err="1">
                <a:solidFill>
                  <a:schemeClr val="bg1"/>
                </a:solidFill>
                <a:latin typeface="Montserrat Light" pitchFamily="2" charset="77"/>
                <a:cs typeface="Calibri"/>
              </a:rPr>
              <a:t>Tectem</a:t>
            </a:r>
            <a:r>
              <a:rPr lang="sv-SE" sz="2200" b="0" i="0">
                <a:solidFill>
                  <a:schemeClr val="bg1"/>
                </a:solidFill>
                <a:latin typeface="Montserrat Light" pitchFamily="2" charset="77"/>
                <a:cs typeface="Calibri"/>
              </a:rPr>
              <a:t> </a:t>
            </a:r>
            <a:r>
              <a:rPr lang="sv-SE" sz="2200" b="0" i="0" err="1">
                <a:solidFill>
                  <a:schemeClr val="bg1"/>
                </a:solidFill>
                <a:latin typeface="Montserrat Light" pitchFamily="2" charset="77"/>
                <a:cs typeface="Calibri"/>
              </a:rPr>
              <a:t>nobitas</a:t>
            </a:r>
            <a:r>
              <a:rPr lang="sv-SE" sz="2200" b="0" i="0">
                <a:solidFill>
                  <a:schemeClr val="bg1"/>
                </a:solidFill>
                <a:latin typeface="Montserrat Light" pitchFamily="2" charset="77"/>
                <a:cs typeface="Calibri"/>
              </a:rPr>
              <a:t> </a:t>
            </a:r>
            <a:r>
              <a:rPr lang="sv-SE" sz="2200" b="0" i="0" err="1">
                <a:solidFill>
                  <a:schemeClr val="bg1"/>
                </a:solidFill>
                <a:latin typeface="Montserrat Light" pitchFamily="2" charset="77"/>
                <a:cs typeface="Calibri"/>
              </a:rPr>
              <a:t>ipisimi</a:t>
            </a:r>
            <a:r>
              <a:rPr lang="sv-SE" sz="2200" b="0" i="0">
                <a:solidFill>
                  <a:schemeClr val="bg1"/>
                </a:solidFill>
                <a:latin typeface="Montserrat Light" pitchFamily="2" charset="77"/>
                <a:cs typeface="Calibri"/>
              </a:rPr>
              <a:t>, </a:t>
            </a:r>
            <a:r>
              <a:rPr lang="sv-SE" sz="2200" b="0" i="0" err="1">
                <a:solidFill>
                  <a:schemeClr val="bg1"/>
                </a:solidFill>
                <a:latin typeface="Montserrat Light" pitchFamily="2" charset="77"/>
                <a:cs typeface="Calibri"/>
              </a:rPr>
              <a:t>aut</a:t>
            </a:r>
            <a:r>
              <a:rPr lang="sv-SE" sz="2200" b="0" i="0">
                <a:solidFill>
                  <a:schemeClr val="bg1"/>
                </a:solidFill>
                <a:latin typeface="Montserrat Light" pitchFamily="2" charset="77"/>
                <a:cs typeface="Calibri"/>
              </a:rPr>
              <a:t> </a:t>
            </a:r>
            <a:r>
              <a:rPr lang="sv-SE" sz="2200" b="0" i="0" err="1">
                <a:solidFill>
                  <a:schemeClr val="bg1"/>
                </a:solidFill>
                <a:latin typeface="Montserrat Light" pitchFamily="2" charset="77"/>
                <a:cs typeface="Calibri"/>
              </a:rPr>
              <a:t>volorendae</a:t>
            </a:r>
            <a:endParaRPr lang="sv-SE" sz="2200" b="0" i="0">
              <a:solidFill>
                <a:schemeClr val="bg1"/>
              </a:solidFill>
              <a:latin typeface="Montserrat Light" pitchFamily="2" charset="77"/>
              <a:cs typeface="Calibri"/>
            </a:endParaRPr>
          </a:p>
        </p:txBody>
      </p:sp>
    </p:spTree>
    <p:extLst>
      <p:ext uri="{BB962C8B-B14F-4D97-AF65-F5344CB8AC3E}">
        <p14:creationId xmlns:p14="http://schemas.microsoft.com/office/powerpoint/2010/main" val="3930987208"/>
      </p:ext>
    </p:extLst>
  </p:cSld>
  <p:clrMapOvr>
    <a:masterClrMapping/>
  </p:clrMapOvr>
  <p:extLst>
    <p:ext uri="{DCECCB84-F9BA-43D5-87BE-67443E8EF086}">
      <p15:sldGuideLst xmlns:p15="http://schemas.microsoft.com/office/powerpoint/2012/main">
        <p15:guide id="1" orient="horz" pos="4320">
          <p15:clr>
            <a:srgbClr val="FBAE40"/>
          </p15:clr>
        </p15:guide>
        <p15:guide id="2" pos="7679">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B0C26"/>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676291" y="730251"/>
            <a:ext cx="21029831" cy="2651125"/>
          </a:xfrm>
          <a:prstGeom prst="rect">
            <a:avLst/>
          </a:prstGeom>
        </p:spPr>
        <p:txBody>
          <a:bodyPr vert="horz" lIns="91440" tIns="45720" rIns="91440" bIns="45720" rtlCol="0" anchor="ctr">
            <a:normAutofit/>
          </a:bodyPr>
          <a:lstStyle/>
          <a:p>
            <a:r>
              <a:rPr lang="sv-SE"/>
              <a:t>Klicka här för att ändra formatet för bakgrundsrubriken</a:t>
            </a:r>
          </a:p>
        </p:txBody>
      </p:sp>
      <p:sp>
        <p:nvSpPr>
          <p:cNvPr id="3" name="Platshållare för text 2"/>
          <p:cNvSpPr>
            <a:spLocks noGrp="1"/>
          </p:cNvSpPr>
          <p:nvPr>
            <p:ph type="body" idx="1"/>
          </p:nvPr>
        </p:nvSpPr>
        <p:spPr>
          <a:xfrm>
            <a:off x="1676291" y="3651251"/>
            <a:ext cx="21029831" cy="8702677"/>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1676291" y="12712701"/>
            <a:ext cx="5486043" cy="730251"/>
          </a:xfrm>
          <a:prstGeom prst="rect">
            <a:avLst/>
          </a:prstGeom>
        </p:spPr>
        <p:txBody>
          <a:bodyPr vert="horz" lIns="91440" tIns="45720" rIns="91440" bIns="45720" rtlCol="0" anchor="ctr"/>
          <a:lstStyle>
            <a:lvl1pPr algn="l">
              <a:defRPr sz="2400" b="0" i="0">
                <a:solidFill>
                  <a:schemeClr val="tx1">
                    <a:tint val="75000"/>
                  </a:schemeClr>
                </a:solidFill>
                <a:latin typeface="Montserrat Light" pitchFamily="2" charset="77"/>
              </a:defRPr>
            </a:lvl1pPr>
          </a:lstStyle>
          <a:p>
            <a:endParaRPr lang="sv-SE"/>
          </a:p>
        </p:txBody>
      </p:sp>
      <p:sp>
        <p:nvSpPr>
          <p:cNvPr id="5" name="Platshållare för sidfot 4"/>
          <p:cNvSpPr>
            <a:spLocks noGrp="1"/>
          </p:cNvSpPr>
          <p:nvPr>
            <p:ph type="ftr" sz="quarter" idx="3"/>
          </p:nvPr>
        </p:nvSpPr>
        <p:spPr>
          <a:xfrm>
            <a:off x="8076675" y="12712701"/>
            <a:ext cx="8229064" cy="730251"/>
          </a:xfrm>
          <a:prstGeom prst="rect">
            <a:avLst/>
          </a:prstGeom>
        </p:spPr>
        <p:txBody>
          <a:bodyPr vert="horz" lIns="91440" tIns="45720" rIns="91440" bIns="45720" rtlCol="0" anchor="ctr"/>
          <a:lstStyle>
            <a:lvl1pPr algn="ctr">
              <a:defRPr sz="2400" b="0" i="0">
                <a:solidFill>
                  <a:schemeClr val="tx1">
                    <a:tint val="75000"/>
                  </a:schemeClr>
                </a:solidFill>
                <a:latin typeface="Montserrat Light" pitchFamily="2" charset="77"/>
              </a:defRPr>
            </a:lvl1pPr>
          </a:lstStyle>
          <a:p>
            <a:endParaRPr lang="sv-SE"/>
          </a:p>
        </p:txBody>
      </p:sp>
      <p:sp>
        <p:nvSpPr>
          <p:cNvPr id="6" name="Platshållare för bildnummer 5"/>
          <p:cNvSpPr>
            <a:spLocks noGrp="1"/>
          </p:cNvSpPr>
          <p:nvPr>
            <p:ph type="sldNum" sz="quarter" idx="4"/>
          </p:nvPr>
        </p:nvSpPr>
        <p:spPr>
          <a:xfrm>
            <a:off x="17220079" y="12712701"/>
            <a:ext cx="5486043" cy="730251"/>
          </a:xfrm>
          <a:prstGeom prst="rect">
            <a:avLst/>
          </a:prstGeom>
        </p:spPr>
        <p:txBody>
          <a:bodyPr vert="horz" lIns="91440" tIns="45720" rIns="91440" bIns="45720" rtlCol="0" anchor="ctr"/>
          <a:lstStyle>
            <a:lvl1pPr algn="r">
              <a:defRPr sz="2400" b="0" i="0">
                <a:solidFill>
                  <a:schemeClr val="tx1">
                    <a:tint val="75000"/>
                  </a:schemeClr>
                </a:solidFill>
                <a:latin typeface="Montserrat Light" pitchFamily="2" charset="77"/>
              </a:defRPr>
            </a:lvl1pPr>
          </a:lstStyle>
          <a:p>
            <a:fld id="{5F919A4E-C2E9-6148-8511-58460454BFB7}" type="slidenum">
              <a:rPr lang="sv-SE" smtClean="0"/>
              <a:pPr/>
              <a:t>‹#›</a:t>
            </a:fld>
            <a:endParaRPr lang="sv-SE"/>
          </a:p>
        </p:txBody>
      </p:sp>
      <p:pic>
        <p:nvPicPr>
          <p:cNvPr id="7" name="Bildobjekt 6">
            <a:extLst>
              <a:ext uri="{FF2B5EF4-FFF2-40B4-BE49-F238E27FC236}">
                <a16:creationId xmlns:a16="http://schemas.microsoft.com/office/drawing/2014/main" id="{E1EB9647-9EC2-E569-A1CF-350C64F21056}"/>
              </a:ext>
            </a:extLst>
          </p:cNvPr>
          <p:cNvPicPr>
            <a:picLocks noChangeAspect="1"/>
          </p:cNvPicPr>
          <p:nvPr userDrawn="1"/>
        </p:nvPicPr>
        <p:blipFill>
          <a:blip r:embed="rId9"/>
          <a:stretch>
            <a:fillRect/>
          </a:stretch>
        </p:blipFill>
        <p:spPr>
          <a:xfrm flipV="1">
            <a:off x="1" y="13246100"/>
            <a:ext cx="24395114" cy="469901"/>
          </a:xfrm>
          <a:prstGeom prst="rect">
            <a:avLst/>
          </a:prstGeom>
        </p:spPr>
      </p:pic>
      <p:sp>
        <p:nvSpPr>
          <p:cNvPr id="8" name="textruta 7">
            <a:extLst>
              <a:ext uri="{FF2B5EF4-FFF2-40B4-BE49-F238E27FC236}">
                <a16:creationId xmlns:a16="http://schemas.microsoft.com/office/drawing/2014/main" id="{FD2D2F37-7C26-75FF-5BF6-C1EE7ED804E7}"/>
              </a:ext>
            </a:extLst>
          </p:cNvPr>
          <p:cNvSpPr txBox="1"/>
          <p:nvPr userDrawn="1"/>
        </p:nvSpPr>
        <p:spPr>
          <a:xfrm>
            <a:off x="14364393" y="13277647"/>
            <a:ext cx="10336677" cy="400110"/>
          </a:xfrm>
          <a:prstGeom prst="rect">
            <a:avLst/>
          </a:prstGeom>
          <a:noFill/>
        </p:spPr>
        <p:txBody>
          <a:bodyPr wrap="square" rtlCol="0">
            <a:spAutoFit/>
          </a:bodyPr>
          <a:lstStyle/>
          <a:p>
            <a:r>
              <a:rPr lang="sv-SE" sz="2000" dirty="0">
                <a:solidFill>
                  <a:schemeClr val="bg1"/>
                </a:solidFill>
                <a:latin typeface="Montserrat" pitchFamily="2" charset="77"/>
              </a:rPr>
              <a:t>SVENSK INNEBANDY  –  SPEL OCH SPELARUTVECKLINGSPLAN RÖD NIVÅ</a:t>
            </a:r>
          </a:p>
        </p:txBody>
      </p:sp>
    </p:spTree>
    <p:extLst>
      <p:ext uri="{BB962C8B-B14F-4D97-AF65-F5344CB8AC3E}">
        <p14:creationId xmlns:p14="http://schemas.microsoft.com/office/powerpoint/2010/main" val="1230481227"/>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61" r:id="rId3"/>
    <p:sldLayoutId id="2147483652" r:id="rId4"/>
    <p:sldLayoutId id="2147483653" r:id="rId5"/>
    <p:sldLayoutId id="2147483660" r:id="rId6"/>
    <p:sldLayoutId id="2147483662" r:id="rId7"/>
  </p:sldLayoutIdLst>
  <p:hf sldNum="0" hdr="0" ftr="0" dt="0"/>
  <p:txStyles>
    <p:titleStyle>
      <a:lvl1pPr algn="l" defTabSz="1828686" rtl="0" eaLnBrk="1" latinLnBrk="0" hangingPunct="1">
        <a:lnSpc>
          <a:spcPct val="90000"/>
        </a:lnSpc>
        <a:spcBef>
          <a:spcPct val="0"/>
        </a:spcBef>
        <a:buNone/>
        <a:defRPr sz="8799" kern="1200">
          <a:solidFill>
            <a:schemeClr val="tx1"/>
          </a:solidFill>
          <a:latin typeface="+mj-lt"/>
          <a:ea typeface="+mj-ea"/>
          <a:cs typeface="+mj-cs"/>
        </a:defRPr>
      </a:lvl1pPr>
    </p:titleStyle>
    <p:bodyStyle>
      <a:lvl1pPr marL="457171" indent="-457171" algn="l" defTabSz="1828686" rtl="0" eaLnBrk="1" latinLnBrk="0" hangingPunct="1">
        <a:lnSpc>
          <a:spcPct val="90000"/>
        </a:lnSpc>
        <a:spcBef>
          <a:spcPts val="2000"/>
        </a:spcBef>
        <a:buFont typeface="Arial"/>
        <a:buChar char="•"/>
        <a:defRPr sz="5600" b="0" i="0" kern="1200">
          <a:solidFill>
            <a:schemeClr val="tx1"/>
          </a:solidFill>
          <a:latin typeface="Montserrat Light" pitchFamily="2" charset="77"/>
          <a:ea typeface="+mn-ea"/>
          <a:cs typeface="+mn-cs"/>
        </a:defRPr>
      </a:lvl1pPr>
      <a:lvl2pPr marL="1371514" indent="-457171" algn="l" defTabSz="1828686" rtl="0" eaLnBrk="1" latinLnBrk="0" hangingPunct="1">
        <a:lnSpc>
          <a:spcPct val="90000"/>
        </a:lnSpc>
        <a:spcBef>
          <a:spcPts val="1000"/>
        </a:spcBef>
        <a:buFont typeface="Arial"/>
        <a:buChar char="•"/>
        <a:defRPr sz="4800" b="0" i="0" kern="1200">
          <a:solidFill>
            <a:schemeClr val="tx1"/>
          </a:solidFill>
          <a:latin typeface="Montserrat Light" pitchFamily="2" charset="77"/>
          <a:ea typeface="+mn-ea"/>
          <a:cs typeface="+mn-cs"/>
        </a:defRPr>
      </a:lvl2pPr>
      <a:lvl3pPr marL="2285857" indent="-457171" algn="l" defTabSz="1828686" rtl="0" eaLnBrk="1" latinLnBrk="0" hangingPunct="1">
        <a:lnSpc>
          <a:spcPct val="90000"/>
        </a:lnSpc>
        <a:spcBef>
          <a:spcPts val="1000"/>
        </a:spcBef>
        <a:buFont typeface="Arial"/>
        <a:buChar char="•"/>
        <a:defRPr sz="4000" b="0" i="0" kern="1200">
          <a:solidFill>
            <a:schemeClr val="tx1"/>
          </a:solidFill>
          <a:latin typeface="Montserrat Light" pitchFamily="2" charset="77"/>
          <a:ea typeface="+mn-ea"/>
          <a:cs typeface="+mn-cs"/>
        </a:defRPr>
      </a:lvl3pPr>
      <a:lvl4pPr marL="3200200" indent="-457171" algn="l" defTabSz="1828686" rtl="0" eaLnBrk="1" latinLnBrk="0" hangingPunct="1">
        <a:lnSpc>
          <a:spcPct val="90000"/>
        </a:lnSpc>
        <a:spcBef>
          <a:spcPts val="1000"/>
        </a:spcBef>
        <a:buFont typeface="Arial"/>
        <a:buChar char="•"/>
        <a:defRPr sz="3600" b="0" i="0" kern="1200">
          <a:solidFill>
            <a:schemeClr val="tx1"/>
          </a:solidFill>
          <a:latin typeface="Montserrat Light" pitchFamily="2" charset="77"/>
          <a:ea typeface="+mn-ea"/>
          <a:cs typeface="+mn-cs"/>
        </a:defRPr>
      </a:lvl4pPr>
      <a:lvl5pPr marL="4114543" indent="-457171" algn="l" defTabSz="1828686" rtl="0" eaLnBrk="1" latinLnBrk="0" hangingPunct="1">
        <a:lnSpc>
          <a:spcPct val="90000"/>
        </a:lnSpc>
        <a:spcBef>
          <a:spcPts val="1000"/>
        </a:spcBef>
        <a:buFont typeface="Arial"/>
        <a:buChar char="•"/>
        <a:defRPr sz="3600" b="0" i="0" kern="1200">
          <a:solidFill>
            <a:schemeClr val="tx1"/>
          </a:solidFill>
          <a:latin typeface="Montserrat Light" pitchFamily="2" charset="77"/>
          <a:ea typeface="+mn-ea"/>
          <a:cs typeface="+mn-cs"/>
        </a:defRPr>
      </a:lvl5pPr>
      <a:lvl6pPr marL="5028886" indent="-457171" algn="l" defTabSz="1828686" rtl="0" eaLnBrk="1" latinLnBrk="0" hangingPunct="1">
        <a:lnSpc>
          <a:spcPct val="90000"/>
        </a:lnSpc>
        <a:spcBef>
          <a:spcPts val="1000"/>
        </a:spcBef>
        <a:buFont typeface="Arial"/>
        <a:buChar char="•"/>
        <a:defRPr sz="3600" kern="1200">
          <a:solidFill>
            <a:schemeClr val="tx1"/>
          </a:solidFill>
          <a:latin typeface="+mn-lt"/>
          <a:ea typeface="+mn-ea"/>
          <a:cs typeface="+mn-cs"/>
        </a:defRPr>
      </a:lvl6pPr>
      <a:lvl7pPr marL="5943229" indent="-457171" algn="l" defTabSz="1828686" rtl="0" eaLnBrk="1" latinLnBrk="0" hangingPunct="1">
        <a:lnSpc>
          <a:spcPct val="90000"/>
        </a:lnSpc>
        <a:spcBef>
          <a:spcPts val="1000"/>
        </a:spcBef>
        <a:buFont typeface="Arial"/>
        <a:buChar char="•"/>
        <a:defRPr sz="3600" kern="1200">
          <a:solidFill>
            <a:schemeClr val="tx1"/>
          </a:solidFill>
          <a:latin typeface="+mn-lt"/>
          <a:ea typeface="+mn-ea"/>
          <a:cs typeface="+mn-cs"/>
        </a:defRPr>
      </a:lvl7pPr>
      <a:lvl8pPr marL="6857571" indent="-457171" algn="l" defTabSz="1828686" rtl="0" eaLnBrk="1" latinLnBrk="0" hangingPunct="1">
        <a:lnSpc>
          <a:spcPct val="90000"/>
        </a:lnSpc>
        <a:spcBef>
          <a:spcPts val="1000"/>
        </a:spcBef>
        <a:buFont typeface="Arial"/>
        <a:buChar char="•"/>
        <a:defRPr sz="3600" kern="1200">
          <a:solidFill>
            <a:schemeClr val="tx1"/>
          </a:solidFill>
          <a:latin typeface="+mn-lt"/>
          <a:ea typeface="+mn-ea"/>
          <a:cs typeface="+mn-cs"/>
        </a:defRPr>
      </a:lvl8pPr>
      <a:lvl9pPr marL="7771914" indent="-457171" algn="l" defTabSz="1828686" rtl="0" eaLnBrk="1" latinLnBrk="0" hangingPunct="1">
        <a:lnSpc>
          <a:spcPct val="90000"/>
        </a:lnSpc>
        <a:spcBef>
          <a:spcPts val="1000"/>
        </a:spcBef>
        <a:buFont typeface="Arial"/>
        <a:buChar char="•"/>
        <a:defRPr sz="3600" kern="1200">
          <a:solidFill>
            <a:schemeClr val="tx1"/>
          </a:solidFill>
          <a:latin typeface="+mn-lt"/>
          <a:ea typeface="+mn-ea"/>
          <a:cs typeface="+mn-cs"/>
        </a:defRPr>
      </a:lvl9pPr>
    </p:bodyStyle>
    <p:otherStyle>
      <a:defPPr>
        <a:defRPr lang="sv-SE"/>
      </a:defPPr>
      <a:lvl1pPr marL="0" algn="l" defTabSz="1828686" rtl="0" eaLnBrk="1" latinLnBrk="0" hangingPunct="1">
        <a:defRPr sz="3600" kern="1200">
          <a:solidFill>
            <a:schemeClr val="tx1"/>
          </a:solidFill>
          <a:latin typeface="+mn-lt"/>
          <a:ea typeface="+mn-ea"/>
          <a:cs typeface="+mn-cs"/>
        </a:defRPr>
      </a:lvl1pPr>
      <a:lvl2pPr marL="914343" algn="l" defTabSz="1828686" rtl="0" eaLnBrk="1" latinLnBrk="0" hangingPunct="1">
        <a:defRPr sz="3600" kern="1200">
          <a:solidFill>
            <a:schemeClr val="tx1"/>
          </a:solidFill>
          <a:latin typeface="+mn-lt"/>
          <a:ea typeface="+mn-ea"/>
          <a:cs typeface="+mn-cs"/>
        </a:defRPr>
      </a:lvl2pPr>
      <a:lvl3pPr marL="1828686" algn="l" defTabSz="1828686" rtl="0" eaLnBrk="1" latinLnBrk="0" hangingPunct="1">
        <a:defRPr sz="3600" kern="1200">
          <a:solidFill>
            <a:schemeClr val="tx1"/>
          </a:solidFill>
          <a:latin typeface="+mn-lt"/>
          <a:ea typeface="+mn-ea"/>
          <a:cs typeface="+mn-cs"/>
        </a:defRPr>
      </a:lvl3pPr>
      <a:lvl4pPr marL="2743029" algn="l" defTabSz="1828686" rtl="0" eaLnBrk="1" latinLnBrk="0" hangingPunct="1">
        <a:defRPr sz="3600" kern="1200">
          <a:solidFill>
            <a:schemeClr val="tx1"/>
          </a:solidFill>
          <a:latin typeface="+mn-lt"/>
          <a:ea typeface="+mn-ea"/>
          <a:cs typeface="+mn-cs"/>
        </a:defRPr>
      </a:lvl4pPr>
      <a:lvl5pPr marL="3657371" algn="l" defTabSz="1828686" rtl="0" eaLnBrk="1" latinLnBrk="0" hangingPunct="1">
        <a:defRPr sz="3600" kern="1200">
          <a:solidFill>
            <a:schemeClr val="tx1"/>
          </a:solidFill>
          <a:latin typeface="+mn-lt"/>
          <a:ea typeface="+mn-ea"/>
          <a:cs typeface="+mn-cs"/>
        </a:defRPr>
      </a:lvl5pPr>
      <a:lvl6pPr marL="4571714" algn="l" defTabSz="1828686" rtl="0" eaLnBrk="1" latinLnBrk="0" hangingPunct="1">
        <a:defRPr sz="3600" kern="1200">
          <a:solidFill>
            <a:schemeClr val="tx1"/>
          </a:solidFill>
          <a:latin typeface="+mn-lt"/>
          <a:ea typeface="+mn-ea"/>
          <a:cs typeface="+mn-cs"/>
        </a:defRPr>
      </a:lvl6pPr>
      <a:lvl7pPr marL="5486057" algn="l" defTabSz="1828686" rtl="0" eaLnBrk="1" latinLnBrk="0" hangingPunct="1">
        <a:defRPr sz="3600" kern="1200">
          <a:solidFill>
            <a:schemeClr val="tx1"/>
          </a:solidFill>
          <a:latin typeface="+mn-lt"/>
          <a:ea typeface="+mn-ea"/>
          <a:cs typeface="+mn-cs"/>
        </a:defRPr>
      </a:lvl7pPr>
      <a:lvl8pPr marL="6400400" algn="l" defTabSz="1828686" rtl="0" eaLnBrk="1" latinLnBrk="0" hangingPunct="1">
        <a:defRPr sz="3600" kern="1200">
          <a:solidFill>
            <a:schemeClr val="tx1"/>
          </a:solidFill>
          <a:latin typeface="+mn-lt"/>
          <a:ea typeface="+mn-ea"/>
          <a:cs typeface="+mn-cs"/>
        </a:defRPr>
      </a:lvl8pPr>
      <a:lvl9pPr marL="7314743" algn="l" defTabSz="1828686"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D01ECFFB-24F7-851C-0E61-AD1E685A1743}"/>
              </a:ext>
            </a:extLst>
          </p:cNvPr>
          <p:cNvSpPr>
            <a:spLocks noGrp="1"/>
          </p:cNvSpPr>
          <p:nvPr>
            <p:ph type="ctrTitle"/>
          </p:nvPr>
        </p:nvSpPr>
        <p:spPr>
          <a:xfrm>
            <a:off x="1889676" y="1339611"/>
            <a:ext cx="20615762" cy="4774889"/>
          </a:xfrm>
        </p:spPr>
        <p:txBody>
          <a:bodyPr>
            <a:normAutofit/>
          </a:bodyPr>
          <a:lstStyle/>
          <a:p>
            <a:r>
              <a:rPr lang="sv-SE" sz="15999">
                <a:solidFill>
                  <a:schemeClr val="bg1"/>
                </a:solidFill>
                <a:latin typeface="Mongoose Regular" panose="02000000000000000000" pitchFamily="2" charset="77"/>
              </a:rPr>
              <a:t>SPELARUTVECKLINGSPLAN</a:t>
            </a:r>
          </a:p>
        </p:txBody>
      </p:sp>
      <p:sp>
        <p:nvSpPr>
          <p:cNvPr id="9" name="Underrubrik 8">
            <a:extLst>
              <a:ext uri="{FF2B5EF4-FFF2-40B4-BE49-F238E27FC236}">
                <a16:creationId xmlns:a16="http://schemas.microsoft.com/office/drawing/2014/main" id="{524EE040-752C-BE6B-5CEE-986E21D8F654}"/>
              </a:ext>
            </a:extLst>
          </p:cNvPr>
          <p:cNvSpPr>
            <a:spLocks noGrp="1"/>
          </p:cNvSpPr>
          <p:nvPr>
            <p:ph type="subTitle" idx="1"/>
          </p:nvPr>
        </p:nvSpPr>
        <p:spPr>
          <a:xfrm>
            <a:off x="3047802" y="6354124"/>
            <a:ext cx="18286809" cy="3311310"/>
          </a:xfrm>
        </p:spPr>
        <p:txBody>
          <a:bodyPr vert="horz" lIns="91440" tIns="45720" rIns="91440" bIns="45720" rtlCol="0" anchor="t">
            <a:normAutofit/>
          </a:bodyPr>
          <a:lstStyle/>
          <a:p>
            <a:r>
              <a:rPr lang="sv-SE" sz="5400" b="1">
                <a:solidFill>
                  <a:srgbClr val="F5EF88"/>
                </a:solidFill>
                <a:latin typeface="Montserrat Light"/>
              </a:rPr>
              <a:t>Röd nivå (12-16 år)</a:t>
            </a:r>
          </a:p>
        </p:txBody>
      </p:sp>
      <p:pic>
        <p:nvPicPr>
          <p:cNvPr id="3" name="Bildobjekt 2">
            <a:extLst>
              <a:ext uri="{FF2B5EF4-FFF2-40B4-BE49-F238E27FC236}">
                <a16:creationId xmlns:a16="http://schemas.microsoft.com/office/drawing/2014/main" id="{5B3A7DBB-3983-D4F2-F08B-75FF1FC4560B}"/>
              </a:ext>
            </a:extLst>
          </p:cNvPr>
          <p:cNvPicPr>
            <a:picLocks noChangeAspect="1"/>
          </p:cNvPicPr>
          <p:nvPr/>
        </p:nvPicPr>
        <p:blipFill>
          <a:blip r:embed="rId4"/>
          <a:stretch>
            <a:fillRect/>
          </a:stretch>
        </p:blipFill>
        <p:spPr>
          <a:xfrm>
            <a:off x="11052672" y="8664633"/>
            <a:ext cx="2277067" cy="2480850"/>
          </a:xfrm>
          <a:prstGeom prst="rect">
            <a:avLst/>
          </a:prstGeom>
        </p:spPr>
      </p:pic>
    </p:spTree>
    <p:extLst>
      <p:ext uri="{BB962C8B-B14F-4D97-AF65-F5344CB8AC3E}">
        <p14:creationId xmlns:p14="http://schemas.microsoft.com/office/powerpoint/2010/main" val="6077014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Rubrik 1">
            <a:extLst>
              <a:ext uri="{FF2B5EF4-FFF2-40B4-BE49-F238E27FC236}">
                <a16:creationId xmlns:a16="http://schemas.microsoft.com/office/drawing/2014/main" id="{C11F3D4F-FAB6-1FCF-A6B7-778B7A2BCCC6}"/>
              </a:ext>
            </a:extLst>
          </p:cNvPr>
          <p:cNvSpPr>
            <a:spLocks noGrp="1"/>
          </p:cNvSpPr>
          <p:nvPr>
            <p:ph type="title" idx="4294967295"/>
          </p:nvPr>
        </p:nvSpPr>
        <p:spPr>
          <a:xfrm>
            <a:off x="1689650" y="4748076"/>
            <a:ext cx="21029613" cy="2649537"/>
          </a:xfrm>
        </p:spPr>
        <p:txBody>
          <a:bodyPr>
            <a:normAutofit fontScale="90000"/>
          </a:bodyPr>
          <a:lstStyle/>
          <a:p>
            <a:pPr algn="ctr"/>
            <a:r>
              <a:rPr lang="sv-SE" sz="15999">
                <a:solidFill>
                  <a:srgbClr val="F5EF88"/>
                </a:solidFill>
                <a:latin typeface="Mongoose Regular" panose="02000000000000000000" pitchFamily="2" charset="77"/>
              </a:rPr>
              <a:t>GRUNDPRINCIPER </a:t>
            </a:r>
            <a:br>
              <a:rPr lang="sv-SE" sz="15999">
                <a:solidFill>
                  <a:srgbClr val="F5EF88"/>
                </a:solidFill>
                <a:latin typeface="Mongoose Regular" panose="02000000000000000000" pitchFamily="2" charset="77"/>
              </a:rPr>
            </a:br>
            <a:r>
              <a:rPr lang="sv-SE" sz="15999">
                <a:solidFill>
                  <a:schemeClr val="bg1"/>
                </a:solidFill>
                <a:latin typeface="Mongoose Regular" panose="02000000000000000000" pitchFamily="2" charset="77"/>
              </a:rPr>
              <a:t>för (förening) på röd nivå</a:t>
            </a:r>
          </a:p>
        </p:txBody>
      </p:sp>
    </p:spTree>
    <p:extLst>
      <p:ext uri="{BB962C8B-B14F-4D97-AF65-F5344CB8AC3E}">
        <p14:creationId xmlns:p14="http://schemas.microsoft.com/office/powerpoint/2010/main" val="19922919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81952090-5E3B-D7D0-C6B0-270534661488}"/>
              </a:ext>
            </a:extLst>
          </p:cNvPr>
          <p:cNvSpPr txBox="1"/>
          <p:nvPr/>
        </p:nvSpPr>
        <p:spPr>
          <a:xfrm>
            <a:off x="4289984" y="6600833"/>
            <a:ext cx="15802442" cy="4113498"/>
          </a:xfrm>
          <a:prstGeom prst="rect">
            <a:avLst/>
          </a:prstGeom>
          <a:noFill/>
        </p:spPr>
        <p:txBody>
          <a:bodyPr wrap="square" rtlCol="0">
            <a:spAutoFit/>
          </a:bodyPr>
          <a:lstStyle/>
          <a:p>
            <a:pPr algn="ctr"/>
            <a:r>
              <a:rPr lang="sv-SE" sz="3733" b="1">
                <a:solidFill>
                  <a:schemeClr val="bg1"/>
                </a:solidFill>
                <a:latin typeface="Montserrat SemiBold" pitchFamily="2" charset="77"/>
              </a:rPr>
              <a:t>Inriktning på verksamheten på röd nivå i (förening):</a:t>
            </a:r>
            <a:br>
              <a:rPr lang="sv-SE" sz="3733" b="1">
                <a:solidFill>
                  <a:srgbClr val="F5EF88"/>
                </a:solidFill>
                <a:latin typeface="Montserrat SemiBold" pitchFamily="2" charset="77"/>
              </a:rPr>
            </a:br>
            <a:br>
              <a:rPr lang="sv-SE" sz="3733" b="1">
                <a:solidFill>
                  <a:srgbClr val="F5EF88"/>
                </a:solidFill>
                <a:latin typeface="Montserrat Light" panose="00000400000000000000" pitchFamily="2" charset="0"/>
              </a:rPr>
            </a:br>
            <a:r>
              <a:rPr lang="sv-SE" sz="3733" b="1">
                <a:solidFill>
                  <a:srgbClr val="F5EF88"/>
                </a:solidFill>
                <a:latin typeface="Montserrat Light" panose="00000400000000000000" pitchFamily="2" charset="0"/>
              </a:rPr>
              <a:t>G</a:t>
            </a:r>
            <a:r>
              <a:rPr lang="sv-SE" sz="3733">
                <a:solidFill>
                  <a:srgbClr val="F5EF88"/>
                </a:solidFill>
                <a:latin typeface="Montserrat Light" panose="00000400000000000000" pitchFamily="2" charset="0"/>
              </a:rPr>
              <a:t>lädje och trygghet är fortsatt viktigt, med fokus på spelarens individuella utveckling. Träningen ska ha tydligt fokus att utveckla både spelarens och lagets förmågor.</a:t>
            </a:r>
            <a:br>
              <a:rPr lang="sv-SE" sz="3733">
                <a:solidFill>
                  <a:srgbClr val="F5EF88"/>
                </a:solidFill>
                <a:latin typeface="Montserrat Light" panose="00000400000000000000" pitchFamily="2" charset="0"/>
              </a:rPr>
            </a:br>
            <a:r>
              <a:rPr lang="sv-SE" sz="3733">
                <a:solidFill>
                  <a:srgbClr val="F5EF88"/>
                </a:solidFill>
                <a:latin typeface="Montserrat Light" panose="00000400000000000000" pitchFamily="2" charset="0"/>
              </a:rPr>
              <a:t>Vi toppar inte innan 15 år och vi tävlar på ett rimligt sätt, </a:t>
            </a:r>
            <a:br>
              <a:rPr lang="sv-SE" sz="3733">
                <a:solidFill>
                  <a:srgbClr val="F5EF88"/>
                </a:solidFill>
                <a:latin typeface="Montserrat Light" panose="00000400000000000000" pitchFamily="2" charset="0"/>
              </a:rPr>
            </a:br>
            <a:r>
              <a:rPr lang="sv-SE" sz="3733">
                <a:solidFill>
                  <a:srgbClr val="F5EF88"/>
                </a:solidFill>
                <a:latin typeface="Montserrat Light" panose="00000400000000000000" pitchFamily="2" charset="0"/>
              </a:rPr>
              <a:t>alla ska ha möjlighet att utvecklas i sin takt.</a:t>
            </a:r>
            <a:endParaRPr lang="sv-SE" sz="9599">
              <a:solidFill>
                <a:srgbClr val="F5EF88"/>
              </a:solidFill>
              <a:latin typeface="Montserrat Light" panose="00000400000000000000" pitchFamily="2" charset="0"/>
            </a:endParaRPr>
          </a:p>
        </p:txBody>
      </p:sp>
      <p:sp>
        <p:nvSpPr>
          <p:cNvPr id="10" name="textruta 9">
            <a:extLst>
              <a:ext uri="{FF2B5EF4-FFF2-40B4-BE49-F238E27FC236}">
                <a16:creationId xmlns:a16="http://schemas.microsoft.com/office/drawing/2014/main" id="{DFB24D28-A255-C1F9-DEFA-0E6A955B7B7F}"/>
              </a:ext>
            </a:extLst>
          </p:cNvPr>
          <p:cNvSpPr txBox="1"/>
          <p:nvPr/>
        </p:nvSpPr>
        <p:spPr>
          <a:xfrm>
            <a:off x="1639385" y="2923755"/>
            <a:ext cx="21029831" cy="1834926"/>
          </a:xfrm>
          <a:prstGeom prst="rect">
            <a:avLst/>
          </a:prstGeom>
          <a:noFill/>
          <a:ln>
            <a:noFill/>
          </a:ln>
        </p:spPr>
        <p:txBody>
          <a:bodyPr wrap="square">
            <a:spAutoFit/>
          </a:bodyPr>
          <a:lstStyle/>
          <a:p>
            <a:pPr marL="530167" indent="-530167" algn="ctr" fontAlgn="base">
              <a:lnSpc>
                <a:spcPct val="150000"/>
              </a:lnSpc>
            </a:pPr>
            <a:r>
              <a:rPr lang="sv-SE" sz="4000" b="1">
                <a:solidFill>
                  <a:srgbClr val="F5EF88"/>
                </a:solidFill>
                <a:latin typeface="Montserrat SemiBold" pitchFamily="2" charset="77"/>
              </a:rPr>
              <a:t>Vad är träna för att träna i (förening):</a:t>
            </a:r>
            <a:br>
              <a:rPr lang="sv-SE" sz="4000" b="1">
                <a:solidFill>
                  <a:srgbClr val="F5EF88"/>
                </a:solidFill>
                <a:latin typeface="Montserrat SemiBold" pitchFamily="2" charset="77"/>
              </a:rPr>
            </a:br>
            <a:r>
              <a:rPr lang="sv-SE" sz="4000" b="1">
                <a:solidFill>
                  <a:schemeClr val="bg1"/>
                </a:solidFill>
                <a:latin typeface="Montserrat SemiBold" pitchFamily="2" charset="77"/>
              </a:rPr>
              <a:t>Balans	Trygghet	  Utvecklingsfokus</a:t>
            </a:r>
          </a:p>
        </p:txBody>
      </p:sp>
      <p:sp>
        <p:nvSpPr>
          <p:cNvPr id="19" name="Rubrik 1">
            <a:extLst>
              <a:ext uri="{FF2B5EF4-FFF2-40B4-BE49-F238E27FC236}">
                <a16:creationId xmlns:a16="http://schemas.microsoft.com/office/drawing/2014/main" id="{2C4CFF1B-8716-FEA5-947A-9910CD113B29}"/>
              </a:ext>
            </a:extLst>
          </p:cNvPr>
          <p:cNvSpPr>
            <a:spLocks noGrp="1"/>
          </p:cNvSpPr>
          <p:nvPr>
            <p:ph type="title"/>
          </p:nvPr>
        </p:nvSpPr>
        <p:spPr>
          <a:xfrm>
            <a:off x="1695499" y="356891"/>
            <a:ext cx="21029831" cy="2650953"/>
          </a:xfrm>
        </p:spPr>
        <p:txBody>
          <a:bodyPr>
            <a:normAutofit/>
          </a:bodyPr>
          <a:lstStyle/>
          <a:p>
            <a:pPr algn="ctr"/>
            <a:r>
              <a:rPr lang="sv-SE" sz="9000">
                <a:solidFill>
                  <a:schemeClr val="bg1"/>
                </a:solidFill>
                <a:latin typeface="Mongoose Regular" panose="02000000000000000000" pitchFamily="2" charset="77"/>
              </a:rPr>
              <a:t>Röd nivå 12-16 år - </a:t>
            </a:r>
            <a:r>
              <a:rPr lang="sv-SE" sz="9000">
                <a:solidFill>
                  <a:srgbClr val="F5EF88"/>
                </a:solidFill>
                <a:latin typeface="Mongoose Regular" panose="02000000000000000000" pitchFamily="2" charset="77"/>
              </a:rPr>
              <a:t>Träna för att träna</a:t>
            </a:r>
          </a:p>
        </p:txBody>
      </p:sp>
      <p:cxnSp>
        <p:nvCxnSpPr>
          <p:cNvPr id="5" name="Rak 17">
            <a:extLst>
              <a:ext uri="{FF2B5EF4-FFF2-40B4-BE49-F238E27FC236}">
                <a16:creationId xmlns:a16="http://schemas.microsoft.com/office/drawing/2014/main" id="{B8E4BC81-6E7C-9D82-769E-3458E1E0F0D6}"/>
              </a:ext>
            </a:extLst>
          </p:cNvPr>
          <p:cNvCxnSpPr>
            <a:cxnSpLocks/>
          </p:cNvCxnSpPr>
          <p:nvPr/>
        </p:nvCxnSpPr>
        <p:spPr>
          <a:xfrm>
            <a:off x="-25587" y="2623688"/>
            <a:ext cx="24408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Rak 17">
            <a:extLst>
              <a:ext uri="{FF2B5EF4-FFF2-40B4-BE49-F238E27FC236}">
                <a16:creationId xmlns:a16="http://schemas.microsoft.com/office/drawing/2014/main" id="{B7D94574-7F40-F9C6-9D6A-4686B78F7D6B}"/>
              </a:ext>
            </a:extLst>
          </p:cNvPr>
          <p:cNvCxnSpPr>
            <a:cxnSpLocks/>
          </p:cNvCxnSpPr>
          <p:nvPr/>
        </p:nvCxnSpPr>
        <p:spPr>
          <a:xfrm>
            <a:off x="-25587" y="5479843"/>
            <a:ext cx="24408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26405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34F1E7-CACA-6A20-901B-100D69E0EEEF}"/>
            </a:ext>
          </a:extLst>
        </p:cNvPr>
        <p:cNvGrpSpPr/>
        <p:nvPr/>
      </p:nvGrpSpPr>
      <p:grpSpPr>
        <a:xfrm>
          <a:off x="0" y="0"/>
          <a:ext cx="0" cy="0"/>
          <a:chOff x="0" y="0"/>
          <a:chExt cx="0" cy="0"/>
        </a:xfrm>
      </p:grpSpPr>
      <p:sp>
        <p:nvSpPr>
          <p:cNvPr id="9" name="Rubrik 1">
            <a:extLst>
              <a:ext uri="{FF2B5EF4-FFF2-40B4-BE49-F238E27FC236}">
                <a16:creationId xmlns:a16="http://schemas.microsoft.com/office/drawing/2014/main" id="{F5FA2AD2-B258-378D-2816-0FD626E708F3}"/>
              </a:ext>
            </a:extLst>
          </p:cNvPr>
          <p:cNvSpPr>
            <a:spLocks noGrp="1"/>
          </p:cNvSpPr>
          <p:nvPr>
            <p:ph type="title" idx="4294967295"/>
          </p:nvPr>
        </p:nvSpPr>
        <p:spPr>
          <a:xfrm>
            <a:off x="1689650" y="4794250"/>
            <a:ext cx="21029613" cy="2649538"/>
          </a:xfrm>
        </p:spPr>
        <p:txBody>
          <a:bodyPr>
            <a:normAutofit fontScale="90000"/>
          </a:bodyPr>
          <a:lstStyle/>
          <a:p>
            <a:pPr algn="ctr"/>
            <a:r>
              <a:rPr lang="sv-SE" sz="15999">
                <a:solidFill>
                  <a:srgbClr val="F5EF88"/>
                </a:solidFill>
                <a:latin typeface="Mongoose Regular" panose="02000000000000000000" pitchFamily="2" charset="77"/>
              </a:rPr>
              <a:t>12-14 år</a:t>
            </a:r>
            <a:br>
              <a:rPr lang="sv-SE" sz="15999">
                <a:solidFill>
                  <a:srgbClr val="F5EF88"/>
                </a:solidFill>
                <a:latin typeface="Mongoose Regular" panose="02000000000000000000" pitchFamily="2" charset="77"/>
              </a:rPr>
            </a:br>
            <a:r>
              <a:rPr lang="sv-SE" sz="11100">
                <a:solidFill>
                  <a:schemeClr val="bg1"/>
                </a:solidFill>
                <a:latin typeface="Mongoose Regular" panose="02000000000000000000" pitchFamily="2" charset="77"/>
              </a:rPr>
              <a:t>SPEL, TRÄNING OCH PLANERING</a:t>
            </a:r>
            <a:endParaRPr lang="sv-SE" sz="15999">
              <a:solidFill>
                <a:schemeClr val="bg1"/>
              </a:solidFill>
              <a:latin typeface="Mongoose Regular" panose="02000000000000000000" pitchFamily="2" charset="77"/>
            </a:endParaRPr>
          </a:p>
        </p:txBody>
      </p:sp>
    </p:spTree>
    <p:extLst>
      <p:ext uri="{BB962C8B-B14F-4D97-AF65-F5344CB8AC3E}">
        <p14:creationId xmlns:p14="http://schemas.microsoft.com/office/powerpoint/2010/main" val="25039597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99CBC-0ECA-7E72-1910-66EB0E527975}"/>
            </a:ext>
          </a:extLst>
        </p:cNvPr>
        <p:cNvGrpSpPr/>
        <p:nvPr/>
      </p:nvGrpSpPr>
      <p:grpSpPr>
        <a:xfrm>
          <a:off x="0" y="0"/>
          <a:ext cx="0" cy="0"/>
          <a:chOff x="0" y="0"/>
          <a:chExt cx="0" cy="0"/>
        </a:xfrm>
      </p:grpSpPr>
      <p:sp>
        <p:nvSpPr>
          <p:cNvPr id="14" name="Rektangel med rundade hörn 11">
            <a:extLst>
              <a:ext uri="{FF2B5EF4-FFF2-40B4-BE49-F238E27FC236}">
                <a16:creationId xmlns:a16="http://schemas.microsoft.com/office/drawing/2014/main" id="{F0AC3877-485A-22E6-8133-A1F716513DEA}"/>
              </a:ext>
            </a:extLst>
          </p:cNvPr>
          <p:cNvSpPr/>
          <p:nvPr/>
        </p:nvSpPr>
        <p:spPr>
          <a:xfrm>
            <a:off x="-3681284" y="1177055"/>
            <a:ext cx="14878627" cy="1609057"/>
          </a:xfrm>
          <a:prstGeom prst="rect">
            <a:avLst/>
          </a:prstGeom>
          <a:noFill/>
          <a:ln w="12700">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L="0" marR="0" lvl="0" indent="0" algn="ctr" defTabSz="1828686" rtl="0" eaLnBrk="1" fontAlgn="auto" latinLnBrk="0" hangingPunct="1">
              <a:lnSpc>
                <a:spcPct val="100000"/>
              </a:lnSpc>
              <a:spcBef>
                <a:spcPts val="0"/>
              </a:spcBef>
              <a:spcAft>
                <a:spcPts val="0"/>
              </a:spcAft>
              <a:buClrTx/>
              <a:buSzTx/>
              <a:buFontTx/>
              <a:buNone/>
              <a:tabLst/>
              <a:defRPr/>
            </a:pPr>
            <a:r>
              <a:rPr lang="sv-SE" sz="8500">
                <a:solidFill>
                  <a:srgbClr val="F5EF88"/>
                </a:solidFill>
                <a:latin typeface="Mongoose Regular"/>
              </a:rPr>
              <a:t>Så spelar och tränar vi:</a:t>
            </a:r>
            <a:br>
              <a:rPr lang="sv-SE" sz="8500">
                <a:solidFill>
                  <a:srgbClr val="F5EF88"/>
                </a:solidFill>
                <a:latin typeface="Mongoose Regular"/>
              </a:rPr>
            </a:br>
            <a:r>
              <a:rPr lang="sv-SE" sz="8500">
                <a:solidFill>
                  <a:srgbClr val="F5EF88"/>
                </a:solidFill>
                <a:latin typeface="Mongoose Regular"/>
              </a:rPr>
              <a:t> </a:t>
            </a:r>
            <a:r>
              <a:rPr lang="sv-SE" sz="8500">
                <a:solidFill>
                  <a:schemeClr val="bg1"/>
                </a:solidFill>
                <a:latin typeface="Mongoose Regular"/>
              </a:rPr>
              <a:t>12-14 år</a:t>
            </a:r>
            <a:endParaRPr kumimoji="0" lang="sv-SE" sz="3200" b="1" i="0" u="none" strike="noStrike" kern="1200" cap="none" spc="0" normalizeH="0" baseline="0" noProof="0">
              <a:ln>
                <a:noFill/>
              </a:ln>
              <a:solidFill>
                <a:schemeClr val="bg1"/>
              </a:solidFill>
              <a:effectLst/>
              <a:uLnTx/>
              <a:uFillTx/>
              <a:latin typeface="Montserrat SemiBold" pitchFamily="2" charset="77"/>
              <a:ea typeface="+mn-ea"/>
              <a:cs typeface="+mn-cs"/>
            </a:endParaRPr>
          </a:p>
        </p:txBody>
      </p:sp>
      <p:sp>
        <p:nvSpPr>
          <p:cNvPr id="10" name="textruta 9">
            <a:extLst>
              <a:ext uri="{FF2B5EF4-FFF2-40B4-BE49-F238E27FC236}">
                <a16:creationId xmlns:a16="http://schemas.microsoft.com/office/drawing/2014/main" id="{9B96BA63-6811-75B4-EB5C-5A177A05B35F}"/>
              </a:ext>
            </a:extLst>
          </p:cNvPr>
          <p:cNvSpPr txBox="1"/>
          <p:nvPr/>
        </p:nvSpPr>
        <p:spPr>
          <a:xfrm>
            <a:off x="176418" y="4817368"/>
            <a:ext cx="7163222" cy="1569660"/>
          </a:xfrm>
          <a:prstGeom prst="rect">
            <a:avLst/>
          </a:prstGeom>
          <a:noFill/>
        </p:spPr>
        <p:txBody>
          <a:bodyPr wrap="square">
            <a:spAutoFit/>
          </a:bodyPr>
          <a:lstStyle/>
          <a:p>
            <a:r>
              <a:rPr lang="sv-SE" sz="3200">
                <a:solidFill>
                  <a:schemeClr val="bg1"/>
                </a:solidFill>
                <a:latin typeface="Montserrat Light" panose="00000400000000000000" pitchFamily="2" charset="0"/>
                <a:cs typeface="Assistant" pitchFamily="2" charset="-79"/>
              </a:rPr>
              <a:t>För att vi ska kunna spela som vi vill behöver vi fokusera på följande i träning:</a:t>
            </a:r>
            <a:endParaRPr lang="sv-SE" sz="3200">
              <a:solidFill>
                <a:schemeClr val="bg1"/>
              </a:solidFill>
              <a:latin typeface="Montserrat Light" panose="00000400000000000000" pitchFamily="2" charset="0"/>
            </a:endParaRPr>
          </a:p>
        </p:txBody>
      </p:sp>
      <p:sp>
        <p:nvSpPr>
          <p:cNvPr id="6155" name="textruta 6154">
            <a:extLst>
              <a:ext uri="{FF2B5EF4-FFF2-40B4-BE49-F238E27FC236}">
                <a16:creationId xmlns:a16="http://schemas.microsoft.com/office/drawing/2014/main" id="{99C62CF5-3708-2391-79A2-8CB35EA97E4F}"/>
              </a:ext>
            </a:extLst>
          </p:cNvPr>
          <p:cNvSpPr txBox="1"/>
          <p:nvPr/>
        </p:nvSpPr>
        <p:spPr>
          <a:xfrm>
            <a:off x="16902231" y="10930680"/>
            <a:ext cx="7020000" cy="1152000"/>
          </a:xfrm>
          <a:prstGeom prst="rect">
            <a:avLst/>
          </a:prstGeom>
          <a:noFill/>
          <a:ln>
            <a:solidFill>
              <a:srgbClr val="F5EF88"/>
            </a:solidFill>
          </a:ln>
        </p:spPr>
        <p:txBody>
          <a:bodyPr wrap="square">
            <a:spAutoFit/>
          </a:bodyPr>
          <a:lstStyle/>
          <a:p>
            <a:pPr algn="ctr"/>
            <a:r>
              <a:rPr kumimoji="0" lang="sv-SE" altLang="sv-SE" sz="2400" b="1" i="0" u="none" strike="noStrike" cap="none" normalizeH="0" baseline="0">
                <a:ln>
                  <a:noFill/>
                </a:ln>
                <a:solidFill>
                  <a:srgbClr val="F5EF88"/>
                </a:solidFill>
                <a:effectLst/>
                <a:latin typeface="Montserrat Light" panose="00000400000000000000" pitchFamily="2" charset="0"/>
                <a:cs typeface="Assistant" pitchFamily="2" charset="-79"/>
              </a:rPr>
              <a:t>Innebandypsykologi:</a:t>
            </a:r>
            <a:endParaRPr kumimoji="0" lang="sv-SE" altLang="sv-SE" sz="2400" b="0" i="0" u="none" strike="noStrike" cap="none" normalizeH="0" baseline="0">
              <a:ln>
                <a:noFill/>
              </a:ln>
              <a:solidFill>
                <a:schemeClr val="bg1"/>
              </a:solidFill>
              <a:effectLst/>
              <a:latin typeface="Montserrat Light" panose="00000400000000000000" pitchFamily="2" charset="0"/>
              <a:cs typeface="Assistant" pitchFamily="2" charset="-79"/>
            </a:endParaRPr>
          </a:p>
          <a:p>
            <a:pPr marL="457200" indent="-457200" algn="ctr">
              <a:buFont typeface="Arial" panose="020B0604020202020204" pitchFamily="34" charset="0"/>
              <a:buChar char="•"/>
            </a:pPr>
            <a:r>
              <a:rPr lang="sv-SE" altLang="sv-SE" sz="2400">
                <a:solidFill>
                  <a:schemeClr val="bg1"/>
                </a:solidFill>
                <a:latin typeface="Montserrat Light" panose="00000400000000000000" pitchFamily="2" charset="0"/>
                <a:cs typeface="Assistant" pitchFamily="2" charset="-79"/>
              </a:rPr>
              <a:t>Göra lagkamrater bättre</a:t>
            </a:r>
          </a:p>
          <a:p>
            <a:pPr marL="457200" indent="-457200" algn="ctr">
              <a:buFont typeface="Arial" panose="020B0604020202020204" pitchFamily="34" charset="0"/>
              <a:buChar char="•"/>
            </a:pPr>
            <a:r>
              <a:rPr lang="sv-SE" altLang="sv-SE" sz="2400">
                <a:solidFill>
                  <a:schemeClr val="bg1"/>
                </a:solidFill>
                <a:latin typeface="Montserrat Light" panose="00000400000000000000" pitchFamily="2" charset="0"/>
                <a:cs typeface="Assistant" pitchFamily="2" charset="-79"/>
              </a:rPr>
              <a:t>Långsiktig utveckling, individ. samtal</a:t>
            </a:r>
            <a:endParaRPr lang="sv-SE" sz="2400">
              <a:solidFill>
                <a:schemeClr val="bg1"/>
              </a:solidFill>
              <a:latin typeface="Montserrat Light" panose="00000400000000000000" pitchFamily="2" charset="0"/>
            </a:endParaRPr>
          </a:p>
        </p:txBody>
      </p:sp>
      <p:pic>
        <p:nvPicPr>
          <p:cNvPr id="4" name="Bildobjekt 3" descr="En bild som visar text, skärmbild, Teckensnitt, nummer&#10;&#10;Automatiskt genererad beskrivning">
            <a:extLst>
              <a:ext uri="{FF2B5EF4-FFF2-40B4-BE49-F238E27FC236}">
                <a16:creationId xmlns:a16="http://schemas.microsoft.com/office/drawing/2014/main" id="{120FFDA6-2BD3-7BC1-4113-CD6040D52D1C}"/>
              </a:ext>
            </a:extLst>
          </p:cNvPr>
          <p:cNvPicPr>
            <a:picLocks noChangeAspect="1"/>
          </p:cNvPicPr>
          <p:nvPr/>
        </p:nvPicPr>
        <p:blipFill>
          <a:blip r:embed="rId3"/>
          <a:srcRect b="76110"/>
          <a:stretch>
            <a:fillRect/>
          </a:stretch>
        </p:blipFill>
        <p:spPr>
          <a:xfrm>
            <a:off x="9424781" y="1405507"/>
            <a:ext cx="12714650" cy="1152152"/>
          </a:xfrm>
          <a:prstGeom prst="rect">
            <a:avLst/>
          </a:prstGeom>
        </p:spPr>
      </p:pic>
      <p:sp>
        <p:nvSpPr>
          <p:cNvPr id="2" name="Rektangel: rundade hörn 1">
            <a:extLst>
              <a:ext uri="{FF2B5EF4-FFF2-40B4-BE49-F238E27FC236}">
                <a16:creationId xmlns:a16="http://schemas.microsoft.com/office/drawing/2014/main" id="{1692F419-9E52-80FE-2310-C811E01EC097}"/>
              </a:ext>
            </a:extLst>
          </p:cNvPr>
          <p:cNvSpPr/>
          <p:nvPr/>
        </p:nvSpPr>
        <p:spPr>
          <a:xfrm>
            <a:off x="8300591" y="2968688"/>
            <a:ext cx="6372000" cy="2160000"/>
          </a:xfrm>
          <a:prstGeom prst="roundRect">
            <a:avLst/>
          </a:prstGeom>
          <a:noFill/>
          <a:ln>
            <a:solidFill>
              <a:srgbClr val="F1EB7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828686" rtl="0" eaLnBrk="1" fontAlgn="auto" latinLnBrk="0" hangingPunct="1">
              <a:lnSpc>
                <a:spcPct val="100000"/>
              </a:lnSpc>
              <a:spcBef>
                <a:spcPts val="0"/>
              </a:spcBef>
              <a:spcAft>
                <a:spcPts val="0"/>
              </a:spcAft>
              <a:buClrTx/>
              <a:buSzTx/>
              <a:buFontTx/>
              <a:buNone/>
              <a:tabLst/>
              <a:defRPr/>
            </a:pPr>
            <a:r>
              <a:rPr kumimoji="0" lang="sv-SE" altLang="sv-SE" sz="2800" b="0" i="0" u="none" strike="noStrike" kern="1200" cap="none" spc="0" normalizeH="0" baseline="0" noProof="0">
                <a:ln>
                  <a:noFill/>
                </a:ln>
                <a:solidFill>
                  <a:prstClr val="white"/>
                </a:solidFill>
                <a:effectLst/>
                <a:uLnTx/>
                <a:uFillTx/>
                <a:latin typeface="Montserrat Light" panose="00000400000000000000" pitchFamily="2" charset="0"/>
                <a:ea typeface="+mn-ea"/>
                <a:cs typeface="Assistant" pitchFamily="2" charset="-79"/>
              </a:rPr>
              <a:t>Färdigheter för laget:</a:t>
            </a:r>
          </a:p>
          <a:p>
            <a:pPr marL="342900" marR="0" lvl="0" indent="-342900" algn="ctr" defTabSz="182868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000" b="0" i="0" u="none" strike="noStrike" kern="1200" cap="none" spc="0" normalizeH="0" baseline="0" noProof="0">
                <a:ln>
                  <a:noFill/>
                </a:ln>
                <a:solidFill>
                  <a:prstClr val="white"/>
                </a:solidFill>
                <a:effectLst/>
                <a:uLnTx/>
                <a:uFillTx/>
                <a:latin typeface="Montserrat Light" panose="00000400000000000000" pitchFamily="2" charset="0"/>
                <a:ea typeface="+mn-ea"/>
                <a:cs typeface="+mn-cs"/>
              </a:rPr>
              <a:t>Fokus på individen tillsammans med lättare principer i spelet för laget.</a:t>
            </a:r>
          </a:p>
          <a:p>
            <a:pPr marL="0" marR="0" lvl="0" indent="0" algn="ctr" defTabSz="1828686"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a:ln>
                  <a:noFill/>
                </a:ln>
                <a:solidFill>
                  <a:srgbClr val="FF0000"/>
                </a:solidFill>
                <a:effectLst/>
                <a:uLnTx/>
                <a:uFillTx/>
                <a:latin typeface="Montserrat Light" panose="00000400000000000000" pitchFamily="2" charset="0"/>
                <a:ea typeface="+mn-ea"/>
                <a:cs typeface="+mn-cs"/>
              </a:rPr>
              <a:t>Exempelvis träna på att vara spelbar samt behålla bollen i olika spelformer.</a:t>
            </a:r>
            <a:endParaRPr lang="sv-SE" sz="2000">
              <a:latin typeface="Montserrat Light" panose="00000400000000000000" pitchFamily="2" charset="0"/>
            </a:endParaRPr>
          </a:p>
        </p:txBody>
      </p:sp>
      <p:sp>
        <p:nvSpPr>
          <p:cNvPr id="3" name="Rektangel: rundade hörn 2">
            <a:extLst>
              <a:ext uri="{FF2B5EF4-FFF2-40B4-BE49-F238E27FC236}">
                <a16:creationId xmlns:a16="http://schemas.microsoft.com/office/drawing/2014/main" id="{CA22BF8F-C957-F9D7-14A9-DA936D851021}"/>
              </a:ext>
            </a:extLst>
          </p:cNvPr>
          <p:cNvSpPr/>
          <p:nvPr/>
        </p:nvSpPr>
        <p:spPr>
          <a:xfrm>
            <a:off x="8290652" y="5305540"/>
            <a:ext cx="6372000" cy="2160000"/>
          </a:xfrm>
          <a:prstGeom prst="roundRect">
            <a:avLst/>
          </a:prstGeom>
          <a:noFill/>
          <a:ln>
            <a:solidFill>
              <a:srgbClr val="F1EB7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828686" rtl="0" eaLnBrk="1" fontAlgn="auto" latinLnBrk="0" hangingPunct="1">
              <a:lnSpc>
                <a:spcPct val="100000"/>
              </a:lnSpc>
              <a:spcBef>
                <a:spcPts val="0"/>
              </a:spcBef>
              <a:spcAft>
                <a:spcPts val="0"/>
              </a:spcAft>
              <a:buClrTx/>
              <a:buSzTx/>
              <a:buFontTx/>
              <a:buNone/>
              <a:tabLst/>
              <a:defRPr/>
            </a:pPr>
            <a:r>
              <a:rPr kumimoji="0" lang="sv-SE" altLang="sv-SE" sz="2800" b="0" i="0" u="none" strike="noStrike" kern="1200" cap="none" spc="0" normalizeH="0" baseline="0" noProof="0">
                <a:ln>
                  <a:noFill/>
                </a:ln>
                <a:solidFill>
                  <a:prstClr val="white"/>
                </a:solidFill>
                <a:effectLst/>
                <a:uLnTx/>
                <a:uFillTx/>
                <a:latin typeface="Montserrat Light" panose="00000400000000000000" pitchFamily="2" charset="0"/>
                <a:ea typeface="+mn-ea"/>
                <a:cs typeface="Assistant" pitchFamily="2" charset="-79"/>
              </a:rPr>
              <a:t>Färdigheter för utespelare:</a:t>
            </a:r>
            <a:endParaRPr kumimoji="0" lang="sv-SE" altLang="sv-SE" sz="2000" b="0" i="0" u="none" strike="noStrike" kern="1200" cap="none" spc="0" normalizeH="0" baseline="0" noProof="0">
              <a:ln>
                <a:noFill/>
              </a:ln>
              <a:solidFill>
                <a:prstClr val="white"/>
              </a:solidFill>
              <a:effectLst/>
              <a:uLnTx/>
              <a:uFillTx/>
              <a:latin typeface="Montserrat Light" panose="00000400000000000000" pitchFamily="2" charset="0"/>
              <a:ea typeface="+mn-ea"/>
              <a:cs typeface="Assistant" pitchFamily="2" charset="-79"/>
            </a:endParaRPr>
          </a:p>
          <a:p>
            <a:pPr marL="342900" marR="0" lvl="0" indent="-342900" algn="ctr" defTabSz="182868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altLang="sv-SE" sz="2000" b="0" i="0" u="none" strike="noStrike" kern="1200" cap="none" spc="0" normalizeH="0" baseline="0" noProof="0">
                <a:ln>
                  <a:noFill/>
                </a:ln>
                <a:solidFill>
                  <a:prstClr val="white"/>
                </a:solidFill>
                <a:effectLst/>
                <a:uLnTx/>
                <a:uFillTx/>
                <a:latin typeface="Montserrat Light" panose="00000400000000000000" pitchFamily="2" charset="0"/>
                <a:ea typeface="+mn-ea"/>
                <a:cs typeface="Assistant" pitchFamily="2" charset="-79"/>
              </a:rPr>
              <a:t>Utveckla tekniska färdigheter ännu mer och fokusera på aktioner i spelet</a:t>
            </a:r>
          </a:p>
          <a:p>
            <a:pPr marL="342900" marR="0" lvl="0" indent="-342900" algn="ctr" defTabSz="182868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altLang="sv-SE" sz="2000" b="0" i="0" u="none" strike="noStrike" kern="1200" cap="none" spc="0" normalizeH="0" baseline="0" noProof="0">
                <a:ln>
                  <a:noFill/>
                </a:ln>
                <a:solidFill>
                  <a:prstClr val="white"/>
                </a:solidFill>
                <a:effectLst/>
                <a:uLnTx/>
                <a:uFillTx/>
                <a:latin typeface="Montserrat Light" panose="00000400000000000000" pitchFamily="2" charset="0"/>
                <a:ea typeface="+mn-ea"/>
                <a:cs typeface="Assistant" pitchFamily="2" charset="-79"/>
              </a:rPr>
              <a:t>Exempelvis</a:t>
            </a:r>
          </a:p>
          <a:p>
            <a:pPr marL="342900" marR="0" lvl="0" indent="-342900" algn="ctr" defTabSz="182868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000" b="1" i="0" u="none" strike="noStrike" kern="1200" cap="none" spc="0" normalizeH="0" baseline="0" noProof="0">
                <a:ln>
                  <a:noFill/>
                </a:ln>
                <a:solidFill>
                  <a:srgbClr val="FF0000"/>
                </a:solidFill>
                <a:effectLst/>
                <a:uLnTx/>
                <a:uFillTx/>
                <a:latin typeface="Montserrat Light" panose="00000400000000000000" pitchFamily="2" charset="0"/>
                <a:ea typeface="+mn-ea"/>
                <a:cs typeface="Assistant" pitchFamily="2" charset="-79"/>
              </a:rPr>
              <a:t>1- Duellspel med boll, </a:t>
            </a:r>
          </a:p>
          <a:p>
            <a:pPr marL="342900" marR="0" lvl="0" indent="-342900" algn="ctr" defTabSz="182868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000" b="1" i="0" u="none" strike="noStrike" kern="1200" cap="none" spc="0" normalizeH="0" baseline="0" noProof="0">
                <a:ln>
                  <a:noFill/>
                </a:ln>
                <a:solidFill>
                  <a:srgbClr val="FF0000"/>
                </a:solidFill>
                <a:effectLst/>
                <a:uLnTx/>
                <a:uFillTx/>
                <a:latin typeface="Montserrat Light" panose="00000400000000000000" pitchFamily="2" charset="0"/>
                <a:ea typeface="+mn-ea"/>
                <a:cs typeface="Assistant" pitchFamily="2" charset="-79"/>
              </a:rPr>
              <a:t>6- Passningsspel.</a:t>
            </a:r>
            <a:endParaRPr kumimoji="0" lang="sv-SE" sz="2800" b="1" i="0" u="none" strike="noStrike" kern="1200" cap="none" spc="0" normalizeH="0" baseline="0" noProof="0">
              <a:ln>
                <a:noFill/>
              </a:ln>
              <a:solidFill>
                <a:srgbClr val="FF0000"/>
              </a:solidFill>
              <a:effectLst/>
              <a:uLnTx/>
              <a:uFillTx/>
              <a:latin typeface="Montserrat Light" panose="00000400000000000000" pitchFamily="2" charset="0"/>
              <a:ea typeface="+mn-ea"/>
              <a:cs typeface="+mn-cs"/>
            </a:endParaRPr>
          </a:p>
        </p:txBody>
      </p:sp>
      <p:sp>
        <p:nvSpPr>
          <p:cNvPr id="5" name="Rektangel: rundade hörn 4">
            <a:extLst>
              <a:ext uri="{FF2B5EF4-FFF2-40B4-BE49-F238E27FC236}">
                <a16:creationId xmlns:a16="http://schemas.microsoft.com/office/drawing/2014/main" id="{74069947-D7BF-69D4-5507-8CC1A72515FE}"/>
              </a:ext>
            </a:extLst>
          </p:cNvPr>
          <p:cNvSpPr/>
          <p:nvPr/>
        </p:nvSpPr>
        <p:spPr>
          <a:xfrm>
            <a:off x="8300591" y="7700666"/>
            <a:ext cx="6372000" cy="2160000"/>
          </a:xfrm>
          <a:prstGeom prst="roundRect">
            <a:avLst/>
          </a:prstGeom>
          <a:noFill/>
          <a:ln>
            <a:solidFill>
              <a:srgbClr val="F1EB7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828686" rtl="0" eaLnBrk="1" fontAlgn="auto" latinLnBrk="0" hangingPunct="1">
              <a:lnSpc>
                <a:spcPct val="100000"/>
              </a:lnSpc>
              <a:spcBef>
                <a:spcPts val="0"/>
              </a:spcBef>
              <a:spcAft>
                <a:spcPts val="0"/>
              </a:spcAft>
              <a:buClrTx/>
              <a:buSzTx/>
              <a:buFontTx/>
              <a:buNone/>
              <a:tabLst/>
              <a:defRPr/>
            </a:pPr>
            <a:r>
              <a:rPr kumimoji="0" lang="sv-SE" altLang="sv-SE" sz="2800" b="0" i="0" u="none" strike="noStrike" kern="1200" cap="none" spc="0" normalizeH="0" baseline="0" noProof="0">
                <a:ln>
                  <a:noFill/>
                </a:ln>
                <a:solidFill>
                  <a:prstClr val="white"/>
                </a:solidFill>
                <a:effectLst/>
                <a:uLnTx/>
                <a:uFillTx/>
                <a:latin typeface="Montserrat Light" panose="00000400000000000000" pitchFamily="2" charset="0"/>
                <a:ea typeface="+mn-ea"/>
                <a:cs typeface="Assistant" pitchFamily="2" charset="-79"/>
              </a:rPr>
              <a:t>Färdigheter för målvakt:</a:t>
            </a:r>
          </a:p>
          <a:p>
            <a:pPr marL="457200" marR="0" lvl="0" indent="-457200" algn="ctr" defTabSz="182868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000" b="0" i="0" u="none" strike="noStrike" kern="1200" cap="none" spc="0" normalizeH="0" baseline="0" noProof="0">
                <a:ln>
                  <a:noFill/>
                </a:ln>
                <a:solidFill>
                  <a:prstClr val="white"/>
                </a:solidFill>
                <a:effectLst/>
                <a:uLnTx/>
                <a:uFillTx/>
                <a:latin typeface="Montserrat Light" panose="00000400000000000000" pitchFamily="2" charset="0"/>
                <a:ea typeface="+mn-ea"/>
                <a:cs typeface="Assistant" pitchFamily="2" charset="-79"/>
              </a:rPr>
              <a:t>Oftast fasta målvakter, jobba med tekniska grunder och positionering.</a:t>
            </a:r>
          </a:p>
          <a:p>
            <a:pPr marL="0" marR="0" lvl="0" indent="0" algn="ctr" defTabSz="1828686"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a:ln>
                  <a:noFill/>
                </a:ln>
                <a:solidFill>
                  <a:prstClr val="white"/>
                </a:solidFill>
                <a:effectLst/>
                <a:uLnTx/>
                <a:uFillTx/>
                <a:latin typeface="Montserrat Light" panose="00000400000000000000" pitchFamily="2" charset="0"/>
                <a:ea typeface="+mn-ea"/>
                <a:cs typeface="Assistant" pitchFamily="2" charset="-79"/>
              </a:rPr>
              <a:t>Exempelvis</a:t>
            </a:r>
          </a:p>
          <a:p>
            <a:pPr marL="457200" marR="0" lvl="0" indent="-457200" algn="ctr" defTabSz="182868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000" b="1" i="0" u="none" strike="noStrike" kern="1200" cap="none" spc="0" normalizeH="0" baseline="0" noProof="0">
                <a:ln>
                  <a:noFill/>
                </a:ln>
                <a:solidFill>
                  <a:srgbClr val="FF0000"/>
                </a:solidFill>
                <a:effectLst/>
                <a:uLnTx/>
                <a:uFillTx/>
                <a:latin typeface="Montserrat Light" panose="00000400000000000000" pitchFamily="2" charset="0"/>
                <a:ea typeface="+mn-ea"/>
                <a:cs typeface="+mn-cs"/>
              </a:rPr>
              <a:t>2- Returer.</a:t>
            </a:r>
          </a:p>
        </p:txBody>
      </p:sp>
      <p:sp>
        <p:nvSpPr>
          <p:cNvPr id="6" name="textruta 5">
            <a:extLst>
              <a:ext uri="{FF2B5EF4-FFF2-40B4-BE49-F238E27FC236}">
                <a16:creationId xmlns:a16="http://schemas.microsoft.com/office/drawing/2014/main" id="{AC9D4078-918A-5500-5579-CD86BE954B1C}"/>
              </a:ext>
            </a:extLst>
          </p:cNvPr>
          <p:cNvSpPr txBox="1"/>
          <p:nvPr/>
        </p:nvSpPr>
        <p:spPr>
          <a:xfrm>
            <a:off x="7966652" y="10930680"/>
            <a:ext cx="7020000" cy="1152000"/>
          </a:xfrm>
          <a:prstGeom prst="rect">
            <a:avLst/>
          </a:prstGeom>
          <a:noFill/>
          <a:ln>
            <a:solidFill>
              <a:srgbClr val="F5EF88"/>
            </a:solidFill>
          </a:ln>
        </p:spPr>
        <p:txBody>
          <a:bodyPr wrap="square" rtlCol="0">
            <a:spAutoFit/>
          </a:bodyPr>
          <a:lstStyle/>
          <a:p>
            <a:pPr marL="0" marR="0" lvl="0" indent="0" algn="ctr" defTabSz="1828686" rtl="0" eaLnBrk="1" fontAlgn="auto" latinLnBrk="0" hangingPunct="1">
              <a:lnSpc>
                <a:spcPct val="100000"/>
              </a:lnSpc>
              <a:spcBef>
                <a:spcPts val="0"/>
              </a:spcBef>
              <a:spcAft>
                <a:spcPts val="0"/>
              </a:spcAft>
              <a:buClrTx/>
              <a:buSzTx/>
              <a:buFontTx/>
              <a:buNone/>
              <a:tabLst/>
              <a:defRPr/>
            </a:pPr>
            <a:r>
              <a:rPr kumimoji="0" lang="sv-SE" altLang="sv-SE" sz="2400" b="1" i="0" u="none" strike="noStrike" kern="1200" cap="none" spc="0" normalizeH="0" baseline="0" noProof="0">
                <a:ln>
                  <a:noFill/>
                </a:ln>
                <a:solidFill>
                  <a:srgbClr val="F5EF88"/>
                </a:solidFill>
                <a:effectLst/>
                <a:uLnTx/>
                <a:uFillTx/>
                <a:latin typeface="Montserrat Light" panose="00000400000000000000" pitchFamily="2" charset="0"/>
                <a:ea typeface="+mn-ea"/>
                <a:cs typeface="Assistant" pitchFamily="2" charset="-79"/>
              </a:rPr>
              <a:t>Innebandyfys:</a:t>
            </a:r>
            <a:endParaRPr kumimoji="0" lang="sv-SE" altLang="sv-SE" sz="2400" b="0" i="0" u="none" strike="noStrike" kern="1200" cap="none" spc="0" normalizeH="0" baseline="0" noProof="0">
              <a:ln>
                <a:noFill/>
              </a:ln>
              <a:solidFill>
                <a:prstClr val="white"/>
              </a:solidFill>
              <a:effectLst/>
              <a:uLnTx/>
              <a:uFillTx/>
              <a:latin typeface="Montserrat Light" panose="00000400000000000000" pitchFamily="2" charset="0"/>
              <a:ea typeface="+mn-ea"/>
              <a:cs typeface="Assistant" pitchFamily="2" charset="-79"/>
            </a:endParaRPr>
          </a:p>
          <a:p>
            <a:pPr marL="457200" marR="0" lvl="0" indent="-457200" algn="ctr" defTabSz="182868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altLang="sv-SE" sz="2400" b="0" i="0" u="none" strike="noStrike" kern="1200" cap="none" spc="0" normalizeH="0" baseline="0" noProof="0">
                <a:ln>
                  <a:noFill/>
                </a:ln>
                <a:solidFill>
                  <a:prstClr val="white"/>
                </a:solidFill>
                <a:effectLst/>
                <a:uLnTx/>
                <a:uFillTx/>
                <a:latin typeface="Montserrat Light" panose="00000400000000000000" pitchFamily="2" charset="0"/>
                <a:ea typeface="+mn-ea"/>
                <a:cs typeface="Assistant" pitchFamily="2" charset="-79"/>
              </a:rPr>
              <a:t>Koordination och snabbhetsövningar</a:t>
            </a:r>
          </a:p>
          <a:p>
            <a:pPr marL="457200" marR="0" lvl="0" indent="-457200" algn="ctr" defTabSz="182868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400" b="0" i="0" u="none" strike="noStrike" kern="1200" cap="none" spc="0" normalizeH="0" baseline="0" noProof="0">
                <a:ln>
                  <a:noFill/>
                </a:ln>
                <a:solidFill>
                  <a:prstClr val="white"/>
                </a:solidFill>
                <a:effectLst/>
                <a:uLnTx/>
                <a:uFillTx/>
                <a:latin typeface="Montserrat Light" panose="00000400000000000000" pitchFamily="2" charset="0"/>
                <a:ea typeface="+mn-ea"/>
                <a:cs typeface="Assistant" pitchFamily="2" charset="-79"/>
              </a:rPr>
              <a:t>Knäkontroll!</a:t>
            </a:r>
            <a:endParaRPr kumimoji="0" lang="sv-SE" sz="2400" b="0" i="0" u="none" strike="noStrike" kern="1200" cap="none" spc="0" normalizeH="0" baseline="0" noProof="0">
              <a:ln>
                <a:noFill/>
              </a:ln>
              <a:solidFill>
                <a:prstClr val="white"/>
              </a:solidFill>
              <a:effectLst/>
              <a:uLnTx/>
              <a:uFillTx/>
              <a:latin typeface="Montserrat Light" panose="00000400000000000000" pitchFamily="2" charset="0"/>
              <a:ea typeface="+mn-ea"/>
              <a:cs typeface="+mn-cs"/>
            </a:endParaRPr>
          </a:p>
        </p:txBody>
      </p:sp>
      <p:sp>
        <p:nvSpPr>
          <p:cNvPr id="7" name="Rektangel: rundade hörn 6">
            <a:extLst>
              <a:ext uri="{FF2B5EF4-FFF2-40B4-BE49-F238E27FC236}">
                <a16:creationId xmlns:a16="http://schemas.microsoft.com/office/drawing/2014/main" id="{1ADB469C-9969-9AC5-E0E6-4848B24AA23E}"/>
              </a:ext>
            </a:extLst>
          </p:cNvPr>
          <p:cNvSpPr/>
          <p:nvPr/>
        </p:nvSpPr>
        <p:spPr>
          <a:xfrm>
            <a:off x="17226231" y="2968688"/>
            <a:ext cx="6372000" cy="2160000"/>
          </a:xfrm>
          <a:prstGeom prst="roundRect">
            <a:avLst/>
          </a:prstGeom>
          <a:solidFill>
            <a:srgbClr val="F1EB74"/>
          </a:solidFill>
          <a:ln>
            <a:solidFill>
              <a:srgbClr val="F1EB7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2800" b="1">
              <a:latin typeface="Montserrat Light" panose="00000400000000000000" pitchFamily="2" charset="0"/>
            </a:endParaRPr>
          </a:p>
          <a:p>
            <a:pPr algn="ctr"/>
            <a:endParaRPr lang="sv-SE" sz="2800" b="1">
              <a:latin typeface="Montserrat Light" panose="00000400000000000000" pitchFamily="2" charset="0"/>
            </a:endParaRPr>
          </a:p>
          <a:p>
            <a:pPr marL="0" marR="0" lvl="0" indent="0" algn="ctr" defTabSz="1828686" rtl="0" eaLnBrk="1" fontAlgn="auto" latinLnBrk="0" hangingPunct="1">
              <a:lnSpc>
                <a:spcPct val="100000"/>
              </a:lnSpc>
              <a:spcBef>
                <a:spcPts val="0"/>
              </a:spcBef>
              <a:spcAft>
                <a:spcPts val="0"/>
              </a:spcAft>
              <a:buClrTx/>
              <a:buSzTx/>
              <a:buFontTx/>
              <a:buNone/>
              <a:tabLst/>
              <a:defRPr/>
            </a:pPr>
            <a:r>
              <a:rPr kumimoji="0" lang="sv-SE" altLang="sv-SE" sz="2800" b="0" i="0" u="none" strike="noStrike" kern="1200" cap="none" spc="0" normalizeH="0" baseline="0" noProof="0">
                <a:ln>
                  <a:noFill/>
                </a:ln>
                <a:solidFill>
                  <a:srgbClr val="18153C"/>
                </a:solidFill>
                <a:effectLst/>
                <a:uLnTx/>
                <a:uFillTx/>
                <a:latin typeface="Montserrat Light" panose="00000400000000000000" pitchFamily="2" charset="0"/>
                <a:ea typeface="+mn-ea"/>
                <a:cs typeface="Assistant" pitchFamily="2" charset="-79"/>
              </a:rPr>
              <a:t>Färdigheter för laget:</a:t>
            </a:r>
          </a:p>
          <a:p>
            <a:pPr marL="342900" marR="0" lvl="0" indent="-342900" algn="ctr" defTabSz="182868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000" b="0" i="0" u="none" strike="noStrike" kern="1200" cap="none" spc="0" normalizeH="0" baseline="0" noProof="0">
                <a:ln>
                  <a:noFill/>
                </a:ln>
                <a:solidFill>
                  <a:srgbClr val="19173B"/>
                </a:solidFill>
                <a:effectLst/>
                <a:uLnTx/>
                <a:uFillTx/>
                <a:latin typeface="Montserrat Light" panose="00000400000000000000" pitchFamily="2" charset="0"/>
                <a:ea typeface="+mn-ea"/>
                <a:cs typeface="+mn-cs"/>
              </a:rPr>
              <a:t>Fokus på individen tillsammans med lättare principer i spelet för laget.</a:t>
            </a:r>
          </a:p>
          <a:p>
            <a:pPr marL="0" marR="0" lvl="0" indent="0" algn="ctr" defTabSz="1828686"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a:ln>
                  <a:noFill/>
                </a:ln>
                <a:solidFill>
                  <a:srgbClr val="FF0000"/>
                </a:solidFill>
                <a:effectLst/>
                <a:uLnTx/>
                <a:uFillTx/>
                <a:latin typeface="Montserrat Light" panose="00000400000000000000" pitchFamily="2" charset="0"/>
                <a:ea typeface="+mn-ea"/>
                <a:cs typeface="+mn-cs"/>
              </a:rPr>
              <a:t>Exempelvis träna på olika sätt att vinna bollen, hög press, lågt försvar, tät markering</a:t>
            </a:r>
            <a:endParaRPr kumimoji="0" lang="sv-SE" sz="2000" b="0" i="0" u="none" strike="noStrike" kern="1200" cap="none" spc="0" normalizeH="0" baseline="0" noProof="0">
              <a:ln>
                <a:noFill/>
              </a:ln>
              <a:solidFill>
                <a:srgbClr val="FF0000"/>
              </a:solidFill>
              <a:effectLst/>
              <a:uLnTx/>
              <a:uFillTx/>
              <a:latin typeface="Montserrat Light" panose="00000400000000000000" pitchFamily="2" charset="0"/>
              <a:ea typeface="+mn-ea"/>
              <a:cs typeface="+mn-cs"/>
            </a:endParaRPr>
          </a:p>
          <a:p>
            <a:pPr marL="342900" indent="-342900" algn="ctr">
              <a:spcAft>
                <a:spcPts val="200"/>
              </a:spcAft>
              <a:buFont typeface="Arial" panose="020B0604020202020204" pitchFamily="34" charset="0"/>
              <a:buChar char="•"/>
            </a:pPr>
            <a:br>
              <a:rPr lang="sv-SE" sz="2000" b="1">
                <a:latin typeface="Montserrat Light" panose="00000400000000000000" pitchFamily="2" charset="0"/>
              </a:rPr>
            </a:br>
            <a:endParaRPr lang="sv-SE" sz="2000" b="1">
              <a:latin typeface="Montserrat Light" panose="00000400000000000000" pitchFamily="2" charset="0"/>
            </a:endParaRPr>
          </a:p>
          <a:p>
            <a:pPr algn="ctr"/>
            <a:endParaRPr lang="sv-SE" sz="2000" b="1">
              <a:latin typeface="Montserrat Light" panose="00000400000000000000" pitchFamily="2" charset="0"/>
            </a:endParaRPr>
          </a:p>
        </p:txBody>
      </p:sp>
      <p:sp>
        <p:nvSpPr>
          <p:cNvPr id="8" name="Rektangel: rundade hörn 7">
            <a:extLst>
              <a:ext uri="{FF2B5EF4-FFF2-40B4-BE49-F238E27FC236}">
                <a16:creationId xmlns:a16="http://schemas.microsoft.com/office/drawing/2014/main" id="{82504A3D-6A53-5C03-FBDC-40617FBC818C}"/>
              </a:ext>
            </a:extLst>
          </p:cNvPr>
          <p:cNvSpPr/>
          <p:nvPr/>
        </p:nvSpPr>
        <p:spPr>
          <a:xfrm>
            <a:off x="17226231" y="5303820"/>
            <a:ext cx="6372000" cy="2160000"/>
          </a:xfrm>
          <a:prstGeom prst="roundRect">
            <a:avLst/>
          </a:prstGeom>
          <a:solidFill>
            <a:srgbClr val="F1EB74"/>
          </a:solidFill>
          <a:ln>
            <a:solidFill>
              <a:srgbClr val="F1EB7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828686" rtl="0" eaLnBrk="1" fontAlgn="auto" latinLnBrk="0" hangingPunct="1">
              <a:lnSpc>
                <a:spcPct val="100000"/>
              </a:lnSpc>
              <a:spcBef>
                <a:spcPts val="0"/>
              </a:spcBef>
              <a:spcAft>
                <a:spcPts val="0"/>
              </a:spcAft>
              <a:buClrTx/>
              <a:buSzTx/>
              <a:buFontTx/>
              <a:buNone/>
              <a:tabLst/>
              <a:defRPr/>
            </a:pPr>
            <a:r>
              <a:rPr kumimoji="0" lang="sv-SE" altLang="sv-SE" sz="2800" b="0" i="0" u="none" strike="noStrike" kern="1200" cap="none" spc="0" normalizeH="0" baseline="0" noProof="0">
                <a:ln>
                  <a:noFill/>
                </a:ln>
                <a:solidFill>
                  <a:srgbClr val="18153C"/>
                </a:solidFill>
                <a:effectLst/>
                <a:uLnTx/>
                <a:uFillTx/>
                <a:latin typeface="Montserrat Light" panose="00000400000000000000" pitchFamily="2" charset="0"/>
                <a:ea typeface="+mn-ea"/>
                <a:cs typeface="Assistant" pitchFamily="2" charset="-79"/>
              </a:rPr>
              <a:t>Färdigheter för utespelare:</a:t>
            </a:r>
            <a:endParaRPr kumimoji="0" lang="sv-SE" altLang="sv-SE" sz="2000" b="0" i="0" u="none" strike="noStrike" kern="1200" cap="none" spc="0" normalizeH="0" baseline="0" noProof="0">
              <a:ln>
                <a:noFill/>
              </a:ln>
              <a:solidFill>
                <a:srgbClr val="18153C"/>
              </a:solidFill>
              <a:effectLst/>
              <a:uLnTx/>
              <a:uFillTx/>
              <a:latin typeface="Montserrat Light" panose="00000400000000000000" pitchFamily="2" charset="0"/>
              <a:ea typeface="+mn-ea"/>
              <a:cs typeface="Assistant" pitchFamily="2" charset="-79"/>
            </a:endParaRPr>
          </a:p>
          <a:p>
            <a:pPr marL="342900" marR="0" lvl="0" indent="-342900" algn="ctr" defTabSz="182868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altLang="sv-SE" sz="2000" b="0" i="0" u="none" strike="noStrike" kern="1200" cap="none" spc="0" normalizeH="0" baseline="0" noProof="0">
                <a:ln>
                  <a:noFill/>
                </a:ln>
                <a:solidFill>
                  <a:srgbClr val="19173B"/>
                </a:solidFill>
                <a:effectLst/>
                <a:uLnTx/>
                <a:uFillTx/>
                <a:latin typeface="Montserrat Light" panose="00000400000000000000" pitchFamily="2" charset="0"/>
                <a:ea typeface="+mn-ea"/>
                <a:cs typeface="Assistant" pitchFamily="2" charset="-79"/>
              </a:rPr>
              <a:t>Utveckla tekniska färdigheter ännu mer och fokusera på aktioner i spelet</a:t>
            </a:r>
            <a:br>
              <a:rPr kumimoji="0" lang="sv-SE" altLang="sv-SE" sz="2000" b="0" i="0" u="none" strike="noStrike" kern="1200" cap="none" spc="0" normalizeH="0" baseline="0" noProof="0">
                <a:ln>
                  <a:noFill/>
                </a:ln>
                <a:solidFill>
                  <a:srgbClr val="18153C"/>
                </a:solidFill>
                <a:effectLst/>
                <a:uLnTx/>
                <a:uFillTx/>
                <a:latin typeface="Montserrat Light" panose="00000400000000000000" pitchFamily="2" charset="0"/>
                <a:ea typeface="+mn-ea"/>
                <a:cs typeface="Assistant" pitchFamily="2" charset="-79"/>
              </a:rPr>
            </a:br>
            <a:r>
              <a:rPr kumimoji="0" lang="sv-SE" altLang="sv-SE" sz="2000" b="0" i="0" u="none" strike="noStrike" kern="1200" cap="none" spc="0" normalizeH="0" baseline="0" noProof="0">
                <a:ln>
                  <a:noFill/>
                </a:ln>
                <a:solidFill>
                  <a:srgbClr val="18153C"/>
                </a:solidFill>
                <a:effectLst/>
                <a:uLnTx/>
                <a:uFillTx/>
                <a:latin typeface="Montserrat Light" panose="00000400000000000000" pitchFamily="2" charset="0"/>
                <a:ea typeface="+mn-ea"/>
                <a:cs typeface="Assistant" pitchFamily="2" charset="-79"/>
              </a:rPr>
              <a:t>Exempelvis</a:t>
            </a:r>
          </a:p>
          <a:p>
            <a:pPr marL="342900" marR="0" lvl="0" indent="-342900" algn="ctr" defTabSz="182868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altLang="sv-SE" sz="2000" b="1" i="0" u="none" strike="noStrike" kern="1200" cap="none" spc="0" normalizeH="0" baseline="0" noProof="0">
                <a:ln>
                  <a:noFill/>
                </a:ln>
                <a:solidFill>
                  <a:srgbClr val="FF0000"/>
                </a:solidFill>
                <a:effectLst/>
                <a:uLnTx/>
                <a:uFillTx/>
                <a:latin typeface="Montserrat Light" panose="00000400000000000000" pitchFamily="2" charset="0"/>
                <a:ea typeface="+mn-ea"/>
                <a:cs typeface="Assistant" pitchFamily="2" charset="-79"/>
              </a:rPr>
              <a:t>8- Förhindra mål.</a:t>
            </a:r>
            <a:endParaRPr lang="sv-SE" sz="2000" b="1">
              <a:latin typeface="Montserrat Light" panose="00000400000000000000" pitchFamily="2" charset="0"/>
            </a:endParaRPr>
          </a:p>
        </p:txBody>
      </p:sp>
      <p:sp>
        <p:nvSpPr>
          <p:cNvPr id="9" name="Rektangel: rundade hörn 8">
            <a:extLst>
              <a:ext uri="{FF2B5EF4-FFF2-40B4-BE49-F238E27FC236}">
                <a16:creationId xmlns:a16="http://schemas.microsoft.com/office/drawing/2014/main" id="{325E64DC-0718-3A4A-897A-797973E2B90E}"/>
              </a:ext>
            </a:extLst>
          </p:cNvPr>
          <p:cNvSpPr/>
          <p:nvPr/>
        </p:nvSpPr>
        <p:spPr>
          <a:xfrm>
            <a:off x="17226231" y="7638952"/>
            <a:ext cx="6372000" cy="2160000"/>
          </a:xfrm>
          <a:prstGeom prst="roundRect">
            <a:avLst/>
          </a:prstGeom>
          <a:solidFill>
            <a:srgbClr val="F1EB74"/>
          </a:solidFill>
          <a:ln>
            <a:solidFill>
              <a:srgbClr val="F1EB7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828686" rtl="0" eaLnBrk="1" fontAlgn="auto" latinLnBrk="0" hangingPunct="1">
              <a:lnSpc>
                <a:spcPct val="100000"/>
              </a:lnSpc>
              <a:spcBef>
                <a:spcPts val="0"/>
              </a:spcBef>
              <a:spcAft>
                <a:spcPts val="0"/>
              </a:spcAft>
              <a:buClrTx/>
              <a:buSzTx/>
              <a:buFontTx/>
              <a:buNone/>
              <a:tabLst/>
              <a:defRPr/>
            </a:pPr>
            <a:r>
              <a:rPr kumimoji="0" lang="sv-SE" altLang="sv-SE" sz="2800" b="0" i="0" u="none" strike="noStrike" kern="1200" cap="none" spc="0" normalizeH="0" baseline="0" noProof="0">
                <a:ln>
                  <a:noFill/>
                </a:ln>
                <a:solidFill>
                  <a:srgbClr val="18153C"/>
                </a:solidFill>
                <a:effectLst/>
                <a:uLnTx/>
                <a:uFillTx/>
                <a:latin typeface="Montserrat Light" panose="00000400000000000000" pitchFamily="2" charset="0"/>
                <a:ea typeface="+mn-ea"/>
                <a:cs typeface="Assistant" pitchFamily="2" charset="-79"/>
              </a:rPr>
              <a:t>Färdigheter för målvakt:</a:t>
            </a:r>
          </a:p>
          <a:p>
            <a:pPr marL="457200" marR="0" lvl="0" indent="-457200" algn="ctr" defTabSz="182868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000" b="0" i="0" u="none" strike="noStrike" kern="1200" cap="none" spc="0" normalizeH="0" baseline="0" noProof="0">
                <a:ln>
                  <a:noFill/>
                </a:ln>
                <a:solidFill>
                  <a:srgbClr val="19173B"/>
                </a:solidFill>
                <a:effectLst/>
                <a:uLnTx/>
                <a:uFillTx/>
                <a:latin typeface="Montserrat Light" panose="00000400000000000000" pitchFamily="2" charset="0"/>
                <a:ea typeface="+mn-ea"/>
                <a:cs typeface="Assistant" pitchFamily="2" charset="-79"/>
              </a:rPr>
              <a:t>Oftast fasta målvakter, jobba med tekniska grunder och positionering</a:t>
            </a:r>
            <a:br>
              <a:rPr kumimoji="0" lang="sv-SE" sz="2000" b="0" i="0" u="none" strike="noStrike" kern="1200" cap="none" spc="0" normalizeH="0" baseline="0" noProof="0">
                <a:ln>
                  <a:noFill/>
                </a:ln>
                <a:solidFill>
                  <a:srgbClr val="19173B"/>
                </a:solidFill>
                <a:effectLst/>
                <a:uLnTx/>
                <a:uFillTx/>
                <a:latin typeface="Montserrat Light" panose="00000400000000000000" pitchFamily="2" charset="0"/>
                <a:ea typeface="+mn-ea"/>
                <a:cs typeface="Assistant" pitchFamily="2" charset="-79"/>
              </a:rPr>
            </a:br>
            <a:r>
              <a:rPr kumimoji="0" lang="sv-SE" sz="2000" b="0" i="0" u="none" strike="noStrike" kern="1200" cap="none" spc="0" normalizeH="0" baseline="0" noProof="0">
                <a:ln>
                  <a:noFill/>
                </a:ln>
                <a:solidFill>
                  <a:prstClr val="white"/>
                </a:solidFill>
                <a:effectLst/>
                <a:uLnTx/>
                <a:uFillTx/>
                <a:latin typeface="Montserrat Light" panose="00000400000000000000" pitchFamily="2" charset="0"/>
                <a:ea typeface="+mn-ea"/>
                <a:cs typeface="Assistant" pitchFamily="2" charset="-79"/>
              </a:rPr>
              <a:t>.</a:t>
            </a:r>
            <a:r>
              <a:rPr kumimoji="0" lang="sv-SE" sz="2000" b="0" i="0" u="none" strike="noStrike" kern="1200" cap="none" spc="0" normalizeH="0" baseline="0" noProof="0">
                <a:ln>
                  <a:noFill/>
                </a:ln>
                <a:solidFill>
                  <a:prstClr val="black"/>
                </a:solidFill>
                <a:effectLst/>
                <a:uLnTx/>
                <a:uFillTx/>
                <a:latin typeface="Montserrat Light" panose="00000400000000000000" pitchFamily="2" charset="0"/>
                <a:ea typeface="+mn-ea"/>
                <a:cs typeface="Assistant" pitchFamily="2" charset="-79"/>
              </a:rPr>
              <a:t>Exempelvis</a:t>
            </a:r>
          </a:p>
          <a:p>
            <a:pPr marL="457200" marR="0" lvl="0" indent="-457200" algn="ctr" defTabSz="182868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000" b="1" i="0" u="none" strike="noStrike" kern="1200" cap="none" spc="0" normalizeH="0" baseline="0" noProof="0">
                <a:ln>
                  <a:noFill/>
                </a:ln>
                <a:solidFill>
                  <a:srgbClr val="FF0000"/>
                </a:solidFill>
                <a:effectLst/>
                <a:uLnTx/>
                <a:uFillTx/>
                <a:latin typeface="Montserrat Light" panose="00000400000000000000" pitchFamily="2" charset="0"/>
                <a:ea typeface="+mn-ea"/>
                <a:cs typeface="Assistant" pitchFamily="2" charset="-79"/>
              </a:rPr>
              <a:t>4- Förflyttningar.</a:t>
            </a:r>
            <a:endParaRPr lang="sv-SE" sz="2000" b="1">
              <a:latin typeface="Montserrat Light" panose="00000400000000000000" pitchFamily="2" charset="0"/>
            </a:endParaRPr>
          </a:p>
        </p:txBody>
      </p:sp>
    </p:spTree>
    <p:extLst>
      <p:ext uri="{BB962C8B-B14F-4D97-AF65-F5344CB8AC3E}">
        <p14:creationId xmlns:p14="http://schemas.microsoft.com/office/powerpoint/2010/main" val="33059488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B8CF8A-F337-EC16-F509-9224BAF94612}"/>
            </a:ext>
          </a:extLst>
        </p:cNvPr>
        <p:cNvGrpSpPr/>
        <p:nvPr/>
      </p:nvGrpSpPr>
      <p:grpSpPr>
        <a:xfrm>
          <a:off x="0" y="0"/>
          <a:ext cx="0" cy="0"/>
          <a:chOff x="0" y="0"/>
          <a:chExt cx="0" cy="0"/>
        </a:xfrm>
      </p:grpSpPr>
      <p:sp>
        <p:nvSpPr>
          <p:cNvPr id="14" name="Rektangel med rundade hörn 11">
            <a:extLst>
              <a:ext uri="{FF2B5EF4-FFF2-40B4-BE49-F238E27FC236}">
                <a16:creationId xmlns:a16="http://schemas.microsoft.com/office/drawing/2014/main" id="{43108FD1-A3A1-A200-F6CF-CC9563EF61B9}"/>
              </a:ext>
            </a:extLst>
          </p:cNvPr>
          <p:cNvSpPr/>
          <p:nvPr/>
        </p:nvSpPr>
        <p:spPr>
          <a:xfrm>
            <a:off x="921855" y="1585186"/>
            <a:ext cx="22117050" cy="2211972"/>
          </a:xfrm>
          <a:prstGeom prst="rect">
            <a:avLst/>
          </a:prstGeom>
          <a:noFill/>
          <a:ln w="12700">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L="0" marR="0" lvl="0" indent="0" algn="ctr" defTabSz="1828686" rtl="0" eaLnBrk="1" fontAlgn="auto" latinLnBrk="0" hangingPunct="1">
              <a:lnSpc>
                <a:spcPct val="100000"/>
              </a:lnSpc>
              <a:spcBef>
                <a:spcPts val="0"/>
              </a:spcBef>
              <a:spcAft>
                <a:spcPts val="0"/>
              </a:spcAft>
              <a:buClrTx/>
              <a:buSzTx/>
              <a:buFontTx/>
              <a:buNone/>
              <a:tabLst/>
              <a:defRPr/>
            </a:pPr>
            <a:r>
              <a:rPr kumimoji="0" lang="sv-SE" sz="8500" b="0" i="0" u="none" strike="noStrike" kern="1200" cap="none" spc="0" normalizeH="0" baseline="0" noProof="0">
                <a:ln>
                  <a:noFill/>
                </a:ln>
                <a:solidFill>
                  <a:srgbClr val="F5EF88"/>
                </a:solidFill>
                <a:effectLst/>
                <a:uLnTx/>
                <a:uFillTx/>
                <a:latin typeface="Mongoose Regular"/>
                <a:ea typeface="+mn-ea"/>
                <a:cs typeface="+mn-cs"/>
              </a:rPr>
              <a:t>12</a:t>
            </a:r>
            <a:r>
              <a:rPr lang="sv-SE" sz="8500">
                <a:solidFill>
                  <a:srgbClr val="F5EF88"/>
                </a:solidFill>
                <a:latin typeface="Mongoose Regular"/>
              </a:rPr>
              <a:t>-14 </a:t>
            </a:r>
            <a:r>
              <a:rPr kumimoji="0" lang="sv-SE" sz="8500" b="0" i="0" u="none" strike="noStrike" kern="1200" cap="none" spc="0" normalizeH="0" baseline="0" noProof="0">
                <a:ln>
                  <a:noFill/>
                </a:ln>
                <a:solidFill>
                  <a:srgbClr val="F5EF88"/>
                </a:solidFill>
                <a:effectLst/>
                <a:uLnTx/>
                <a:uFillTx/>
                <a:latin typeface="Mongoose Regular"/>
                <a:ea typeface="+mn-ea"/>
                <a:cs typeface="+mn-cs"/>
              </a:rPr>
              <a:t>år - </a:t>
            </a:r>
            <a:r>
              <a:rPr lang="sv-SE" sz="8500">
                <a:solidFill>
                  <a:schemeClr val="bg1"/>
                </a:solidFill>
                <a:latin typeface="Mongoose Regular"/>
              </a:rPr>
              <a:t>Röd</a:t>
            </a:r>
            <a:r>
              <a:rPr kumimoji="0" lang="sv-SE" sz="8500" b="0" i="0" u="none" strike="noStrike" kern="1200" cap="none" spc="0" normalizeH="0" baseline="0" noProof="0">
                <a:ln>
                  <a:noFill/>
                </a:ln>
                <a:solidFill>
                  <a:schemeClr val="bg1"/>
                </a:solidFill>
                <a:effectLst/>
                <a:uLnTx/>
                <a:uFillTx/>
                <a:latin typeface="Mongoose Regular"/>
                <a:ea typeface="+mn-ea"/>
                <a:cs typeface="+mn-cs"/>
              </a:rPr>
              <a:t> nivå planering</a:t>
            </a:r>
            <a:endParaRPr kumimoji="0" lang="sv-SE" sz="3200" b="1" i="0" u="none" strike="noStrike" kern="1200" cap="none" spc="0" normalizeH="0" baseline="0" noProof="0">
              <a:ln>
                <a:noFill/>
              </a:ln>
              <a:solidFill>
                <a:srgbClr val="F5EF88"/>
              </a:solidFill>
              <a:effectLst/>
              <a:uLnTx/>
              <a:uFillTx/>
              <a:latin typeface="Montserrat SemiBold" pitchFamily="2" charset="77"/>
              <a:ea typeface="+mn-ea"/>
              <a:cs typeface="+mn-cs"/>
            </a:endParaRPr>
          </a:p>
        </p:txBody>
      </p:sp>
      <p:sp>
        <p:nvSpPr>
          <p:cNvPr id="4" name="Rectangle 1">
            <a:extLst>
              <a:ext uri="{FF2B5EF4-FFF2-40B4-BE49-F238E27FC236}">
                <a16:creationId xmlns:a16="http://schemas.microsoft.com/office/drawing/2014/main" id="{D7AF5ACA-2876-7208-DE92-DB48F6055BAA}"/>
              </a:ext>
            </a:extLst>
          </p:cNvPr>
          <p:cNvSpPr>
            <a:spLocks noChangeArrowheads="1"/>
          </p:cNvSpPr>
          <p:nvPr/>
        </p:nvSpPr>
        <p:spPr bwMode="auto">
          <a:xfrm>
            <a:off x="1304549" y="3702356"/>
            <a:ext cx="21351662" cy="9448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sv-SE" altLang="sv-SE" sz="3200">
                <a:solidFill>
                  <a:srgbClr val="F5EF88"/>
                </a:solidFill>
                <a:latin typeface="Montserrat Light" panose="00000400000000000000" pitchFamily="2" charset="0"/>
                <a:cs typeface="Assistant" pitchFamily="2" charset="-79"/>
              </a:rPr>
              <a:t>Fokus: </a:t>
            </a:r>
            <a:r>
              <a:rPr lang="sv-SE" altLang="sv-SE" sz="3200">
                <a:solidFill>
                  <a:schemeClr val="bg1"/>
                </a:solidFill>
                <a:latin typeface="Montserrat Light" panose="00000400000000000000" pitchFamily="2" charset="0"/>
                <a:cs typeface="Assistant" pitchFamily="2" charset="-79"/>
              </a:rPr>
              <a:t>Glädje, trygghet och utvecklingsfokus. Fokusera på att utveckla varje individ utifrån deras nuvarande utvecklingskurva. Förespråka fleridrottande. Ingen toppning och selektion får ske. </a:t>
            </a:r>
            <a:br>
              <a:rPr lang="sv-SE" altLang="sv-SE" sz="3200">
                <a:solidFill>
                  <a:srgbClr val="F5EF88"/>
                </a:solidFill>
                <a:latin typeface="Montserrat Light" panose="00000400000000000000" pitchFamily="2" charset="0"/>
                <a:cs typeface="Assistant" pitchFamily="2" charset="-79"/>
              </a:rPr>
            </a:br>
            <a:endParaRPr lang="sv-SE" altLang="sv-SE" sz="3200">
              <a:solidFill>
                <a:srgbClr val="F5EF88"/>
              </a:solidFill>
              <a:latin typeface="Montserrat Light" panose="00000400000000000000" pitchFamily="2" charset="0"/>
              <a:cs typeface="Assistant" pitchFamily="2" charset="-79"/>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sv-SE" altLang="sv-SE" sz="3200" b="0" i="0" u="none" strike="noStrike" cap="none" normalizeH="0" baseline="0">
                <a:ln>
                  <a:noFill/>
                </a:ln>
                <a:solidFill>
                  <a:srgbClr val="F5EF88"/>
                </a:solidFill>
                <a:effectLst/>
                <a:latin typeface="Montserrat Light" panose="00000400000000000000" pitchFamily="2" charset="0"/>
                <a:cs typeface="Assistant" pitchFamily="2" charset="-79"/>
              </a:rPr>
              <a:t>Antal träningar i veckan: </a:t>
            </a:r>
            <a:r>
              <a:rPr lang="sv-SE" altLang="sv-SE" sz="3200">
                <a:solidFill>
                  <a:schemeClr val="bg1"/>
                </a:solidFill>
                <a:latin typeface="Montserrat Light" panose="00000400000000000000" pitchFamily="2" charset="0"/>
                <a:cs typeface="Assistant" pitchFamily="2" charset="-79"/>
              </a:rPr>
              <a:t>Rekommenderat</a:t>
            </a:r>
            <a:r>
              <a:rPr kumimoji="0" lang="sv-SE" altLang="sv-SE" sz="3200" b="0" i="0" u="none" strike="noStrike" cap="none" normalizeH="0" baseline="0">
                <a:ln>
                  <a:noFill/>
                </a:ln>
                <a:solidFill>
                  <a:schemeClr val="bg1"/>
                </a:solidFill>
                <a:effectLst/>
                <a:latin typeface="Montserrat Light" panose="00000400000000000000" pitchFamily="2" charset="0"/>
                <a:cs typeface="Assistant" pitchFamily="2" charset="-79"/>
              </a:rPr>
              <a:t> 2-3 träning i veckan. </a:t>
            </a:r>
            <a:r>
              <a:rPr lang="sv-SE" altLang="sv-SE" sz="3200">
                <a:solidFill>
                  <a:schemeClr val="bg1"/>
                </a:solidFill>
                <a:latin typeface="Montserrat Light" panose="00000400000000000000" pitchFamily="2" charset="0"/>
                <a:cs typeface="Assistant" pitchFamily="2" charset="-79"/>
              </a:rPr>
              <a:t>Augusti </a:t>
            </a:r>
            <a:r>
              <a:rPr kumimoji="0" lang="sv-SE" altLang="sv-SE" sz="3200" b="0" i="0" u="none" strike="noStrike" cap="none" normalizeH="0" baseline="0">
                <a:ln>
                  <a:noFill/>
                </a:ln>
                <a:solidFill>
                  <a:schemeClr val="bg1"/>
                </a:solidFill>
                <a:effectLst/>
                <a:latin typeface="Montserrat Light" panose="00000400000000000000" pitchFamily="2" charset="0"/>
                <a:cs typeface="Assistant" pitchFamily="2" charset="-79"/>
              </a:rPr>
              <a:t>- april.</a:t>
            </a:r>
            <a:br>
              <a:rPr lang="sv-SE" altLang="sv-SE" sz="3200">
                <a:solidFill>
                  <a:srgbClr val="F5EF88"/>
                </a:solidFill>
                <a:latin typeface="Montserrat Light" panose="00000400000000000000" pitchFamily="2" charset="0"/>
                <a:cs typeface="Assistant" pitchFamily="2" charset="-79"/>
              </a:rPr>
            </a:br>
            <a:endParaRPr kumimoji="0" lang="sv-SE" altLang="sv-SE" sz="3200" b="0" i="0" u="none" strike="noStrike" cap="none" normalizeH="0" baseline="0">
              <a:ln>
                <a:noFill/>
              </a:ln>
              <a:solidFill>
                <a:srgbClr val="F5EF88"/>
              </a:solidFill>
              <a:effectLst/>
              <a:latin typeface="Montserrat Light" panose="00000400000000000000" pitchFamily="2" charset="0"/>
              <a:cs typeface="Assistant" pitchFamily="2" charset="-79"/>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sv-SE" altLang="sv-SE" sz="3200">
                <a:solidFill>
                  <a:srgbClr val="F5EF88"/>
                </a:solidFill>
                <a:latin typeface="Montserrat Light" panose="00000400000000000000" pitchFamily="2" charset="0"/>
                <a:cs typeface="Assistant" pitchFamily="2" charset="-79"/>
              </a:rPr>
              <a:t>Träningens längd och innehåll: </a:t>
            </a:r>
            <a:r>
              <a:rPr lang="sv-SE" altLang="sv-SE" sz="3200">
                <a:solidFill>
                  <a:schemeClr val="bg1"/>
                </a:solidFill>
                <a:latin typeface="Montserrat Light" panose="00000400000000000000" pitchFamily="2" charset="0"/>
                <a:cs typeface="Assistant" pitchFamily="2" charset="-79"/>
              </a:rPr>
              <a:t>60 minuter. 10% lekinslag/fysträning, 20% koordination/teknik, 35% småplanspel. 35% fullplansspel.</a:t>
            </a:r>
            <a:br>
              <a:rPr lang="sv-SE" altLang="sv-SE" sz="3200">
                <a:solidFill>
                  <a:srgbClr val="F5EF88"/>
                </a:solidFill>
                <a:latin typeface="Montserrat Light" panose="00000400000000000000" pitchFamily="2" charset="0"/>
                <a:cs typeface="Assistant" pitchFamily="2" charset="-79"/>
              </a:rPr>
            </a:br>
            <a:endParaRPr lang="sv-SE" altLang="sv-SE" sz="3200">
              <a:solidFill>
                <a:srgbClr val="F5EF88"/>
              </a:solidFill>
              <a:latin typeface="Montserrat Light" panose="00000400000000000000" pitchFamily="2" charset="0"/>
              <a:cs typeface="Assistant" pitchFamily="2" charset="-79"/>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sv-SE" altLang="sv-SE" sz="3200" b="0" i="0" u="none" strike="noStrike" cap="none" normalizeH="0" baseline="0">
                <a:ln>
                  <a:noFill/>
                </a:ln>
                <a:solidFill>
                  <a:srgbClr val="F5EF88"/>
                </a:solidFill>
                <a:effectLst/>
                <a:latin typeface="Montserrat Light" panose="00000400000000000000" pitchFamily="2" charset="0"/>
                <a:cs typeface="Assistant" pitchFamily="2" charset="-79"/>
              </a:rPr>
              <a:t>Matcher: </a:t>
            </a:r>
            <a:r>
              <a:rPr lang="sv-SE" altLang="sv-SE" sz="3200">
                <a:solidFill>
                  <a:schemeClr val="bg1"/>
                </a:solidFill>
                <a:latin typeface="Montserrat Light" panose="00000400000000000000" pitchFamily="2" charset="0"/>
                <a:cs typeface="Assistant" pitchFamily="2" charset="-79"/>
              </a:rPr>
              <a:t>5</a:t>
            </a:r>
            <a:r>
              <a:rPr kumimoji="0" lang="sv-SE" altLang="sv-SE" sz="3200" b="0" i="0" u="none" strike="noStrike" cap="none" normalizeH="0" baseline="0">
                <a:ln>
                  <a:noFill/>
                </a:ln>
                <a:solidFill>
                  <a:schemeClr val="bg1"/>
                </a:solidFill>
                <a:effectLst/>
                <a:latin typeface="Montserrat Light" panose="00000400000000000000" pitchFamily="2" charset="0"/>
                <a:cs typeface="Assistant" pitchFamily="2" charset="-79"/>
              </a:rPr>
              <a:t>vs5 spel. Max 1-2 match i veckan.</a:t>
            </a:r>
            <a:r>
              <a:rPr lang="sv-SE" altLang="sv-SE" sz="3200">
                <a:solidFill>
                  <a:schemeClr val="bg1"/>
                </a:solidFill>
                <a:latin typeface="Montserrat Light" panose="00000400000000000000" pitchFamily="2" charset="0"/>
                <a:cs typeface="Assistant" pitchFamily="2" charset="-79"/>
              </a:rPr>
              <a:t> Låt alla få spela match. Ingen selektion och toppning får ske. </a:t>
            </a:r>
            <a:br>
              <a:rPr kumimoji="0" lang="sv-SE" altLang="sv-SE" sz="3200" b="0" i="0" u="none" strike="noStrike" cap="none" normalizeH="0" baseline="0">
                <a:ln>
                  <a:noFill/>
                </a:ln>
                <a:solidFill>
                  <a:srgbClr val="F5EF88"/>
                </a:solidFill>
                <a:effectLst/>
                <a:latin typeface="Montserrat Light" panose="00000400000000000000" pitchFamily="2" charset="0"/>
                <a:cs typeface="Assistant" pitchFamily="2" charset="-79"/>
              </a:rPr>
            </a:br>
            <a:endParaRPr kumimoji="0" lang="sv-SE" altLang="sv-SE" sz="3200" b="0" i="0" u="none" strike="noStrike" cap="none" normalizeH="0" baseline="0">
              <a:ln>
                <a:noFill/>
              </a:ln>
              <a:solidFill>
                <a:srgbClr val="F5EF88"/>
              </a:solidFill>
              <a:effectLst/>
              <a:latin typeface="Montserrat Light" panose="00000400000000000000" pitchFamily="2" charset="0"/>
              <a:cs typeface="Assistant" pitchFamily="2" charset="-79"/>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sv-SE" altLang="sv-SE" sz="3200">
                <a:solidFill>
                  <a:srgbClr val="F5EF88"/>
                </a:solidFill>
                <a:latin typeface="Montserrat Light" panose="00000400000000000000" pitchFamily="2" charset="0"/>
                <a:cs typeface="Assistant" pitchFamily="2" charset="-79"/>
              </a:rPr>
              <a:t>Tränarnas utbildning: </a:t>
            </a:r>
            <a:r>
              <a:rPr lang="sv-SE" altLang="sv-SE" sz="3200">
                <a:solidFill>
                  <a:schemeClr val="bg1"/>
                </a:solidFill>
                <a:latin typeface="Montserrat Light" panose="00000400000000000000" pitchFamily="2" charset="0"/>
                <a:cs typeface="Assistant" pitchFamily="2" charset="-79"/>
              </a:rPr>
              <a:t>Grundutbildning + Steg 1  röd</a:t>
            </a:r>
            <a:br>
              <a:rPr lang="sv-SE" altLang="sv-SE" sz="3200">
                <a:solidFill>
                  <a:srgbClr val="F5EF88"/>
                </a:solidFill>
                <a:latin typeface="Montserrat Light" panose="00000400000000000000" pitchFamily="2" charset="0"/>
                <a:cs typeface="Assistant" pitchFamily="2" charset="-79"/>
              </a:rPr>
            </a:br>
            <a:endParaRPr lang="sv-SE" altLang="sv-SE" sz="3200">
              <a:solidFill>
                <a:srgbClr val="F5EF88"/>
              </a:solidFill>
              <a:latin typeface="Montserrat Light" panose="00000400000000000000" pitchFamily="2" charset="0"/>
              <a:cs typeface="Assistant" pitchFamily="2" charset="-79"/>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sv-SE" altLang="sv-SE" sz="3200">
                <a:solidFill>
                  <a:srgbClr val="F5EF88"/>
                </a:solidFill>
                <a:latin typeface="Montserrat Light" panose="00000400000000000000" pitchFamily="2" charset="0"/>
                <a:cs typeface="Assistant" pitchFamily="2" charset="-79"/>
              </a:rPr>
              <a:t>Nya spelare: </a:t>
            </a:r>
            <a:r>
              <a:rPr lang="sv-SE" altLang="sv-SE" sz="3200">
                <a:solidFill>
                  <a:schemeClr val="bg1"/>
                </a:solidFill>
                <a:latin typeface="Montserrat Light" panose="00000400000000000000" pitchFamily="2" charset="0"/>
                <a:cs typeface="Assistant" pitchFamily="2" charset="-79"/>
              </a:rPr>
              <a:t>Försök så gott det går att ta in nya spelare, lås inte upp era lag.</a:t>
            </a:r>
            <a:br>
              <a:rPr lang="sv-SE" altLang="sv-SE" sz="3200">
                <a:solidFill>
                  <a:srgbClr val="F5EF88"/>
                </a:solidFill>
                <a:latin typeface="Montserrat Light" panose="00000400000000000000" pitchFamily="2" charset="0"/>
                <a:cs typeface="Assistant" pitchFamily="2" charset="-79"/>
              </a:rPr>
            </a:br>
            <a:endParaRPr lang="sv-SE" altLang="sv-SE" sz="3200">
              <a:solidFill>
                <a:srgbClr val="F5EF88"/>
              </a:solidFill>
              <a:latin typeface="Montserrat Light" panose="00000400000000000000" pitchFamily="2" charset="0"/>
              <a:cs typeface="Assistant" pitchFamily="2" charset="-79"/>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sv-SE" altLang="sv-SE" sz="3200">
                <a:solidFill>
                  <a:srgbClr val="F5EF88"/>
                </a:solidFill>
                <a:latin typeface="Montserrat Light" panose="00000400000000000000" pitchFamily="2" charset="0"/>
                <a:cs typeface="Assistant" pitchFamily="2" charset="-79"/>
              </a:rPr>
              <a:t>Antal spelare &amp; ledare: </a:t>
            </a:r>
            <a:r>
              <a:rPr lang="sv-SE" altLang="sv-SE" sz="3200">
                <a:solidFill>
                  <a:schemeClr val="bg1"/>
                </a:solidFill>
                <a:latin typeface="Montserrat Light" panose="00000400000000000000" pitchFamily="2" charset="0"/>
                <a:cs typeface="Assistant" pitchFamily="2" charset="-79"/>
              </a:rPr>
              <a:t>ca 25 spelare, beror på yta och antal ledare. 1 ledare på 6 spelare är att rekommendera. </a:t>
            </a:r>
            <a:br>
              <a:rPr lang="sv-SE" altLang="sv-SE" sz="3200">
                <a:solidFill>
                  <a:srgbClr val="F5EF88"/>
                </a:solidFill>
                <a:latin typeface="Montserrat Light" panose="00000400000000000000" pitchFamily="2" charset="0"/>
                <a:cs typeface="Assistant" pitchFamily="2" charset="-79"/>
              </a:rPr>
            </a:br>
            <a:endParaRPr lang="sv-SE" altLang="sv-SE" sz="3200">
              <a:solidFill>
                <a:srgbClr val="F5EF88"/>
              </a:solidFill>
              <a:latin typeface="Montserrat Light" panose="00000400000000000000" pitchFamily="2" charset="0"/>
              <a:cs typeface="Assistant" pitchFamily="2" charset="-79"/>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sv-SE" altLang="sv-SE" sz="3200">
                <a:solidFill>
                  <a:srgbClr val="F5EF88"/>
                </a:solidFill>
                <a:latin typeface="Montserrat Light" panose="00000400000000000000" pitchFamily="2" charset="0"/>
                <a:cs typeface="Assistant" pitchFamily="2" charset="-79"/>
              </a:rPr>
              <a:t>Cuper: </a:t>
            </a:r>
            <a:r>
              <a:rPr lang="sv-SE" altLang="sv-SE" sz="3200">
                <a:solidFill>
                  <a:schemeClr val="bg1"/>
                </a:solidFill>
                <a:latin typeface="Montserrat Light" panose="00000400000000000000" pitchFamily="2" charset="0"/>
                <a:cs typeface="Assistant" pitchFamily="2" charset="-79"/>
              </a:rPr>
              <a:t>Deltar ni på cup är det viktigt att alla får delta, ingen selektion och toppning får ske. </a:t>
            </a:r>
            <a:endParaRPr kumimoji="0" lang="sv-SE" altLang="sv-SE" sz="4400" b="0" i="0" u="none" strike="noStrike" cap="none" normalizeH="0" baseline="0">
              <a:ln>
                <a:noFill/>
              </a:ln>
              <a:solidFill>
                <a:srgbClr val="F5EF88"/>
              </a:solidFill>
              <a:effectLst/>
            </a:endParaRPr>
          </a:p>
        </p:txBody>
      </p:sp>
      <p:cxnSp>
        <p:nvCxnSpPr>
          <p:cNvPr id="2" name="Rak 17">
            <a:extLst>
              <a:ext uri="{FF2B5EF4-FFF2-40B4-BE49-F238E27FC236}">
                <a16:creationId xmlns:a16="http://schemas.microsoft.com/office/drawing/2014/main" id="{C5613B67-7694-8329-B8C2-7D021D7D5E83}"/>
              </a:ext>
            </a:extLst>
          </p:cNvPr>
          <p:cNvCxnSpPr>
            <a:cxnSpLocks/>
          </p:cNvCxnSpPr>
          <p:nvPr/>
        </p:nvCxnSpPr>
        <p:spPr>
          <a:xfrm>
            <a:off x="-25587" y="3344418"/>
            <a:ext cx="24408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 name="Rak 17">
            <a:extLst>
              <a:ext uri="{FF2B5EF4-FFF2-40B4-BE49-F238E27FC236}">
                <a16:creationId xmlns:a16="http://schemas.microsoft.com/office/drawing/2014/main" id="{6BE00574-860B-7321-96B6-86278F76108B}"/>
              </a:ext>
            </a:extLst>
          </p:cNvPr>
          <p:cNvCxnSpPr>
            <a:cxnSpLocks/>
          </p:cNvCxnSpPr>
          <p:nvPr/>
        </p:nvCxnSpPr>
        <p:spPr>
          <a:xfrm>
            <a:off x="-21372" y="1949616"/>
            <a:ext cx="24408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740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5EBB71-73A4-B135-D04E-4F40182469A0}"/>
            </a:ext>
          </a:extLst>
        </p:cNvPr>
        <p:cNvGrpSpPr/>
        <p:nvPr/>
      </p:nvGrpSpPr>
      <p:grpSpPr>
        <a:xfrm>
          <a:off x="0" y="0"/>
          <a:ext cx="0" cy="0"/>
          <a:chOff x="0" y="0"/>
          <a:chExt cx="0" cy="0"/>
        </a:xfrm>
      </p:grpSpPr>
      <p:sp>
        <p:nvSpPr>
          <p:cNvPr id="9" name="Rubrik 1">
            <a:extLst>
              <a:ext uri="{FF2B5EF4-FFF2-40B4-BE49-F238E27FC236}">
                <a16:creationId xmlns:a16="http://schemas.microsoft.com/office/drawing/2014/main" id="{95671B82-D8CD-EA13-AE88-4D9BEFB240CF}"/>
              </a:ext>
            </a:extLst>
          </p:cNvPr>
          <p:cNvSpPr>
            <a:spLocks noGrp="1"/>
          </p:cNvSpPr>
          <p:nvPr>
            <p:ph type="title" idx="4294967295"/>
          </p:nvPr>
        </p:nvSpPr>
        <p:spPr>
          <a:xfrm>
            <a:off x="1689650" y="4794250"/>
            <a:ext cx="21029613" cy="2649538"/>
          </a:xfrm>
        </p:spPr>
        <p:txBody>
          <a:bodyPr>
            <a:normAutofit fontScale="90000"/>
          </a:bodyPr>
          <a:lstStyle/>
          <a:p>
            <a:pPr algn="ctr"/>
            <a:r>
              <a:rPr lang="sv-SE" sz="15999">
                <a:solidFill>
                  <a:srgbClr val="F5EF88"/>
                </a:solidFill>
                <a:latin typeface="Mongoose Regular" panose="02000000000000000000" pitchFamily="2" charset="77"/>
              </a:rPr>
              <a:t>15-16 år</a:t>
            </a:r>
            <a:br>
              <a:rPr lang="sv-SE" sz="15999">
                <a:solidFill>
                  <a:srgbClr val="F5EF88"/>
                </a:solidFill>
                <a:latin typeface="Mongoose Regular" panose="02000000000000000000" pitchFamily="2" charset="77"/>
              </a:rPr>
            </a:br>
            <a:r>
              <a:rPr lang="sv-SE" sz="11100">
                <a:solidFill>
                  <a:schemeClr val="bg1"/>
                </a:solidFill>
                <a:latin typeface="Mongoose Regular" panose="02000000000000000000" pitchFamily="2" charset="77"/>
              </a:rPr>
              <a:t>SPEL, TRÄNING OCH PLANERING</a:t>
            </a:r>
            <a:endParaRPr lang="sv-SE" sz="15999">
              <a:solidFill>
                <a:schemeClr val="bg1"/>
              </a:solidFill>
              <a:latin typeface="Mongoose Regular" panose="02000000000000000000" pitchFamily="2" charset="77"/>
            </a:endParaRPr>
          </a:p>
        </p:txBody>
      </p:sp>
    </p:spTree>
    <p:extLst>
      <p:ext uri="{BB962C8B-B14F-4D97-AF65-F5344CB8AC3E}">
        <p14:creationId xmlns:p14="http://schemas.microsoft.com/office/powerpoint/2010/main" val="20457160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A2177A-2653-BAAA-D7B3-FEA1C5B214B7}"/>
            </a:ext>
          </a:extLst>
        </p:cNvPr>
        <p:cNvGrpSpPr/>
        <p:nvPr/>
      </p:nvGrpSpPr>
      <p:grpSpPr>
        <a:xfrm>
          <a:off x="0" y="0"/>
          <a:ext cx="0" cy="0"/>
          <a:chOff x="0" y="0"/>
          <a:chExt cx="0" cy="0"/>
        </a:xfrm>
      </p:grpSpPr>
      <p:sp>
        <p:nvSpPr>
          <p:cNvPr id="14" name="Rektangel med rundade hörn 11">
            <a:extLst>
              <a:ext uri="{FF2B5EF4-FFF2-40B4-BE49-F238E27FC236}">
                <a16:creationId xmlns:a16="http://schemas.microsoft.com/office/drawing/2014/main" id="{C63597DD-A833-AA48-D726-B2EEE8480FFC}"/>
              </a:ext>
            </a:extLst>
          </p:cNvPr>
          <p:cNvSpPr/>
          <p:nvPr/>
        </p:nvSpPr>
        <p:spPr>
          <a:xfrm>
            <a:off x="333664" y="367463"/>
            <a:ext cx="7786208" cy="1609057"/>
          </a:xfrm>
          <a:prstGeom prst="rect">
            <a:avLst/>
          </a:prstGeom>
          <a:noFill/>
          <a:ln w="12700">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defRPr/>
            </a:pPr>
            <a:endParaRPr lang="sv-SE" sz="8500">
              <a:solidFill>
                <a:srgbClr val="F5EF88"/>
              </a:solidFill>
              <a:latin typeface="Mongoose Regular"/>
            </a:endParaRPr>
          </a:p>
          <a:p>
            <a:pPr marL="0" marR="0" lvl="0" indent="0" algn="ctr" defTabSz="1828686">
              <a:lnSpc>
                <a:spcPct val="100000"/>
              </a:lnSpc>
              <a:spcBef>
                <a:spcPts val="0"/>
              </a:spcBef>
              <a:spcAft>
                <a:spcPts val="0"/>
              </a:spcAft>
              <a:buClrTx/>
              <a:buSzTx/>
              <a:buFontTx/>
              <a:buNone/>
              <a:tabLst/>
              <a:defRPr/>
            </a:pPr>
            <a:r>
              <a:rPr kumimoji="0" lang="sv-SE" sz="8500" b="0" i="0" u="none" strike="noStrike" kern="1200" cap="none" spc="0" normalizeH="0" baseline="0" noProof="0">
                <a:ln>
                  <a:noFill/>
                </a:ln>
                <a:solidFill>
                  <a:srgbClr val="F5EF88"/>
                </a:solidFill>
                <a:effectLst/>
                <a:uLnTx/>
                <a:uFillTx/>
                <a:latin typeface="Mongoose Regular"/>
                <a:ea typeface="+mn-ea"/>
                <a:cs typeface="+mn-cs"/>
              </a:rPr>
              <a:t>Så spelar och tränar vi:</a:t>
            </a:r>
            <a:br>
              <a:rPr lang="sv-SE" sz="8500" b="0" i="0" u="none" strike="noStrike" kern="1200" cap="none" spc="0" normalizeH="0" baseline="0" noProof="0">
                <a:ln>
                  <a:noFill/>
                </a:ln>
                <a:effectLst/>
                <a:uLnTx/>
                <a:uFillTx/>
                <a:latin typeface="Mongoose Regular"/>
              </a:rPr>
            </a:br>
            <a:r>
              <a:rPr kumimoji="0" lang="sv-SE" sz="8500" b="0" i="0" u="none" strike="noStrike" kern="1200" cap="none" spc="0" normalizeH="0" baseline="0" noProof="0">
                <a:ln>
                  <a:noFill/>
                </a:ln>
                <a:solidFill>
                  <a:srgbClr val="F5EF88"/>
                </a:solidFill>
                <a:effectLst/>
                <a:uLnTx/>
                <a:uFillTx/>
                <a:latin typeface="Mongoose Regular"/>
                <a:ea typeface="+mn-ea"/>
                <a:cs typeface="+mn-cs"/>
              </a:rPr>
              <a:t> </a:t>
            </a:r>
            <a:r>
              <a:rPr kumimoji="0" lang="sv-SE" sz="8500" b="0" i="0" u="none" strike="noStrike" kern="1200" cap="none" spc="0" normalizeH="0" baseline="0" noProof="0">
                <a:ln>
                  <a:noFill/>
                </a:ln>
                <a:solidFill>
                  <a:prstClr val="white"/>
                </a:solidFill>
                <a:effectLst/>
                <a:uLnTx/>
                <a:uFillTx/>
                <a:latin typeface="Mongoose Regular"/>
                <a:ea typeface="+mn-ea"/>
                <a:cs typeface="+mn-cs"/>
              </a:rPr>
              <a:t>15-16 år</a:t>
            </a:r>
            <a:endParaRPr lang="sv-SE" sz="3200" b="1" i="0" u="none" strike="noStrike" kern="1200" cap="none" spc="0" normalizeH="0" baseline="0" noProof="0">
              <a:ln>
                <a:noFill/>
              </a:ln>
              <a:solidFill>
                <a:prstClr val="white"/>
              </a:solidFill>
              <a:effectLst/>
              <a:uLnTx/>
              <a:uFillTx/>
              <a:latin typeface="Montserrat SemiBold" pitchFamily="2" charset="77"/>
            </a:endParaRPr>
          </a:p>
        </p:txBody>
      </p:sp>
      <p:sp>
        <p:nvSpPr>
          <p:cNvPr id="10" name="textruta 9">
            <a:extLst>
              <a:ext uri="{FF2B5EF4-FFF2-40B4-BE49-F238E27FC236}">
                <a16:creationId xmlns:a16="http://schemas.microsoft.com/office/drawing/2014/main" id="{35D73393-74AF-2F99-396C-CD8B571DED49}"/>
              </a:ext>
            </a:extLst>
          </p:cNvPr>
          <p:cNvSpPr txBox="1"/>
          <p:nvPr/>
        </p:nvSpPr>
        <p:spPr>
          <a:xfrm>
            <a:off x="333664" y="5276286"/>
            <a:ext cx="7786208" cy="1569660"/>
          </a:xfrm>
          <a:prstGeom prst="rect">
            <a:avLst/>
          </a:prstGeom>
          <a:noFill/>
        </p:spPr>
        <p:txBody>
          <a:bodyPr wrap="square">
            <a:spAutoFit/>
          </a:bodyPr>
          <a:lstStyle/>
          <a:p>
            <a:pPr marL="0" marR="0" lvl="0" indent="0" defTabSz="1828686" rtl="0" eaLnBrk="1" fontAlgn="auto" latinLnBrk="0" hangingPunct="1">
              <a:lnSpc>
                <a:spcPct val="100000"/>
              </a:lnSpc>
              <a:spcBef>
                <a:spcPts val="0"/>
              </a:spcBef>
              <a:spcAft>
                <a:spcPts val="0"/>
              </a:spcAft>
              <a:buClrTx/>
              <a:buSzTx/>
              <a:buFontTx/>
              <a:buNone/>
              <a:tabLst/>
              <a:defRPr/>
            </a:pPr>
            <a:r>
              <a:rPr kumimoji="0" lang="sv-SE" sz="3200" b="0" i="0" u="none" strike="noStrike" kern="1200" cap="none" spc="0" normalizeH="0" baseline="0" noProof="0">
                <a:ln>
                  <a:noFill/>
                </a:ln>
                <a:solidFill>
                  <a:prstClr val="white"/>
                </a:solidFill>
                <a:effectLst/>
                <a:uLnTx/>
                <a:uFillTx/>
                <a:latin typeface="Montserrat Light" panose="00000400000000000000" pitchFamily="2" charset="0"/>
                <a:ea typeface="+mn-ea"/>
                <a:cs typeface="Assistant" pitchFamily="2" charset="-79"/>
              </a:rPr>
              <a:t>För att vi ska kunna spela som vi vill behöver vi fokusera på följande i träning:</a:t>
            </a:r>
            <a:endParaRPr kumimoji="0" lang="sv-SE" sz="3200" b="0" i="0" u="none" strike="noStrike" kern="1200" cap="none" spc="0" normalizeH="0" baseline="0" noProof="0">
              <a:ln>
                <a:noFill/>
              </a:ln>
              <a:solidFill>
                <a:prstClr val="white"/>
              </a:solidFill>
              <a:effectLst/>
              <a:uLnTx/>
              <a:uFillTx/>
              <a:latin typeface="Montserrat Light" panose="00000400000000000000" pitchFamily="2" charset="0"/>
              <a:ea typeface="+mn-ea"/>
              <a:cs typeface="+mn-cs"/>
            </a:endParaRPr>
          </a:p>
        </p:txBody>
      </p:sp>
      <p:sp>
        <p:nvSpPr>
          <p:cNvPr id="6153" name="textruta 6152">
            <a:extLst>
              <a:ext uri="{FF2B5EF4-FFF2-40B4-BE49-F238E27FC236}">
                <a16:creationId xmlns:a16="http://schemas.microsoft.com/office/drawing/2014/main" id="{1E52A223-E770-64A2-C4D8-927BDFEF2AEB}"/>
              </a:ext>
            </a:extLst>
          </p:cNvPr>
          <p:cNvSpPr txBox="1"/>
          <p:nvPr/>
        </p:nvSpPr>
        <p:spPr>
          <a:xfrm>
            <a:off x="8459154" y="11495858"/>
            <a:ext cx="7416000" cy="1188000"/>
          </a:xfrm>
          <a:prstGeom prst="rect">
            <a:avLst/>
          </a:prstGeom>
          <a:noFill/>
          <a:ln>
            <a:solidFill>
              <a:srgbClr val="F5EF88"/>
            </a:solidFill>
          </a:ln>
        </p:spPr>
        <p:txBody>
          <a:bodyPr wrap="square">
            <a:spAutoFit/>
          </a:bodyPr>
          <a:lstStyle/>
          <a:p>
            <a:pPr marL="0" marR="0" lvl="0" indent="0" algn="ctr" defTabSz="1828686" rtl="0" eaLnBrk="1" fontAlgn="auto" latinLnBrk="0" hangingPunct="1">
              <a:lnSpc>
                <a:spcPct val="100000"/>
              </a:lnSpc>
              <a:spcBef>
                <a:spcPts val="0"/>
              </a:spcBef>
              <a:spcAft>
                <a:spcPts val="0"/>
              </a:spcAft>
              <a:buClrTx/>
              <a:buSzTx/>
              <a:buFontTx/>
              <a:buNone/>
              <a:tabLst/>
              <a:defRPr/>
            </a:pPr>
            <a:r>
              <a:rPr kumimoji="0" lang="sv-SE" altLang="sv-SE" sz="2400" b="1" i="0" u="none" strike="noStrike" kern="1200" cap="none" spc="0" normalizeH="0" baseline="0" noProof="0">
                <a:ln>
                  <a:noFill/>
                </a:ln>
                <a:solidFill>
                  <a:srgbClr val="F5EF88"/>
                </a:solidFill>
                <a:effectLst/>
                <a:uLnTx/>
                <a:uFillTx/>
                <a:latin typeface="Montserrat Light" panose="00000400000000000000" pitchFamily="2" charset="0"/>
                <a:ea typeface="+mn-ea"/>
                <a:cs typeface="Assistant" pitchFamily="2" charset="-79"/>
              </a:rPr>
              <a:t>Innebandyfys:</a:t>
            </a:r>
            <a:endParaRPr kumimoji="0" lang="sv-SE" altLang="sv-SE" sz="2400" b="0" i="0" u="none" strike="noStrike" kern="1200" cap="none" spc="0" normalizeH="0" baseline="0" noProof="0">
              <a:ln>
                <a:noFill/>
              </a:ln>
              <a:solidFill>
                <a:prstClr val="white"/>
              </a:solidFill>
              <a:effectLst/>
              <a:uLnTx/>
              <a:uFillTx/>
              <a:latin typeface="Montserrat Light" panose="00000400000000000000" pitchFamily="2" charset="0"/>
              <a:ea typeface="+mn-ea"/>
              <a:cs typeface="Assistant" pitchFamily="2" charset="-79"/>
            </a:endParaRPr>
          </a:p>
          <a:p>
            <a:pPr marL="457200" marR="0" lvl="0" indent="-457200" algn="ctr" defTabSz="182868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altLang="sv-SE" sz="2400">
                <a:solidFill>
                  <a:prstClr val="white"/>
                </a:solidFill>
                <a:latin typeface="Montserrat Light" panose="00000400000000000000" pitchFamily="2" charset="0"/>
                <a:cs typeface="Assistant" pitchFamily="2" charset="-79"/>
              </a:rPr>
              <a:t>Grundfysik</a:t>
            </a:r>
            <a:r>
              <a:rPr kumimoji="0" lang="sv-SE" altLang="sv-SE" sz="2400" b="0" i="0" u="none" strike="noStrike" kern="1200" cap="none" spc="0" normalizeH="0" baseline="0" noProof="0">
                <a:ln>
                  <a:noFill/>
                </a:ln>
                <a:solidFill>
                  <a:prstClr val="white"/>
                </a:solidFill>
                <a:effectLst/>
                <a:uLnTx/>
                <a:uFillTx/>
                <a:latin typeface="Montserrat Light" panose="00000400000000000000" pitchFamily="2" charset="0"/>
                <a:ea typeface="+mn-ea"/>
                <a:cs typeface="Assistant" pitchFamily="2" charset="-79"/>
              </a:rPr>
              <a:t> och snabbhetsövningar</a:t>
            </a:r>
          </a:p>
          <a:p>
            <a:pPr marL="457200" marR="0" lvl="0" indent="-457200" algn="ctr" defTabSz="182868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400" b="0" i="0" u="none" strike="noStrike" kern="1200" cap="none" spc="0" normalizeH="0" baseline="0" noProof="0">
                <a:ln>
                  <a:noFill/>
                </a:ln>
                <a:solidFill>
                  <a:prstClr val="white"/>
                </a:solidFill>
                <a:effectLst/>
                <a:uLnTx/>
                <a:uFillTx/>
                <a:latin typeface="Montserrat Light" panose="00000400000000000000" pitchFamily="2" charset="0"/>
                <a:ea typeface="+mn-ea"/>
                <a:cs typeface="Assistant" pitchFamily="2" charset="-79"/>
              </a:rPr>
              <a:t>Knäkontroll!</a:t>
            </a:r>
            <a:endParaRPr kumimoji="0" lang="sv-SE" sz="2400" b="0" i="0" u="none" strike="noStrike" kern="1200" cap="none" spc="0" normalizeH="0" baseline="0" noProof="0">
              <a:ln>
                <a:noFill/>
              </a:ln>
              <a:solidFill>
                <a:prstClr val="white"/>
              </a:solidFill>
              <a:effectLst/>
              <a:uLnTx/>
              <a:uFillTx/>
              <a:latin typeface="Montserrat Light" panose="00000400000000000000" pitchFamily="2" charset="0"/>
              <a:ea typeface="+mn-ea"/>
              <a:cs typeface="+mn-cs"/>
            </a:endParaRPr>
          </a:p>
        </p:txBody>
      </p:sp>
      <p:sp>
        <p:nvSpPr>
          <p:cNvPr id="6155" name="textruta 6154">
            <a:extLst>
              <a:ext uri="{FF2B5EF4-FFF2-40B4-BE49-F238E27FC236}">
                <a16:creationId xmlns:a16="http://schemas.microsoft.com/office/drawing/2014/main" id="{9F0DA8DA-CCF2-6AE9-9BB1-E9A2F77EC27F}"/>
              </a:ext>
            </a:extLst>
          </p:cNvPr>
          <p:cNvSpPr txBox="1"/>
          <p:nvPr/>
        </p:nvSpPr>
        <p:spPr>
          <a:xfrm>
            <a:off x="16704993" y="11495858"/>
            <a:ext cx="7416000" cy="1188000"/>
          </a:xfrm>
          <a:prstGeom prst="rect">
            <a:avLst/>
          </a:prstGeom>
          <a:noFill/>
          <a:ln>
            <a:solidFill>
              <a:srgbClr val="F5EF88"/>
            </a:solidFill>
          </a:ln>
        </p:spPr>
        <p:txBody>
          <a:bodyPr wrap="square">
            <a:spAutoFit/>
          </a:bodyPr>
          <a:lstStyle/>
          <a:p>
            <a:pPr marL="0" marR="0" lvl="0" indent="0" algn="ctr" defTabSz="1828686" rtl="0" eaLnBrk="1" fontAlgn="auto" latinLnBrk="0" hangingPunct="1">
              <a:lnSpc>
                <a:spcPct val="100000"/>
              </a:lnSpc>
              <a:spcBef>
                <a:spcPts val="0"/>
              </a:spcBef>
              <a:spcAft>
                <a:spcPts val="0"/>
              </a:spcAft>
              <a:buClrTx/>
              <a:buSzTx/>
              <a:buFontTx/>
              <a:buNone/>
              <a:tabLst/>
              <a:defRPr/>
            </a:pPr>
            <a:r>
              <a:rPr kumimoji="0" lang="sv-SE" altLang="sv-SE" sz="2400" b="1" i="0" u="none" strike="noStrike" kern="1200" cap="none" spc="0" normalizeH="0" baseline="0" noProof="0">
                <a:ln>
                  <a:noFill/>
                </a:ln>
                <a:solidFill>
                  <a:srgbClr val="F5EF88"/>
                </a:solidFill>
                <a:effectLst/>
                <a:uLnTx/>
                <a:uFillTx/>
                <a:latin typeface="Montserrat Light" panose="00000400000000000000" pitchFamily="2" charset="0"/>
                <a:ea typeface="+mn-ea"/>
                <a:cs typeface="Assistant" pitchFamily="2" charset="-79"/>
              </a:rPr>
              <a:t>Innebandypsykologi:</a:t>
            </a:r>
            <a:endParaRPr kumimoji="0" lang="sv-SE" altLang="sv-SE" sz="2400" b="0" i="0" u="none" strike="noStrike" kern="1200" cap="none" spc="0" normalizeH="0" baseline="0" noProof="0">
              <a:ln>
                <a:noFill/>
              </a:ln>
              <a:solidFill>
                <a:prstClr val="white"/>
              </a:solidFill>
              <a:effectLst/>
              <a:uLnTx/>
              <a:uFillTx/>
              <a:latin typeface="Montserrat Light" panose="00000400000000000000" pitchFamily="2" charset="0"/>
              <a:ea typeface="+mn-ea"/>
              <a:cs typeface="Assistant" pitchFamily="2" charset="-79"/>
            </a:endParaRPr>
          </a:p>
          <a:p>
            <a:pPr marL="457200" marR="0" lvl="0" indent="-457200" algn="ctr" defTabSz="182868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altLang="sv-SE" sz="2400" b="0" i="0" u="none" strike="noStrike" kern="1200" cap="none" spc="0" normalizeH="0" baseline="0" noProof="0">
                <a:ln>
                  <a:noFill/>
                </a:ln>
                <a:solidFill>
                  <a:prstClr val="white"/>
                </a:solidFill>
                <a:effectLst/>
                <a:uLnTx/>
                <a:uFillTx/>
                <a:latin typeface="Montserrat Light" panose="00000400000000000000" pitchFamily="2" charset="0"/>
                <a:ea typeface="+mn-ea"/>
                <a:cs typeface="Assistant" pitchFamily="2" charset="-79"/>
              </a:rPr>
              <a:t>Göra lagkamrater bättre</a:t>
            </a:r>
          </a:p>
          <a:p>
            <a:pPr marL="457200" marR="0" lvl="0" indent="-457200" algn="ctr" defTabSz="182868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altLang="sv-SE" sz="2400" b="0" i="0" u="none" strike="noStrike" kern="1200" cap="none" spc="0" normalizeH="0" baseline="0" noProof="0">
                <a:ln>
                  <a:noFill/>
                </a:ln>
                <a:solidFill>
                  <a:prstClr val="white"/>
                </a:solidFill>
                <a:effectLst/>
                <a:uLnTx/>
                <a:uFillTx/>
                <a:latin typeface="Montserrat Light" panose="00000400000000000000" pitchFamily="2" charset="0"/>
                <a:ea typeface="+mn-ea"/>
                <a:cs typeface="Assistant" pitchFamily="2" charset="-79"/>
              </a:rPr>
              <a:t>Långsiktig utveckling, individ. samtal</a:t>
            </a:r>
            <a:endParaRPr kumimoji="0" lang="sv-SE" sz="2400" b="0" i="0" u="none" strike="noStrike" kern="1200" cap="none" spc="0" normalizeH="0" baseline="0" noProof="0">
              <a:ln>
                <a:noFill/>
              </a:ln>
              <a:solidFill>
                <a:prstClr val="white"/>
              </a:solidFill>
              <a:effectLst/>
              <a:uLnTx/>
              <a:uFillTx/>
              <a:latin typeface="Montserrat Light" panose="00000400000000000000" pitchFamily="2" charset="0"/>
              <a:ea typeface="+mn-ea"/>
              <a:cs typeface="+mn-cs"/>
            </a:endParaRPr>
          </a:p>
        </p:txBody>
      </p:sp>
      <p:pic>
        <p:nvPicPr>
          <p:cNvPr id="2" name="Bildobjekt 1" descr="En bild som visar text, skärmbild, Teckensnitt, nummer&#10;&#10;Automatiskt genererad beskrivning">
            <a:extLst>
              <a:ext uri="{FF2B5EF4-FFF2-40B4-BE49-F238E27FC236}">
                <a16:creationId xmlns:a16="http://schemas.microsoft.com/office/drawing/2014/main" id="{EC226E97-C39E-EA7E-648E-1A203EC66B93}"/>
              </a:ext>
            </a:extLst>
          </p:cNvPr>
          <p:cNvPicPr>
            <a:picLocks noChangeAspect="1"/>
          </p:cNvPicPr>
          <p:nvPr/>
        </p:nvPicPr>
        <p:blipFill>
          <a:blip r:embed="rId3"/>
          <a:srcRect b="76110"/>
          <a:stretch>
            <a:fillRect/>
          </a:stretch>
        </p:blipFill>
        <p:spPr>
          <a:xfrm>
            <a:off x="9905217" y="2000041"/>
            <a:ext cx="12714650" cy="1152152"/>
          </a:xfrm>
          <a:prstGeom prst="rect">
            <a:avLst/>
          </a:prstGeom>
        </p:spPr>
      </p:pic>
      <p:sp>
        <p:nvSpPr>
          <p:cNvPr id="3" name="Rektangel: rundade hörn 2">
            <a:extLst>
              <a:ext uri="{FF2B5EF4-FFF2-40B4-BE49-F238E27FC236}">
                <a16:creationId xmlns:a16="http://schemas.microsoft.com/office/drawing/2014/main" id="{F5445E56-F6C9-4A15-2A31-61FB3AB6451B}"/>
              </a:ext>
            </a:extLst>
          </p:cNvPr>
          <p:cNvSpPr/>
          <p:nvPr/>
        </p:nvSpPr>
        <p:spPr>
          <a:xfrm>
            <a:off x="8983479" y="3690542"/>
            <a:ext cx="6372000" cy="2160000"/>
          </a:xfrm>
          <a:prstGeom prst="roundRect">
            <a:avLst/>
          </a:prstGeom>
          <a:noFill/>
          <a:ln>
            <a:solidFill>
              <a:srgbClr val="F1EB7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828686" rtl="0" eaLnBrk="1" fontAlgn="auto" latinLnBrk="0" hangingPunct="1">
              <a:lnSpc>
                <a:spcPct val="100000"/>
              </a:lnSpc>
              <a:spcBef>
                <a:spcPts val="0"/>
              </a:spcBef>
              <a:spcAft>
                <a:spcPts val="0"/>
              </a:spcAft>
              <a:buClrTx/>
              <a:buSzTx/>
              <a:buFontTx/>
              <a:buNone/>
              <a:tabLst/>
              <a:defRPr/>
            </a:pPr>
            <a:r>
              <a:rPr kumimoji="0" lang="sv-SE" altLang="sv-SE" sz="2800" b="0" i="0" u="none" strike="noStrike" kern="1200" cap="none" spc="0" normalizeH="0" baseline="0" noProof="0">
                <a:ln>
                  <a:noFill/>
                </a:ln>
                <a:solidFill>
                  <a:schemeClr val="bg1"/>
                </a:solidFill>
                <a:effectLst/>
                <a:uLnTx/>
                <a:uFillTx/>
                <a:latin typeface="Montserrat Light" panose="00000400000000000000" pitchFamily="2" charset="0"/>
                <a:ea typeface="+mn-ea"/>
                <a:cs typeface="Assistant" pitchFamily="2" charset="-79"/>
              </a:rPr>
              <a:t>PRINCIPER OCH BETEENDEN</a:t>
            </a:r>
          </a:p>
          <a:p>
            <a:pPr marL="342900" marR="0" lvl="0" indent="-342900" algn="ctr" defTabSz="182868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000" b="0" i="0" u="none" strike="noStrike" kern="1200" cap="none" spc="0" normalizeH="0" baseline="0" noProof="0">
                <a:ln>
                  <a:noFill/>
                </a:ln>
                <a:solidFill>
                  <a:prstClr val="white"/>
                </a:solidFill>
                <a:effectLst/>
                <a:uLnTx/>
                <a:uFillTx/>
                <a:latin typeface="Montserrat Light" panose="00000400000000000000" pitchFamily="2" charset="0"/>
                <a:ea typeface="+mn-ea"/>
                <a:cs typeface="+mn-cs"/>
              </a:rPr>
              <a:t>Fokus på individen tillsammans med utökade principer i spelet för laget.</a:t>
            </a:r>
          </a:p>
          <a:p>
            <a:pPr marL="342900" marR="0" lvl="0" indent="-342900" algn="ctr" defTabSz="182868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000" b="1" i="0" u="none" strike="noStrike" kern="1200" cap="none" spc="0" normalizeH="0" baseline="0" noProof="0">
                <a:ln>
                  <a:noFill/>
                </a:ln>
                <a:solidFill>
                  <a:srgbClr val="FF0000"/>
                </a:solidFill>
                <a:effectLst/>
                <a:uLnTx/>
                <a:uFillTx/>
                <a:latin typeface="Montserrat Light" panose="00000400000000000000" pitchFamily="2" charset="0"/>
                <a:ea typeface="+mn-ea"/>
                <a:cs typeface="+mn-cs"/>
              </a:rPr>
              <a:t>Träna på att vara spelbar samt behålla bollen i olika spelformer</a:t>
            </a:r>
            <a:endParaRPr lang="sv-SE" sz="2000">
              <a:latin typeface="Montserrat Light" panose="00000400000000000000" pitchFamily="2" charset="0"/>
            </a:endParaRPr>
          </a:p>
        </p:txBody>
      </p:sp>
      <p:sp>
        <p:nvSpPr>
          <p:cNvPr id="4" name="Rektangel: rundade hörn 3">
            <a:extLst>
              <a:ext uri="{FF2B5EF4-FFF2-40B4-BE49-F238E27FC236}">
                <a16:creationId xmlns:a16="http://schemas.microsoft.com/office/drawing/2014/main" id="{39D38EAF-6876-0ACD-7803-0D6D245445BC}"/>
              </a:ext>
            </a:extLst>
          </p:cNvPr>
          <p:cNvSpPr/>
          <p:nvPr/>
        </p:nvSpPr>
        <p:spPr>
          <a:xfrm>
            <a:off x="8981154" y="6061116"/>
            <a:ext cx="6372000" cy="2160000"/>
          </a:xfrm>
          <a:prstGeom prst="roundRect">
            <a:avLst/>
          </a:prstGeom>
          <a:noFill/>
          <a:ln>
            <a:solidFill>
              <a:srgbClr val="F1EB7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828686" rtl="0" eaLnBrk="1" fontAlgn="auto" latinLnBrk="0" hangingPunct="1">
              <a:lnSpc>
                <a:spcPct val="100000"/>
              </a:lnSpc>
              <a:spcBef>
                <a:spcPts val="0"/>
              </a:spcBef>
              <a:spcAft>
                <a:spcPts val="0"/>
              </a:spcAft>
              <a:buClrTx/>
              <a:buSzTx/>
              <a:buFontTx/>
              <a:buNone/>
              <a:tabLst/>
              <a:defRPr/>
            </a:pPr>
            <a:r>
              <a:rPr kumimoji="0" lang="sv-SE" altLang="sv-SE" sz="2800" b="0" i="0" u="none" strike="noStrike" kern="1200" cap="none" spc="0" normalizeH="0" baseline="0" noProof="0">
                <a:ln>
                  <a:noFill/>
                </a:ln>
                <a:solidFill>
                  <a:prstClr val="white"/>
                </a:solidFill>
                <a:effectLst/>
                <a:uLnTx/>
                <a:uFillTx/>
                <a:latin typeface="Montserrat Light" panose="00000400000000000000" pitchFamily="2" charset="0"/>
                <a:ea typeface="+mn-ea"/>
                <a:cs typeface="Assistant" pitchFamily="2" charset="-79"/>
              </a:rPr>
              <a:t>Färdigheter för utespelare</a:t>
            </a:r>
            <a:endParaRPr kumimoji="0" lang="sv-SE" altLang="sv-SE" sz="2000" b="0" i="0" u="none" strike="noStrike" kern="1200" cap="none" spc="0" normalizeH="0" baseline="0" noProof="0">
              <a:ln>
                <a:noFill/>
              </a:ln>
              <a:solidFill>
                <a:prstClr val="white"/>
              </a:solidFill>
              <a:effectLst/>
              <a:uLnTx/>
              <a:uFillTx/>
              <a:latin typeface="Montserrat Light" panose="00000400000000000000" pitchFamily="2" charset="0"/>
              <a:ea typeface="+mn-ea"/>
              <a:cs typeface="Assistant" pitchFamily="2" charset="-79"/>
            </a:endParaRPr>
          </a:p>
          <a:p>
            <a:pPr marL="342900" marR="0" lvl="0" indent="-342900" algn="ctr" defTabSz="182868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altLang="sv-SE" sz="2000" b="0" i="0" u="none" strike="noStrike" kern="1200" cap="none" spc="0" normalizeH="0" baseline="0" noProof="0">
                <a:ln>
                  <a:noFill/>
                </a:ln>
                <a:solidFill>
                  <a:prstClr val="white"/>
                </a:solidFill>
                <a:effectLst/>
                <a:uLnTx/>
                <a:uFillTx/>
                <a:latin typeface="Montserrat Light" panose="00000400000000000000" pitchFamily="2" charset="0"/>
                <a:ea typeface="+mn-ea"/>
                <a:cs typeface="Assistant" pitchFamily="2" charset="-79"/>
              </a:rPr>
              <a:t>Förfina tekniska färdigheter ännu mer och fokusera på aktioner i spelet</a:t>
            </a:r>
          </a:p>
          <a:p>
            <a:pPr marL="342900" marR="0" lvl="0" indent="-342900" algn="ctr" defTabSz="182868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000" b="1" i="0" u="none" strike="noStrike" kern="1200" cap="none" spc="0" normalizeH="0" baseline="0" noProof="0">
                <a:ln>
                  <a:noFill/>
                </a:ln>
                <a:solidFill>
                  <a:srgbClr val="FF0000"/>
                </a:solidFill>
                <a:effectLst/>
                <a:uLnTx/>
                <a:uFillTx/>
                <a:latin typeface="Montserrat Light" panose="00000400000000000000" pitchFamily="2" charset="0"/>
                <a:ea typeface="+mn-ea"/>
                <a:cs typeface="Assistant" pitchFamily="2" charset="-79"/>
              </a:rPr>
              <a:t>1- Duellspel med boll, 5- Vinna insida, 6- Passningsspel.</a:t>
            </a:r>
            <a:endParaRPr kumimoji="0" lang="sv-SE" sz="2800" b="1" i="0" u="none" strike="noStrike" kern="1200" cap="none" spc="0" normalizeH="0" baseline="0" noProof="0">
              <a:ln>
                <a:noFill/>
              </a:ln>
              <a:solidFill>
                <a:srgbClr val="FF0000"/>
              </a:solidFill>
              <a:effectLst/>
              <a:uLnTx/>
              <a:uFillTx/>
              <a:latin typeface="Montserrat Light" panose="00000400000000000000" pitchFamily="2" charset="0"/>
              <a:ea typeface="+mn-ea"/>
              <a:cs typeface="+mn-cs"/>
            </a:endParaRPr>
          </a:p>
        </p:txBody>
      </p:sp>
      <p:sp>
        <p:nvSpPr>
          <p:cNvPr id="5" name="Rektangel: rundade hörn 4">
            <a:extLst>
              <a:ext uri="{FF2B5EF4-FFF2-40B4-BE49-F238E27FC236}">
                <a16:creationId xmlns:a16="http://schemas.microsoft.com/office/drawing/2014/main" id="{4D33845F-10F7-82D1-3E6C-95689F370639}"/>
              </a:ext>
            </a:extLst>
          </p:cNvPr>
          <p:cNvSpPr/>
          <p:nvPr/>
        </p:nvSpPr>
        <p:spPr>
          <a:xfrm>
            <a:off x="8981154" y="8438022"/>
            <a:ext cx="6372000" cy="2160000"/>
          </a:xfrm>
          <a:prstGeom prst="roundRect">
            <a:avLst/>
          </a:prstGeom>
          <a:noFill/>
          <a:ln>
            <a:solidFill>
              <a:srgbClr val="F1EB7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828686" rtl="0" eaLnBrk="1" fontAlgn="auto" latinLnBrk="0" hangingPunct="1">
              <a:lnSpc>
                <a:spcPct val="100000"/>
              </a:lnSpc>
              <a:spcBef>
                <a:spcPts val="0"/>
              </a:spcBef>
              <a:spcAft>
                <a:spcPts val="0"/>
              </a:spcAft>
              <a:buClrTx/>
              <a:buSzTx/>
              <a:buFontTx/>
              <a:buNone/>
              <a:tabLst/>
              <a:defRPr/>
            </a:pPr>
            <a:r>
              <a:rPr kumimoji="0" lang="sv-SE" altLang="sv-SE" sz="2800" b="0" i="0" u="none" strike="noStrike" kern="1200" cap="none" spc="0" normalizeH="0" baseline="0" noProof="0">
                <a:ln>
                  <a:noFill/>
                </a:ln>
                <a:solidFill>
                  <a:prstClr val="white"/>
                </a:solidFill>
                <a:effectLst/>
                <a:uLnTx/>
                <a:uFillTx/>
                <a:latin typeface="Montserrat Light" panose="00000400000000000000" pitchFamily="2" charset="0"/>
                <a:ea typeface="+mn-ea"/>
                <a:cs typeface="Assistant" pitchFamily="2" charset="-79"/>
              </a:rPr>
              <a:t>Färdigheter för målvakt</a:t>
            </a:r>
          </a:p>
          <a:p>
            <a:pPr marL="457200" marR="0" lvl="0" indent="-457200" algn="ctr" defTabSz="182868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000" b="0" i="0" u="none" strike="noStrike" kern="1200" cap="none" spc="0" normalizeH="0" baseline="0" noProof="0">
                <a:ln>
                  <a:noFill/>
                </a:ln>
                <a:solidFill>
                  <a:prstClr val="white"/>
                </a:solidFill>
                <a:effectLst/>
                <a:uLnTx/>
                <a:uFillTx/>
                <a:latin typeface="Montserrat Light" panose="00000400000000000000" pitchFamily="2" charset="0"/>
                <a:ea typeface="+mn-ea"/>
                <a:cs typeface="Assistant" pitchFamily="2" charset="-79"/>
              </a:rPr>
              <a:t>Fasta målvakter, jobba med mer utmanande aktioner när grunderna är på plats.</a:t>
            </a:r>
          </a:p>
          <a:p>
            <a:pPr marL="457200" marR="0" lvl="0" indent="-457200" algn="ctr" defTabSz="182868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000" b="1" i="0" u="none" strike="noStrike" kern="1200" cap="none" spc="0" normalizeH="0" baseline="0" noProof="0">
                <a:ln>
                  <a:noFill/>
                </a:ln>
                <a:solidFill>
                  <a:srgbClr val="FF0000"/>
                </a:solidFill>
                <a:effectLst/>
                <a:uLnTx/>
                <a:uFillTx/>
                <a:latin typeface="Montserrat Light" panose="00000400000000000000" pitchFamily="2" charset="0"/>
                <a:ea typeface="+mn-ea"/>
                <a:cs typeface="+mn-cs"/>
              </a:rPr>
              <a:t>2-Returer, 8-Trafikhantering.</a:t>
            </a:r>
          </a:p>
        </p:txBody>
      </p:sp>
      <p:sp>
        <p:nvSpPr>
          <p:cNvPr id="6" name="Rektangel: rundade hörn 5">
            <a:extLst>
              <a:ext uri="{FF2B5EF4-FFF2-40B4-BE49-F238E27FC236}">
                <a16:creationId xmlns:a16="http://schemas.microsoft.com/office/drawing/2014/main" id="{532BB521-D96A-E4E7-7164-5E4D73EF3361}"/>
              </a:ext>
            </a:extLst>
          </p:cNvPr>
          <p:cNvSpPr/>
          <p:nvPr/>
        </p:nvSpPr>
        <p:spPr>
          <a:xfrm>
            <a:off x="17085591" y="8438022"/>
            <a:ext cx="6372000" cy="2160000"/>
          </a:xfrm>
          <a:prstGeom prst="roundRect">
            <a:avLst/>
          </a:prstGeom>
          <a:solidFill>
            <a:srgbClr val="F1EB74"/>
          </a:solidFill>
          <a:ln>
            <a:solidFill>
              <a:srgbClr val="F1EB7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828686" rtl="0" eaLnBrk="1" fontAlgn="auto" latinLnBrk="0" hangingPunct="1">
              <a:lnSpc>
                <a:spcPct val="100000"/>
              </a:lnSpc>
              <a:spcBef>
                <a:spcPts val="0"/>
              </a:spcBef>
              <a:spcAft>
                <a:spcPts val="0"/>
              </a:spcAft>
              <a:buClrTx/>
              <a:buSzTx/>
              <a:buFontTx/>
              <a:buNone/>
              <a:tabLst/>
              <a:defRPr/>
            </a:pPr>
            <a:r>
              <a:rPr kumimoji="0" lang="sv-SE" altLang="sv-SE" sz="2400" b="0" i="0" u="none" strike="noStrike" kern="1200" cap="none" spc="0" normalizeH="0" baseline="0" noProof="0">
                <a:ln>
                  <a:noFill/>
                </a:ln>
                <a:solidFill>
                  <a:srgbClr val="18153C"/>
                </a:solidFill>
                <a:effectLst/>
                <a:uLnTx/>
                <a:uFillTx/>
                <a:latin typeface="Montserrat Light" panose="00000400000000000000" pitchFamily="2" charset="0"/>
                <a:ea typeface="+mn-ea"/>
                <a:cs typeface="Assistant" pitchFamily="2" charset="-79"/>
              </a:rPr>
              <a:t>Färdigheter för målvakt</a:t>
            </a:r>
          </a:p>
          <a:p>
            <a:pPr marL="457200" marR="0" lvl="0" indent="-457200" algn="ctr" defTabSz="182868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000" b="0" i="0" u="none" strike="noStrike" kern="1200" cap="none" spc="0" normalizeH="0" baseline="0" noProof="0">
                <a:ln>
                  <a:noFill/>
                </a:ln>
                <a:solidFill>
                  <a:srgbClr val="19173B"/>
                </a:solidFill>
                <a:effectLst/>
                <a:uLnTx/>
                <a:uFillTx/>
                <a:latin typeface="Montserrat Light" panose="00000400000000000000" pitchFamily="2" charset="0"/>
                <a:ea typeface="+mn-ea"/>
                <a:cs typeface="Assistant" pitchFamily="2" charset="-79"/>
              </a:rPr>
              <a:t>Fasta målvakter, jobba med mer utmanande aktioner när grunderna är på plats..</a:t>
            </a:r>
          </a:p>
          <a:p>
            <a:pPr marL="457200" marR="0" lvl="0" indent="-457200" algn="ctr" defTabSz="182868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000" b="1" i="0" u="none" strike="noStrike" kern="1200" cap="none" spc="0" normalizeH="0" baseline="0" noProof="0">
                <a:ln>
                  <a:noFill/>
                </a:ln>
                <a:solidFill>
                  <a:srgbClr val="FF0000"/>
                </a:solidFill>
                <a:effectLst/>
                <a:uLnTx/>
                <a:uFillTx/>
                <a:latin typeface="Montserrat Light" panose="00000400000000000000" pitchFamily="2" charset="0"/>
                <a:ea typeface="+mn-ea"/>
                <a:cs typeface="Assistant" pitchFamily="2" charset="-79"/>
              </a:rPr>
              <a:t>4- Förflyttningar, 7-Aktiv som försvarare.</a:t>
            </a:r>
            <a:endParaRPr kumimoji="0" lang="sv-SE" sz="2000" b="1" i="0" u="none" strike="noStrike" kern="1200" cap="none" spc="0" normalizeH="0" baseline="0" noProof="0">
              <a:ln>
                <a:noFill/>
              </a:ln>
              <a:solidFill>
                <a:srgbClr val="0070C0"/>
              </a:solidFill>
              <a:effectLst/>
              <a:uLnTx/>
              <a:uFillTx/>
              <a:latin typeface="Montserrat Light" panose="00000400000000000000" pitchFamily="2" charset="0"/>
              <a:ea typeface="+mn-ea"/>
              <a:cs typeface="Assistant" pitchFamily="2" charset="-79"/>
            </a:endParaRPr>
          </a:p>
        </p:txBody>
      </p:sp>
      <p:sp>
        <p:nvSpPr>
          <p:cNvPr id="7" name="Rektangel: rundade hörn 6">
            <a:extLst>
              <a:ext uri="{FF2B5EF4-FFF2-40B4-BE49-F238E27FC236}">
                <a16:creationId xmlns:a16="http://schemas.microsoft.com/office/drawing/2014/main" id="{64446F67-360A-0693-9137-43888FC62734}"/>
              </a:ext>
            </a:extLst>
          </p:cNvPr>
          <p:cNvSpPr/>
          <p:nvPr/>
        </p:nvSpPr>
        <p:spPr>
          <a:xfrm>
            <a:off x="17085591" y="6061116"/>
            <a:ext cx="6372000" cy="2160000"/>
          </a:xfrm>
          <a:prstGeom prst="roundRect">
            <a:avLst/>
          </a:prstGeom>
          <a:solidFill>
            <a:srgbClr val="F1EB74"/>
          </a:solidFill>
          <a:ln>
            <a:solidFill>
              <a:srgbClr val="F1EB7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828686" rtl="0" eaLnBrk="1" fontAlgn="auto" latinLnBrk="0" hangingPunct="1">
              <a:lnSpc>
                <a:spcPct val="100000"/>
              </a:lnSpc>
              <a:spcBef>
                <a:spcPts val="0"/>
              </a:spcBef>
              <a:spcAft>
                <a:spcPts val="0"/>
              </a:spcAft>
              <a:buClrTx/>
              <a:buSzTx/>
              <a:buFontTx/>
              <a:buNone/>
              <a:tabLst/>
              <a:defRPr/>
            </a:pPr>
            <a:r>
              <a:rPr kumimoji="0" lang="sv-SE" altLang="sv-SE" sz="2400" b="0" i="0" u="none" strike="noStrike" kern="1200" cap="none" spc="0" normalizeH="0" baseline="0" noProof="0">
                <a:ln>
                  <a:noFill/>
                </a:ln>
                <a:solidFill>
                  <a:srgbClr val="18153C"/>
                </a:solidFill>
                <a:effectLst/>
                <a:uLnTx/>
                <a:uFillTx/>
                <a:latin typeface="Montserrat Light" panose="00000400000000000000" pitchFamily="2" charset="0"/>
                <a:ea typeface="+mn-ea"/>
                <a:cs typeface="Assistant" pitchFamily="2" charset="-79"/>
              </a:rPr>
              <a:t>Färdigheter för utespelare:</a:t>
            </a:r>
          </a:p>
          <a:p>
            <a:pPr marL="342900" marR="0" lvl="0" indent="-342900" algn="ctr" defTabSz="182868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altLang="sv-SE" sz="2000" b="0" i="0" u="none" strike="noStrike" kern="1200" cap="none" spc="0" normalizeH="0" baseline="0" noProof="0">
                <a:ln>
                  <a:noFill/>
                </a:ln>
                <a:solidFill>
                  <a:srgbClr val="19173B"/>
                </a:solidFill>
                <a:effectLst/>
                <a:uLnTx/>
                <a:uFillTx/>
                <a:latin typeface="Montserrat Light" panose="00000400000000000000" pitchFamily="2" charset="0"/>
                <a:ea typeface="+mn-ea"/>
                <a:cs typeface="Assistant" pitchFamily="2" charset="-79"/>
              </a:rPr>
              <a:t>Förfina tekniska färdigheter ännu mer och fokusera på aktioner i spelet</a:t>
            </a:r>
            <a:endParaRPr kumimoji="0" lang="sv-SE" altLang="sv-SE" sz="2000" b="0" i="0" u="none" strike="noStrike" kern="1200" cap="none" spc="0" normalizeH="0" baseline="0" noProof="0">
              <a:ln>
                <a:noFill/>
              </a:ln>
              <a:solidFill>
                <a:srgbClr val="18153C"/>
              </a:solidFill>
              <a:effectLst/>
              <a:uLnTx/>
              <a:uFillTx/>
              <a:latin typeface="Montserrat Light" panose="00000400000000000000" pitchFamily="2" charset="0"/>
              <a:ea typeface="+mn-ea"/>
              <a:cs typeface="Assistant" pitchFamily="2" charset="-79"/>
            </a:endParaRPr>
          </a:p>
          <a:p>
            <a:pPr marL="342900" marR="0" lvl="0" indent="-342900" algn="ctr" defTabSz="182868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altLang="sv-SE" sz="2000" b="1" i="0" u="none" strike="noStrike" kern="1200" cap="none" spc="0" normalizeH="0" baseline="0" noProof="0">
                <a:ln>
                  <a:noFill/>
                </a:ln>
                <a:solidFill>
                  <a:srgbClr val="FF0000"/>
                </a:solidFill>
                <a:effectLst/>
                <a:uLnTx/>
                <a:uFillTx/>
                <a:latin typeface="Montserrat Light" panose="00000400000000000000" pitchFamily="2" charset="0"/>
                <a:ea typeface="+mn-ea"/>
                <a:cs typeface="Assistant" pitchFamily="2" charset="-79"/>
              </a:rPr>
              <a:t>8- Förhindra mål.</a:t>
            </a:r>
            <a:r>
              <a:rPr kumimoji="0" lang="sv-SE" sz="2000" b="1" i="0" u="none" strike="noStrike" kern="1200" cap="none" spc="0" normalizeH="0" baseline="0" noProof="0">
                <a:ln>
                  <a:noFill/>
                </a:ln>
                <a:solidFill>
                  <a:srgbClr val="FF0000"/>
                </a:solidFill>
                <a:effectLst/>
                <a:uLnTx/>
                <a:uFillTx/>
                <a:latin typeface="Montserrat Light" panose="00000400000000000000" pitchFamily="2" charset="0"/>
                <a:ea typeface="+mn-ea"/>
                <a:cs typeface="Assistant" pitchFamily="2" charset="-79"/>
              </a:rPr>
              <a:t>.</a:t>
            </a:r>
            <a:endParaRPr kumimoji="0" lang="sv-SE" sz="2000" b="1" i="0" u="none" strike="noStrike" kern="1200" cap="none" spc="0" normalizeH="0" baseline="0" noProof="0">
              <a:ln>
                <a:noFill/>
              </a:ln>
              <a:solidFill>
                <a:srgbClr val="0070C0"/>
              </a:solidFill>
              <a:effectLst/>
              <a:uLnTx/>
              <a:uFillTx/>
              <a:latin typeface="Montserrat Light" panose="00000400000000000000" pitchFamily="2" charset="0"/>
              <a:ea typeface="+mn-ea"/>
              <a:cs typeface="Assistant" pitchFamily="2" charset="-79"/>
            </a:endParaRPr>
          </a:p>
        </p:txBody>
      </p:sp>
      <p:sp>
        <p:nvSpPr>
          <p:cNvPr id="8" name="Rektangel: rundade hörn 7">
            <a:extLst>
              <a:ext uri="{FF2B5EF4-FFF2-40B4-BE49-F238E27FC236}">
                <a16:creationId xmlns:a16="http://schemas.microsoft.com/office/drawing/2014/main" id="{148FF38C-AF13-FFD1-8756-16D3B1DECE66}"/>
              </a:ext>
            </a:extLst>
          </p:cNvPr>
          <p:cNvSpPr/>
          <p:nvPr/>
        </p:nvSpPr>
        <p:spPr>
          <a:xfrm>
            <a:off x="17085591" y="3719294"/>
            <a:ext cx="6372000" cy="2160000"/>
          </a:xfrm>
          <a:prstGeom prst="roundRect">
            <a:avLst/>
          </a:prstGeom>
          <a:solidFill>
            <a:srgbClr val="F1EB74"/>
          </a:solidFill>
          <a:ln>
            <a:solidFill>
              <a:srgbClr val="F1EB7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828686" rtl="0" eaLnBrk="1" fontAlgn="auto" latinLnBrk="0" hangingPunct="1">
              <a:lnSpc>
                <a:spcPct val="100000"/>
              </a:lnSpc>
              <a:spcBef>
                <a:spcPts val="0"/>
              </a:spcBef>
              <a:spcAft>
                <a:spcPts val="0"/>
              </a:spcAft>
              <a:buClrTx/>
              <a:buSzTx/>
              <a:buFontTx/>
              <a:buNone/>
              <a:tabLst/>
              <a:defRPr/>
            </a:pPr>
            <a:endParaRPr kumimoji="0" lang="sv-SE" altLang="sv-SE" sz="2400" b="0" i="0" u="none" strike="noStrike" kern="1200" cap="none" spc="0" normalizeH="0" baseline="0" noProof="0">
              <a:ln>
                <a:noFill/>
              </a:ln>
              <a:solidFill>
                <a:srgbClr val="19173B"/>
              </a:solidFill>
              <a:effectLst/>
              <a:uLnTx/>
              <a:uFillTx/>
              <a:latin typeface="Montserrat Light" panose="00000400000000000000" pitchFamily="2" charset="0"/>
              <a:ea typeface="+mn-ea"/>
              <a:cs typeface="Assistant" pitchFamily="2" charset="-79"/>
            </a:endParaRPr>
          </a:p>
          <a:p>
            <a:pPr marL="0" marR="0" lvl="0" indent="0" algn="ctr" defTabSz="1828686" rtl="0" eaLnBrk="1" fontAlgn="auto" latinLnBrk="0" hangingPunct="1">
              <a:lnSpc>
                <a:spcPct val="100000"/>
              </a:lnSpc>
              <a:spcBef>
                <a:spcPts val="0"/>
              </a:spcBef>
              <a:spcAft>
                <a:spcPts val="0"/>
              </a:spcAft>
              <a:buClrTx/>
              <a:buSzTx/>
              <a:buFontTx/>
              <a:buNone/>
              <a:tabLst/>
              <a:defRPr/>
            </a:pPr>
            <a:r>
              <a:rPr kumimoji="0" lang="sv-SE" altLang="sv-SE" sz="2400" b="0" i="0" u="none" strike="noStrike" kern="1200" cap="none" spc="0" normalizeH="0" baseline="0" noProof="0">
                <a:ln>
                  <a:noFill/>
                </a:ln>
                <a:solidFill>
                  <a:srgbClr val="19173B"/>
                </a:solidFill>
                <a:effectLst/>
                <a:uLnTx/>
                <a:uFillTx/>
                <a:latin typeface="Montserrat Light" panose="00000400000000000000" pitchFamily="2" charset="0"/>
                <a:ea typeface="+mn-ea"/>
                <a:cs typeface="Assistant" pitchFamily="2" charset="-79"/>
              </a:rPr>
              <a:t>SPELIDE OCH SPELUPPSTÄLLNINGAR</a:t>
            </a:r>
          </a:p>
          <a:p>
            <a:pPr marL="342900" marR="0" lvl="0" indent="-342900" algn="ctr" defTabSz="182868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000" b="0" i="0" u="none" strike="noStrike" kern="1200" cap="none" spc="0" normalizeH="0" baseline="0" noProof="0">
                <a:ln>
                  <a:noFill/>
                </a:ln>
                <a:solidFill>
                  <a:srgbClr val="19173B"/>
                </a:solidFill>
                <a:effectLst/>
                <a:uLnTx/>
                <a:uFillTx/>
                <a:latin typeface="Montserrat Light" panose="00000400000000000000" pitchFamily="2" charset="0"/>
                <a:ea typeface="+mn-ea"/>
                <a:cs typeface="+mn-cs"/>
              </a:rPr>
              <a:t>Fokus på individen tillsammans med utökade principer i spelet för laget.</a:t>
            </a:r>
          </a:p>
          <a:p>
            <a:pPr marL="457200" marR="0" lvl="0" indent="-457200" algn="ctr" defTabSz="182868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000" b="1" i="0" u="none" strike="noStrike" kern="1200" cap="none" spc="0" normalizeH="0" baseline="0" noProof="0">
                <a:ln>
                  <a:noFill/>
                </a:ln>
                <a:solidFill>
                  <a:srgbClr val="FF0000"/>
                </a:solidFill>
                <a:effectLst/>
                <a:uLnTx/>
                <a:uFillTx/>
                <a:latin typeface="Montserrat Light" panose="00000400000000000000" pitchFamily="2" charset="0"/>
                <a:ea typeface="+mn-ea"/>
                <a:cs typeface="+mn-cs"/>
              </a:rPr>
              <a:t>Träna på olika sätt att vinna bollen, hög press, lågt försvar, tät markering</a:t>
            </a:r>
            <a:endParaRPr kumimoji="0" lang="sv-SE" sz="2000" b="0" i="0" u="none" strike="noStrike" kern="1200" cap="none" spc="0" normalizeH="0" baseline="0" noProof="0">
              <a:ln>
                <a:noFill/>
              </a:ln>
              <a:solidFill>
                <a:srgbClr val="FF0000"/>
              </a:solidFill>
              <a:effectLst/>
              <a:uLnTx/>
              <a:uFillTx/>
              <a:latin typeface="Montserrat Light" panose="00000400000000000000" pitchFamily="2" charset="0"/>
              <a:ea typeface="+mn-ea"/>
              <a:cs typeface="+mn-cs"/>
            </a:endParaRPr>
          </a:p>
          <a:p>
            <a:pPr marL="0" marR="0" lvl="0" indent="0" algn="ctr" defTabSz="1828686" rtl="0" eaLnBrk="1" fontAlgn="auto" latinLnBrk="0" hangingPunct="1">
              <a:lnSpc>
                <a:spcPct val="100000"/>
              </a:lnSpc>
              <a:spcBef>
                <a:spcPts val="0"/>
              </a:spcBef>
              <a:spcAft>
                <a:spcPts val="0"/>
              </a:spcAft>
              <a:buClrTx/>
              <a:buSzTx/>
              <a:buFontTx/>
              <a:buNone/>
              <a:tabLst/>
              <a:defRPr/>
            </a:pPr>
            <a:endParaRPr kumimoji="0" lang="sv-SE" sz="2800" b="0" i="0" u="none" strike="noStrike" kern="1200" cap="none" spc="0" normalizeH="0" baseline="0" noProof="0">
              <a:ln>
                <a:noFill/>
              </a:ln>
              <a:solidFill>
                <a:srgbClr val="18153C"/>
              </a:solidFill>
              <a:effectLst/>
              <a:uLnTx/>
              <a:uFillTx/>
              <a:latin typeface="Montserrat Light" panose="00000400000000000000" pitchFamily="2" charset="0"/>
              <a:ea typeface="+mn-ea"/>
              <a:cs typeface="+mn-cs"/>
            </a:endParaRPr>
          </a:p>
        </p:txBody>
      </p:sp>
    </p:spTree>
    <p:extLst>
      <p:ext uri="{BB962C8B-B14F-4D97-AF65-F5344CB8AC3E}">
        <p14:creationId xmlns:p14="http://schemas.microsoft.com/office/powerpoint/2010/main" val="26038539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219B00-FCD7-7AA0-8D9E-4D7B7B19DFB6}"/>
            </a:ext>
          </a:extLst>
        </p:cNvPr>
        <p:cNvGrpSpPr/>
        <p:nvPr/>
      </p:nvGrpSpPr>
      <p:grpSpPr>
        <a:xfrm>
          <a:off x="0" y="0"/>
          <a:ext cx="0" cy="0"/>
          <a:chOff x="0" y="0"/>
          <a:chExt cx="0" cy="0"/>
        </a:xfrm>
      </p:grpSpPr>
      <p:sp>
        <p:nvSpPr>
          <p:cNvPr id="14" name="Rektangel med rundade hörn 11">
            <a:extLst>
              <a:ext uri="{FF2B5EF4-FFF2-40B4-BE49-F238E27FC236}">
                <a16:creationId xmlns:a16="http://schemas.microsoft.com/office/drawing/2014/main" id="{FCBD3091-21ED-F757-358B-2234269C7B04}"/>
              </a:ext>
            </a:extLst>
          </p:cNvPr>
          <p:cNvSpPr/>
          <p:nvPr/>
        </p:nvSpPr>
        <p:spPr>
          <a:xfrm>
            <a:off x="921855" y="1585186"/>
            <a:ext cx="22117050" cy="2211972"/>
          </a:xfrm>
          <a:prstGeom prst="rect">
            <a:avLst/>
          </a:prstGeom>
          <a:noFill/>
          <a:ln w="12700">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L="0" marR="0" lvl="0" indent="0" algn="ctr" defTabSz="1828686" rtl="0" eaLnBrk="1" fontAlgn="auto" latinLnBrk="0" hangingPunct="1">
              <a:lnSpc>
                <a:spcPct val="100000"/>
              </a:lnSpc>
              <a:spcBef>
                <a:spcPts val="0"/>
              </a:spcBef>
              <a:spcAft>
                <a:spcPts val="0"/>
              </a:spcAft>
              <a:buClrTx/>
              <a:buSzTx/>
              <a:buFontTx/>
              <a:buNone/>
              <a:tabLst/>
              <a:defRPr/>
            </a:pPr>
            <a:r>
              <a:rPr lang="sv-SE" sz="8500">
                <a:solidFill>
                  <a:srgbClr val="F5EF88"/>
                </a:solidFill>
                <a:latin typeface="Mongoose Regular"/>
              </a:rPr>
              <a:t>15</a:t>
            </a:r>
            <a:r>
              <a:rPr kumimoji="0" lang="sv-SE" sz="8500" b="0" i="0" u="none" strike="noStrike" kern="1200" cap="none" spc="0" normalizeH="0" baseline="0" noProof="0">
                <a:ln>
                  <a:noFill/>
                </a:ln>
                <a:solidFill>
                  <a:srgbClr val="F5EF88"/>
                </a:solidFill>
                <a:effectLst/>
                <a:uLnTx/>
                <a:uFillTx/>
                <a:latin typeface="Mongoose Regular"/>
                <a:ea typeface="+mn-ea"/>
                <a:cs typeface="+mn-cs"/>
              </a:rPr>
              <a:t>-16 år - </a:t>
            </a:r>
            <a:r>
              <a:rPr kumimoji="0" lang="sv-SE" sz="8500" b="0" i="0" u="none" strike="noStrike" kern="1200" cap="none" spc="0" normalizeH="0" baseline="0" noProof="0">
                <a:ln>
                  <a:noFill/>
                </a:ln>
                <a:solidFill>
                  <a:prstClr val="white"/>
                </a:solidFill>
                <a:effectLst/>
                <a:uLnTx/>
                <a:uFillTx/>
                <a:latin typeface="Mongoose Regular"/>
                <a:ea typeface="+mn-ea"/>
                <a:cs typeface="+mn-cs"/>
              </a:rPr>
              <a:t>Röd nivå planering</a:t>
            </a:r>
            <a:endParaRPr kumimoji="0" lang="sv-SE" sz="3200" b="1" i="0" u="none" strike="noStrike" kern="1200" cap="none" spc="0" normalizeH="0" baseline="0" noProof="0">
              <a:ln>
                <a:noFill/>
              </a:ln>
              <a:solidFill>
                <a:srgbClr val="F5EF88"/>
              </a:solidFill>
              <a:effectLst/>
              <a:uLnTx/>
              <a:uFillTx/>
              <a:latin typeface="Montserrat SemiBold" pitchFamily="2" charset="77"/>
              <a:ea typeface="+mn-ea"/>
              <a:cs typeface="+mn-cs"/>
            </a:endParaRPr>
          </a:p>
        </p:txBody>
      </p:sp>
      <p:sp>
        <p:nvSpPr>
          <p:cNvPr id="4" name="Rectangle 1">
            <a:extLst>
              <a:ext uri="{FF2B5EF4-FFF2-40B4-BE49-F238E27FC236}">
                <a16:creationId xmlns:a16="http://schemas.microsoft.com/office/drawing/2014/main" id="{08421A2B-6653-427F-45AC-B357529EFDE8}"/>
              </a:ext>
            </a:extLst>
          </p:cNvPr>
          <p:cNvSpPr>
            <a:spLocks noChangeArrowheads="1"/>
          </p:cNvSpPr>
          <p:nvPr/>
        </p:nvSpPr>
        <p:spPr bwMode="auto">
          <a:xfrm>
            <a:off x="1515375" y="3836860"/>
            <a:ext cx="21351662" cy="8956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sv-SE" altLang="sv-SE" sz="3200" b="0" i="0" u="none" strike="noStrike" kern="1200" cap="none" spc="0" normalizeH="0" baseline="0" noProof="0">
                <a:ln>
                  <a:noFill/>
                </a:ln>
                <a:solidFill>
                  <a:srgbClr val="F5EF88"/>
                </a:solidFill>
                <a:effectLst/>
                <a:uLnTx/>
                <a:uFillTx/>
                <a:latin typeface="Montserrat Light" panose="00000400000000000000" pitchFamily="2" charset="0"/>
                <a:ea typeface="+mn-ea"/>
                <a:cs typeface="Assistant" pitchFamily="2" charset="-79"/>
              </a:rPr>
              <a:t>Fokus: </a:t>
            </a:r>
            <a:r>
              <a:rPr kumimoji="0" lang="sv-SE" altLang="sv-SE" sz="3200" b="0" i="0" u="none" strike="noStrike" kern="1200" cap="none" spc="0" normalizeH="0" baseline="0" noProof="0">
                <a:ln>
                  <a:noFill/>
                </a:ln>
                <a:solidFill>
                  <a:prstClr val="white"/>
                </a:solidFill>
                <a:effectLst/>
                <a:uLnTx/>
                <a:uFillTx/>
                <a:latin typeface="Montserrat Light" panose="00000400000000000000" pitchFamily="2" charset="0"/>
                <a:ea typeface="+mn-ea"/>
                <a:cs typeface="Assistant" pitchFamily="2" charset="-79"/>
              </a:rPr>
              <a:t>Glädje, trygghet och utvecklingsfokus. Fortsätt att utveckla varje individ, och lägg ännu mer fokus på lagets taktiska spel för att lära spelarna det. </a:t>
            </a:r>
            <a:r>
              <a:rPr lang="sv-SE" altLang="sv-SE" sz="3200">
                <a:solidFill>
                  <a:prstClr val="white"/>
                </a:solidFill>
                <a:latin typeface="Montserrat Light" panose="00000400000000000000" pitchFamily="2" charset="0"/>
                <a:cs typeface="Assistant" pitchFamily="2" charset="-79"/>
              </a:rPr>
              <a:t>Ev. toppning/selektion ska göras med försiktighet</a:t>
            </a:r>
            <a:r>
              <a:rPr kumimoji="0" lang="sv-SE" altLang="sv-SE" sz="3200" b="0" i="0" u="none" strike="noStrike" kern="1200" cap="none" spc="0" normalizeH="0" baseline="0" noProof="0">
                <a:ln>
                  <a:noFill/>
                </a:ln>
                <a:solidFill>
                  <a:prstClr val="white"/>
                </a:solidFill>
                <a:effectLst/>
                <a:uLnTx/>
                <a:uFillTx/>
                <a:latin typeface="Montserrat Light" panose="00000400000000000000" pitchFamily="2" charset="0"/>
                <a:ea typeface="+mn-ea"/>
                <a:cs typeface="Assistant" pitchFamily="2" charset="-79"/>
              </a:rPr>
              <a:t>.</a:t>
            </a:r>
            <a:br>
              <a:rPr kumimoji="0" lang="sv-SE" altLang="sv-SE" sz="3200" b="0" i="0" u="none" strike="noStrike" kern="1200" cap="none" spc="0" normalizeH="0" baseline="0" noProof="0">
                <a:ln>
                  <a:noFill/>
                </a:ln>
                <a:solidFill>
                  <a:srgbClr val="F5EF88"/>
                </a:solidFill>
                <a:effectLst/>
                <a:uLnTx/>
                <a:uFillTx/>
                <a:latin typeface="Montserrat Light" panose="00000400000000000000" pitchFamily="2" charset="0"/>
                <a:ea typeface="+mn-ea"/>
                <a:cs typeface="Assistant" pitchFamily="2" charset="-79"/>
              </a:rPr>
            </a:br>
            <a:endParaRPr kumimoji="0" lang="sv-SE" altLang="sv-SE" sz="3200" b="0" i="0" u="none" strike="noStrike" kern="1200" cap="none" spc="0" normalizeH="0" baseline="0" noProof="0">
              <a:ln>
                <a:noFill/>
              </a:ln>
              <a:solidFill>
                <a:srgbClr val="F5EF88"/>
              </a:solidFill>
              <a:effectLst/>
              <a:uLnTx/>
              <a:uFillTx/>
              <a:latin typeface="Montserrat Light" panose="00000400000000000000" pitchFamily="2" charset="0"/>
              <a:ea typeface="+mn-ea"/>
              <a:cs typeface="Assistant" pitchFamily="2" charset="-79"/>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sv-SE" altLang="sv-SE" sz="3200" b="0" i="0" u="none" strike="noStrike" kern="1200" cap="none" spc="0" normalizeH="0" baseline="0" noProof="0">
                <a:ln>
                  <a:noFill/>
                </a:ln>
                <a:solidFill>
                  <a:srgbClr val="F5EF88"/>
                </a:solidFill>
                <a:effectLst/>
                <a:uLnTx/>
                <a:uFillTx/>
                <a:latin typeface="Montserrat Light" panose="00000400000000000000" pitchFamily="2" charset="0"/>
                <a:ea typeface="+mn-ea"/>
                <a:cs typeface="Assistant" pitchFamily="2" charset="-79"/>
              </a:rPr>
              <a:t>Antal träningar i veckan: </a:t>
            </a:r>
            <a:r>
              <a:rPr kumimoji="0" lang="sv-SE" altLang="sv-SE" sz="3200" b="0" i="0" u="none" strike="noStrike" kern="1200" cap="none" spc="0" normalizeH="0" baseline="0" noProof="0">
                <a:ln>
                  <a:noFill/>
                </a:ln>
                <a:solidFill>
                  <a:prstClr val="white"/>
                </a:solidFill>
                <a:effectLst/>
                <a:uLnTx/>
                <a:uFillTx/>
                <a:latin typeface="Montserrat Light" panose="00000400000000000000" pitchFamily="2" charset="0"/>
                <a:ea typeface="+mn-ea"/>
                <a:cs typeface="Assistant" pitchFamily="2" charset="-79"/>
              </a:rPr>
              <a:t>Rekommenderat </a:t>
            </a:r>
            <a:r>
              <a:rPr lang="sv-SE" altLang="sv-SE" sz="3200">
                <a:solidFill>
                  <a:prstClr val="white"/>
                </a:solidFill>
                <a:latin typeface="Montserrat Light" panose="00000400000000000000" pitchFamily="2" charset="0"/>
                <a:cs typeface="Assistant" pitchFamily="2" charset="-79"/>
              </a:rPr>
              <a:t>max </a:t>
            </a:r>
            <a:r>
              <a:rPr kumimoji="0" lang="sv-SE" altLang="sv-SE" sz="3200" b="0" i="0" u="none" strike="noStrike" kern="1200" cap="none" spc="0" normalizeH="0" baseline="0" noProof="0">
                <a:ln>
                  <a:noFill/>
                </a:ln>
                <a:solidFill>
                  <a:prstClr val="white"/>
                </a:solidFill>
                <a:effectLst/>
                <a:uLnTx/>
                <a:uFillTx/>
                <a:latin typeface="Montserrat Light" panose="00000400000000000000" pitchFamily="2" charset="0"/>
                <a:ea typeface="+mn-ea"/>
                <a:cs typeface="Assistant" pitchFamily="2" charset="-79"/>
              </a:rPr>
              <a:t>3 träning i veckan. Augusti </a:t>
            </a:r>
            <a:r>
              <a:rPr lang="sv-SE" altLang="sv-SE" sz="3200">
                <a:solidFill>
                  <a:prstClr val="white"/>
                </a:solidFill>
                <a:latin typeface="Montserrat Light" panose="00000400000000000000" pitchFamily="2" charset="0"/>
                <a:cs typeface="Assistant" pitchFamily="2" charset="-79"/>
              </a:rPr>
              <a:t>- april</a:t>
            </a:r>
            <a:r>
              <a:rPr kumimoji="0" lang="sv-SE" altLang="sv-SE" sz="3200" b="0" i="0" u="none" strike="noStrike" kern="1200" cap="none" spc="0" normalizeH="0" baseline="0" noProof="0">
                <a:ln>
                  <a:noFill/>
                </a:ln>
                <a:solidFill>
                  <a:prstClr val="white"/>
                </a:solidFill>
                <a:effectLst/>
                <a:uLnTx/>
                <a:uFillTx/>
                <a:latin typeface="Montserrat Light" panose="00000400000000000000" pitchFamily="2" charset="0"/>
                <a:ea typeface="+mn-ea"/>
                <a:cs typeface="Assistant" pitchFamily="2" charset="-79"/>
              </a:rPr>
              <a:t>.</a:t>
            </a:r>
            <a:br>
              <a:rPr kumimoji="0" lang="sv-SE" altLang="sv-SE" sz="3200" b="0" i="0" u="none" strike="noStrike" kern="1200" cap="none" spc="0" normalizeH="0" baseline="0" noProof="0">
                <a:ln>
                  <a:noFill/>
                </a:ln>
                <a:solidFill>
                  <a:srgbClr val="F5EF88"/>
                </a:solidFill>
                <a:effectLst/>
                <a:uLnTx/>
                <a:uFillTx/>
                <a:latin typeface="Montserrat Light" panose="00000400000000000000" pitchFamily="2" charset="0"/>
                <a:ea typeface="+mn-ea"/>
                <a:cs typeface="Assistant" pitchFamily="2" charset="-79"/>
              </a:rPr>
            </a:br>
            <a:endParaRPr kumimoji="0" lang="sv-SE" altLang="sv-SE" sz="3200" b="0" i="0" u="none" strike="noStrike" kern="1200" cap="none" spc="0" normalizeH="0" baseline="0" noProof="0">
              <a:ln>
                <a:noFill/>
              </a:ln>
              <a:solidFill>
                <a:srgbClr val="F5EF88"/>
              </a:solidFill>
              <a:effectLst/>
              <a:uLnTx/>
              <a:uFillTx/>
              <a:latin typeface="Montserrat Light" panose="00000400000000000000" pitchFamily="2" charset="0"/>
              <a:ea typeface="+mn-ea"/>
              <a:cs typeface="Assistant" pitchFamily="2" charset="-79"/>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sv-SE" altLang="sv-SE" sz="3200" b="0" i="0" u="none" strike="noStrike" kern="1200" cap="none" spc="0" normalizeH="0" baseline="0" noProof="0">
                <a:ln>
                  <a:noFill/>
                </a:ln>
                <a:solidFill>
                  <a:srgbClr val="F5EF88"/>
                </a:solidFill>
                <a:effectLst/>
                <a:uLnTx/>
                <a:uFillTx/>
                <a:latin typeface="Montserrat Light" panose="00000400000000000000" pitchFamily="2" charset="0"/>
                <a:ea typeface="+mn-ea"/>
                <a:cs typeface="Assistant" pitchFamily="2" charset="-79"/>
              </a:rPr>
              <a:t>Träningens längd och innehåll: </a:t>
            </a:r>
            <a:r>
              <a:rPr kumimoji="0" lang="sv-SE" altLang="sv-SE" sz="3200" b="0" i="0" u="none" strike="noStrike" kern="1200" cap="none" spc="0" normalizeH="0" baseline="0" noProof="0">
                <a:ln>
                  <a:noFill/>
                </a:ln>
                <a:solidFill>
                  <a:prstClr val="white"/>
                </a:solidFill>
                <a:effectLst/>
                <a:uLnTx/>
                <a:uFillTx/>
                <a:latin typeface="Montserrat Light" panose="00000400000000000000" pitchFamily="2" charset="0"/>
                <a:ea typeface="+mn-ea"/>
                <a:cs typeface="Assistant" pitchFamily="2" charset="-79"/>
              </a:rPr>
              <a:t>60 minuter. 10% lekinslag/fysträning, </a:t>
            </a:r>
            <a:r>
              <a:rPr lang="sv-SE" altLang="sv-SE" sz="3200">
                <a:solidFill>
                  <a:prstClr val="white"/>
                </a:solidFill>
                <a:latin typeface="Montserrat Light" panose="00000400000000000000" pitchFamily="2" charset="0"/>
                <a:cs typeface="Assistant" pitchFamily="2" charset="-79"/>
              </a:rPr>
              <a:t>10</a:t>
            </a:r>
            <a:r>
              <a:rPr kumimoji="0" lang="sv-SE" altLang="sv-SE" sz="3200" b="0" i="0" u="none" strike="noStrike" kern="1200" cap="none" spc="0" normalizeH="0" baseline="0" noProof="0">
                <a:ln>
                  <a:noFill/>
                </a:ln>
                <a:solidFill>
                  <a:prstClr val="white"/>
                </a:solidFill>
                <a:effectLst/>
                <a:uLnTx/>
                <a:uFillTx/>
                <a:latin typeface="Montserrat Light" panose="00000400000000000000" pitchFamily="2" charset="0"/>
                <a:ea typeface="+mn-ea"/>
                <a:cs typeface="Assistant" pitchFamily="2" charset="-79"/>
              </a:rPr>
              <a:t>% koordination/teknik, </a:t>
            </a:r>
            <a:r>
              <a:rPr lang="sv-SE" altLang="sv-SE" sz="3200">
                <a:solidFill>
                  <a:prstClr val="white"/>
                </a:solidFill>
                <a:latin typeface="Montserrat Light" panose="00000400000000000000" pitchFamily="2" charset="0"/>
                <a:cs typeface="Assistant" pitchFamily="2" charset="-79"/>
              </a:rPr>
              <a:t>40</a:t>
            </a:r>
            <a:r>
              <a:rPr kumimoji="0" lang="sv-SE" altLang="sv-SE" sz="3200" b="0" i="0" u="none" strike="noStrike" kern="1200" cap="none" spc="0" normalizeH="0" baseline="0" noProof="0">
                <a:ln>
                  <a:noFill/>
                </a:ln>
                <a:solidFill>
                  <a:prstClr val="white"/>
                </a:solidFill>
                <a:effectLst/>
                <a:uLnTx/>
                <a:uFillTx/>
                <a:latin typeface="Montserrat Light" panose="00000400000000000000" pitchFamily="2" charset="0"/>
                <a:ea typeface="+mn-ea"/>
                <a:cs typeface="Assistant" pitchFamily="2" charset="-79"/>
              </a:rPr>
              <a:t>% småplanspel. </a:t>
            </a:r>
            <a:r>
              <a:rPr lang="sv-SE" altLang="sv-SE" sz="3200">
                <a:solidFill>
                  <a:prstClr val="white"/>
                </a:solidFill>
                <a:latin typeface="Montserrat Light" panose="00000400000000000000" pitchFamily="2" charset="0"/>
                <a:cs typeface="Assistant" pitchFamily="2" charset="-79"/>
              </a:rPr>
              <a:t>40</a:t>
            </a:r>
            <a:r>
              <a:rPr kumimoji="0" lang="sv-SE" altLang="sv-SE" sz="3200" b="0" i="0" u="none" strike="noStrike" kern="1200" cap="none" spc="0" normalizeH="0" baseline="0" noProof="0">
                <a:ln>
                  <a:noFill/>
                </a:ln>
                <a:solidFill>
                  <a:prstClr val="white"/>
                </a:solidFill>
                <a:effectLst/>
                <a:uLnTx/>
                <a:uFillTx/>
                <a:latin typeface="Montserrat Light" panose="00000400000000000000" pitchFamily="2" charset="0"/>
                <a:ea typeface="+mn-ea"/>
                <a:cs typeface="Assistant" pitchFamily="2" charset="-79"/>
              </a:rPr>
              <a:t>% fullplansspel.</a:t>
            </a:r>
            <a:br>
              <a:rPr kumimoji="0" lang="sv-SE" altLang="sv-SE" sz="3200" b="0" i="0" u="none" strike="noStrike" kern="1200" cap="none" spc="0" normalizeH="0" baseline="0" noProof="0">
                <a:ln>
                  <a:noFill/>
                </a:ln>
                <a:solidFill>
                  <a:srgbClr val="F5EF88"/>
                </a:solidFill>
                <a:effectLst/>
                <a:uLnTx/>
                <a:uFillTx/>
                <a:latin typeface="Montserrat Light" panose="00000400000000000000" pitchFamily="2" charset="0"/>
                <a:ea typeface="+mn-ea"/>
                <a:cs typeface="Assistant" pitchFamily="2" charset="-79"/>
              </a:rPr>
            </a:br>
            <a:endParaRPr kumimoji="0" lang="sv-SE" altLang="sv-SE" sz="3200" b="0" i="0" u="none" strike="noStrike" kern="1200" cap="none" spc="0" normalizeH="0" baseline="0" noProof="0">
              <a:ln>
                <a:noFill/>
              </a:ln>
              <a:solidFill>
                <a:srgbClr val="F5EF88"/>
              </a:solidFill>
              <a:effectLst/>
              <a:uLnTx/>
              <a:uFillTx/>
              <a:latin typeface="Montserrat Light" panose="00000400000000000000" pitchFamily="2" charset="0"/>
              <a:ea typeface="+mn-ea"/>
              <a:cs typeface="Assistant" pitchFamily="2" charset="-79"/>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sv-SE" altLang="sv-SE" sz="3200" b="0" i="0" u="none" strike="noStrike" kern="1200" cap="none" spc="0" normalizeH="0" baseline="0" noProof="0">
                <a:ln>
                  <a:noFill/>
                </a:ln>
                <a:solidFill>
                  <a:srgbClr val="F5EF88"/>
                </a:solidFill>
                <a:effectLst/>
                <a:uLnTx/>
                <a:uFillTx/>
                <a:latin typeface="Montserrat Light" panose="00000400000000000000" pitchFamily="2" charset="0"/>
                <a:ea typeface="+mn-ea"/>
                <a:cs typeface="Assistant" pitchFamily="2" charset="-79"/>
              </a:rPr>
              <a:t>Matcher: </a:t>
            </a:r>
            <a:r>
              <a:rPr kumimoji="0" lang="sv-SE" altLang="sv-SE" sz="3200" b="0" i="0" u="none" strike="noStrike" kern="1200" cap="none" spc="0" normalizeH="0" baseline="0" noProof="0">
                <a:ln>
                  <a:noFill/>
                </a:ln>
                <a:solidFill>
                  <a:prstClr val="white"/>
                </a:solidFill>
                <a:effectLst/>
                <a:uLnTx/>
                <a:uFillTx/>
                <a:latin typeface="Montserrat Light" panose="00000400000000000000" pitchFamily="2" charset="0"/>
                <a:ea typeface="+mn-ea"/>
                <a:cs typeface="Assistant" pitchFamily="2" charset="-79"/>
              </a:rPr>
              <a:t>5vs5 spel. Max 2 match i veckan. Låt alla få spela match</a:t>
            </a:r>
            <a:r>
              <a:rPr lang="sv-SE" altLang="sv-SE" sz="3200">
                <a:solidFill>
                  <a:prstClr val="white"/>
                </a:solidFill>
                <a:latin typeface="Montserrat Light" panose="00000400000000000000" pitchFamily="2" charset="0"/>
                <a:cs typeface="Assistant" pitchFamily="2" charset="-79"/>
              </a:rPr>
              <a:t> och ge alla speltid så långt det går.</a:t>
            </a:r>
            <a:br>
              <a:rPr kumimoji="0" lang="sv-SE" altLang="sv-SE" sz="3200" b="0" i="0" u="none" strike="noStrike" kern="1200" cap="none" spc="0" normalizeH="0" baseline="0" noProof="0">
                <a:ln>
                  <a:noFill/>
                </a:ln>
                <a:solidFill>
                  <a:srgbClr val="F5EF88"/>
                </a:solidFill>
                <a:effectLst/>
                <a:uLnTx/>
                <a:uFillTx/>
                <a:latin typeface="Montserrat Light" panose="00000400000000000000" pitchFamily="2" charset="0"/>
                <a:ea typeface="+mn-ea"/>
                <a:cs typeface="Assistant" pitchFamily="2" charset="-79"/>
              </a:rPr>
            </a:br>
            <a:endParaRPr kumimoji="0" lang="sv-SE" altLang="sv-SE" sz="3200" b="0" i="0" u="none" strike="noStrike" kern="1200" cap="none" spc="0" normalizeH="0" baseline="0" noProof="0">
              <a:ln>
                <a:noFill/>
              </a:ln>
              <a:solidFill>
                <a:srgbClr val="F5EF88"/>
              </a:solidFill>
              <a:effectLst/>
              <a:uLnTx/>
              <a:uFillTx/>
              <a:latin typeface="Montserrat Light" panose="00000400000000000000" pitchFamily="2" charset="0"/>
              <a:ea typeface="+mn-ea"/>
              <a:cs typeface="Assistant" pitchFamily="2" charset="-79"/>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sv-SE" altLang="sv-SE" sz="3200" b="0" i="0" u="none" strike="noStrike" kern="1200" cap="none" spc="0" normalizeH="0" baseline="0" noProof="0">
                <a:ln>
                  <a:noFill/>
                </a:ln>
                <a:solidFill>
                  <a:srgbClr val="F5EF88"/>
                </a:solidFill>
                <a:effectLst/>
                <a:uLnTx/>
                <a:uFillTx/>
                <a:latin typeface="Montserrat Light" panose="00000400000000000000" pitchFamily="2" charset="0"/>
                <a:ea typeface="+mn-ea"/>
                <a:cs typeface="Assistant" pitchFamily="2" charset="-79"/>
              </a:rPr>
              <a:t>Tränarnas utbildning: </a:t>
            </a:r>
            <a:r>
              <a:rPr kumimoji="0" lang="sv-SE" altLang="sv-SE" sz="3200" b="0" i="0" u="none" strike="noStrike" kern="1200" cap="none" spc="0" normalizeH="0" baseline="0" noProof="0">
                <a:ln>
                  <a:noFill/>
                </a:ln>
                <a:solidFill>
                  <a:prstClr val="white"/>
                </a:solidFill>
                <a:effectLst/>
                <a:uLnTx/>
                <a:uFillTx/>
                <a:latin typeface="Montserrat Light" panose="00000400000000000000" pitchFamily="2" charset="0"/>
                <a:ea typeface="+mn-ea"/>
                <a:cs typeface="Assistant" pitchFamily="2" charset="-79"/>
              </a:rPr>
              <a:t>Grundutbildning + Steg 1 röd + Steg 2 röd. </a:t>
            </a:r>
            <a:r>
              <a:rPr kumimoji="0" lang="sv-SE" altLang="sv-SE" sz="3200" b="0" i="0" u="none" strike="noStrike" kern="1200" cap="none" spc="0" normalizeH="0" baseline="0" noProof="0" err="1">
                <a:ln>
                  <a:noFill/>
                </a:ln>
                <a:solidFill>
                  <a:prstClr val="white"/>
                </a:solidFill>
                <a:effectLst/>
                <a:uLnTx/>
                <a:uFillTx/>
                <a:latin typeface="Montserrat Light" panose="00000400000000000000" pitchFamily="2" charset="0"/>
                <a:ea typeface="+mn-ea"/>
                <a:cs typeface="Assistant" pitchFamily="2" charset="-79"/>
              </a:rPr>
              <a:t>Ev</a:t>
            </a:r>
            <a:r>
              <a:rPr kumimoji="0" lang="sv-SE" altLang="sv-SE" sz="3200" b="0" i="0" u="none" strike="noStrike" kern="1200" cap="none" spc="0" normalizeH="0" baseline="0" noProof="0">
                <a:ln>
                  <a:noFill/>
                </a:ln>
                <a:solidFill>
                  <a:prstClr val="white"/>
                </a:solidFill>
                <a:effectLst/>
                <a:uLnTx/>
                <a:uFillTx/>
                <a:latin typeface="Montserrat Light" panose="00000400000000000000" pitchFamily="2" charset="0"/>
                <a:ea typeface="+mn-ea"/>
                <a:cs typeface="Assistant" pitchFamily="2" charset="-79"/>
              </a:rPr>
              <a:t> Steg 1 svart.</a:t>
            </a:r>
            <a:br>
              <a:rPr kumimoji="0" lang="sv-SE" altLang="sv-SE" sz="3200" b="0" i="0" u="none" strike="noStrike" kern="1200" cap="none" spc="0" normalizeH="0" baseline="0" noProof="0">
                <a:ln>
                  <a:noFill/>
                </a:ln>
                <a:solidFill>
                  <a:srgbClr val="F5EF88"/>
                </a:solidFill>
                <a:effectLst/>
                <a:uLnTx/>
                <a:uFillTx/>
                <a:latin typeface="Montserrat Light" panose="00000400000000000000" pitchFamily="2" charset="0"/>
                <a:ea typeface="+mn-ea"/>
                <a:cs typeface="Assistant" pitchFamily="2" charset="-79"/>
              </a:rPr>
            </a:br>
            <a:endParaRPr kumimoji="0" lang="sv-SE" altLang="sv-SE" sz="3200" b="0" i="0" u="none" strike="noStrike" kern="1200" cap="none" spc="0" normalizeH="0" baseline="0" noProof="0">
              <a:ln>
                <a:noFill/>
              </a:ln>
              <a:solidFill>
                <a:srgbClr val="F5EF88"/>
              </a:solidFill>
              <a:effectLst/>
              <a:uLnTx/>
              <a:uFillTx/>
              <a:latin typeface="Montserrat Light" panose="00000400000000000000" pitchFamily="2" charset="0"/>
              <a:ea typeface="+mn-ea"/>
              <a:cs typeface="Assistant" pitchFamily="2" charset="-79"/>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sv-SE" altLang="sv-SE" sz="3200" b="0" i="0" u="none" strike="noStrike" kern="1200" cap="none" spc="0" normalizeH="0" baseline="0" noProof="0">
                <a:ln>
                  <a:noFill/>
                </a:ln>
                <a:solidFill>
                  <a:srgbClr val="F5EF88"/>
                </a:solidFill>
                <a:effectLst/>
                <a:uLnTx/>
                <a:uFillTx/>
                <a:latin typeface="Montserrat Light" panose="00000400000000000000" pitchFamily="2" charset="0"/>
                <a:ea typeface="+mn-ea"/>
                <a:cs typeface="Assistant" pitchFamily="2" charset="-79"/>
              </a:rPr>
              <a:t>Nya spelare: </a:t>
            </a:r>
            <a:r>
              <a:rPr lang="sv-SE" altLang="sv-SE" sz="3200">
                <a:solidFill>
                  <a:prstClr val="white"/>
                </a:solidFill>
                <a:latin typeface="Montserrat Light" panose="00000400000000000000" pitchFamily="2" charset="0"/>
                <a:cs typeface="Assistant" pitchFamily="2" charset="-79"/>
              </a:rPr>
              <a:t>Skapa samarbeten mellan lag på röd nivå i föreningen. </a:t>
            </a:r>
            <a:br>
              <a:rPr kumimoji="0" lang="sv-SE" altLang="sv-SE" sz="3200" b="0" i="0" u="none" strike="noStrike" kern="1200" cap="none" spc="0" normalizeH="0" baseline="0" noProof="0">
                <a:ln>
                  <a:noFill/>
                </a:ln>
                <a:solidFill>
                  <a:srgbClr val="F5EF88"/>
                </a:solidFill>
                <a:effectLst/>
                <a:uLnTx/>
                <a:uFillTx/>
                <a:latin typeface="Montserrat Light" panose="00000400000000000000" pitchFamily="2" charset="0"/>
                <a:ea typeface="+mn-ea"/>
                <a:cs typeface="Assistant" pitchFamily="2" charset="-79"/>
              </a:rPr>
            </a:br>
            <a:endParaRPr kumimoji="0" lang="sv-SE" altLang="sv-SE" sz="3200" b="0" i="0" u="none" strike="noStrike" kern="1200" cap="none" spc="0" normalizeH="0" baseline="0" noProof="0">
              <a:ln>
                <a:noFill/>
              </a:ln>
              <a:solidFill>
                <a:srgbClr val="F5EF88"/>
              </a:solidFill>
              <a:effectLst/>
              <a:uLnTx/>
              <a:uFillTx/>
              <a:latin typeface="Montserrat Light" panose="00000400000000000000" pitchFamily="2" charset="0"/>
              <a:ea typeface="+mn-ea"/>
              <a:cs typeface="Assistant" pitchFamily="2" charset="-79"/>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sv-SE" altLang="sv-SE" sz="3200" b="0" i="0" u="none" strike="noStrike" kern="1200" cap="none" spc="0" normalizeH="0" baseline="0" noProof="0">
                <a:ln>
                  <a:noFill/>
                </a:ln>
                <a:solidFill>
                  <a:srgbClr val="F5EF88"/>
                </a:solidFill>
                <a:effectLst/>
                <a:uLnTx/>
                <a:uFillTx/>
                <a:latin typeface="Montserrat Light" panose="00000400000000000000" pitchFamily="2" charset="0"/>
                <a:ea typeface="+mn-ea"/>
                <a:cs typeface="Assistant" pitchFamily="2" charset="-79"/>
              </a:rPr>
              <a:t>Antal spelare &amp; ledare: </a:t>
            </a:r>
            <a:r>
              <a:rPr kumimoji="0" lang="sv-SE" altLang="sv-SE" sz="3200" b="0" i="0" u="none" strike="noStrike" kern="1200" cap="none" spc="0" normalizeH="0" baseline="0" noProof="0">
                <a:ln>
                  <a:noFill/>
                </a:ln>
                <a:solidFill>
                  <a:prstClr val="white"/>
                </a:solidFill>
                <a:effectLst/>
                <a:uLnTx/>
                <a:uFillTx/>
                <a:latin typeface="Montserrat Light" panose="00000400000000000000" pitchFamily="2" charset="0"/>
                <a:ea typeface="+mn-ea"/>
                <a:cs typeface="Assistant" pitchFamily="2" charset="-79"/>
              </a:rPr>
              <a:t>ca 25 spelare, beror på yta och antal ledare. 1 ledare på 6 spelare är att rekommendera. </a:t>
            </a:r>
            <a:br>
              <a:rPr kumimoji="0" lang="sv-SE" altLang="sv-SE" sz="3200" b="0" i="0" u="none" strike="noStrike" kern="1200" cap="none" spc="0" normalizeH="0" baseline="0" noProof="0">
                <a:ln>
                  <a:noFill/>
                </a:ln>
                <a:solidFill>
                  <a:srgbClr val="F5EF88"/>
                </a:solidFill>
                <a:effectLst/>
                <a:uLnTx/>
                <a:uFillTx/>
                <a:latin typeface="Montserrat Light" panose="00000400000000000000" pitchFamily="2" charset="0"/>
                <a:ea typeface="+mn-ea"/>
                <a:cs typeface="Assistant" pitchFamily="2" charset="-79"/>
              </a:rPr>
            </a:br>
            <a:endParaRPr kumimoji="0" lang="sv-SE" altLang="sv-SE" sz="3200" b="0" i="0" u="none" strike="noStrike" kern="1200" cap="none" spc="0" normalizeH="0" baseline="0" noProof="0">
              <a:ln>
                <a:noFill/>
              </a:ln>
              <a:solidFill>
                <a:srgbClr val="F5EF88"/>
              </a:solidFill>
              <a:effectLst/>
              <a:uLnTx/>
              <a:uFillTx/>
              <a:latin typeface="Montserrat Light" panose="00000400000000000000" pitchFamily="2" charset="0"/>
              <a:ea typeface="+mn-ea"/>
              <a:cs typeface="Assistant" pitchFamily="2" charset="-79"/>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sv-SE" altLang="sv-SE" sz="3200" b="0" i="0" u="none" strike="noStrike" kern="1200" cap="none" spc="0" normalizeH="0" baseline="0" noProof="0">
                <a:ln>
                  <a:noFill/>
                </a:ln>
                <a:solidFill>
                  <a:srgbClr val="F5EF88"/>
                </a:solidFill>
                <a:effectLst/>
                <a:uLnTx/>
                <a:uFillTx/>
                <a:latin typeface="Montserrat Light" panose="00000400000000000000" pitchFamily="2" charset="0"/>
                <a:ea typeface="+mn-ea"/>
                <a:cs typeface="Assistant" pitchFamily="2" charset="-79"/>
              </a:rPr>
              <a:t>Cuper: </a:t>
            </a:r>
            <a:r>
              <a:rPr kumimoji="0" lang="sv-SE" altLang="sv-SE" sz="3200" b="0" i="0" u="none" strike="noStrike" kern="1200" cap="none" spc="0" normalizeH="0" baseline="0" noProof="0">
                <a:ln>
                  <a:noFill/>
                </a:ln>
                <a:solidFill>
                  <a:prstClr val="white"/>
                </a:solidFill>
                <a:effectLst/>
                <a:uLnTx/>
                <a:uFillTx/>
                <a:latin typeface="Montserrat Light" panose="00000400000000000000" pitchFamily="2" charset="0"/>
                <a:ea typeface="+mn-ea"/>
                <a:cs typeface="Assistant" pitchFamily="2" charset="-79"/>
              </a:rPr>
              <a:t>Deltar ni på cup är det viktigt att ni ser till att alla känner sig delaktiga och får spela. </a:t>
            </a:r>
            <a:endParaRPr kumimoji="0" lang="sv-SE" altLang="sv-SE" sz="4400" b="0" i="0" u="none" strike="noStrike" kern="1200" cap="none" spc="0" normalizeH="0" baseline="0" noProof="0">
              <a:ln>
                <a:noFill/>
              </a:ln>
              <a:solidFill>
                <a:srgbClr val="F5EF88"/>
              </a:solidFill>
              <a:effectLst/>
              <a:uLnTx/>
              <a:uFillTx/>
              <a:latin typeface="Arial" panose="020B0604020202020204" pitchFamily="34" charset="0"/>
              <a:ea typeface="+mn-ea"/>
              <a:cs typeface="+mn-cs"/>
            </a:endParaRPr>
          </a:p>
        </p:txBody>
      </p:sp>
      <p:cxnSp>
        <p:nvCxnSpPr>
          <p:cNvPr id="2" name="Rak 17">
            <a:extLst>
              <a:ext uri="{FF2B5EF4-FFF2-40B4-BE49-F238E27FC236}">
                <a16:creationId xmlns:a16="http://schemas.microsoft.com/office/drawing/2014/main" id="{E65A81D4-3527-57B6-388A-23BE77C9CF84}"/>
              </a:ext>
            </a:extLst>
          </p:cNvPr>
          <p:cNvCxnSpPr>
            <a:cxnSpLocks/>
          </p:cNvCxnSpPr>
          <p:nvPr/>
        </p:nvCxnSpPr>
        <p:spPr>
          <a:xfrm>
            <a:off x="-25587" y="3344418"/>
            <a:ext cx="24408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 name="Rak 17">
            <a:extLst>
              <a:ext uri="{FF2B5EF4-FFF2-40B4-BE49-F238E27FC236}">
                <a16:creationId xmlns:a16="http://schemas.microsoft.com/office/drawing/2014/main" id="{46334C52-2D22-CD07-389E-5AB4D07EC399}"/>
              </a:ext>
            </a:extLst>
          </p:cNvPr>
          <p:cNvCxnSpPr>
            <a:cxnSpLocks/>
          </p:cNvCxnSpPr>
          <p:nvPr/>
        </p:nvCxnSpPr>
        <p:spPr>
          <a:xfrm>
            <a:off x="-25587" y="1949616"/>
            <a:ext cx="24408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0620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Rubrik 1">
            <a:extLst>
              <a:ext uri="{FF2B5EF4-FFF2-40B4-BE49-F238E27FC236}">
                <a16:creationId xmlns:a16="http://schemas.microsoft.com/office/drawing/2014/main" id="{C11F3D4F-FAB6-1FCF-A6B7-778B7A2BCCC6}"/>
              </a:ext>
            </a:extLst>
          </p:cNvPr>
          <p:cNvSpPr>
            <a:spLocks noGrp="1"/>
          </p:cNvSpPr>
          <p:nvPr>
            <p:ph type="title" idx="4294967295"/>
          </p:nvPr>
        </p:nvSpPr>
        <p:spPr>
          <a:xfrm>
            <a:off x="1689650" y="4794250"/>
            <a:ext cx="21029613" cy="2649538"/>
          </a:xfrm>
        </p:spPr>
        <p:txBody>
          <a:bodyPr>
            <a:normAutofit fontScale="90000"/>
          </a:bodyPr>
          <a:lstStyle/>
          <a:p>
            <a:pPr algn="ctr"/>
            <a:r>
              <a:rPr lang="sv-SE" sz="11100">
                <a:solidFill>
                  <a:srgbClr val="F5EF88"/>
                </a:solidFill>
                <a:latin typeface="Mongoose Regular"/>
              </a:rPr>
              <a:t>FOKUSOMRÅDEN </a:t>
            </a:r>
            <a:br>
              <a:rPr lang="sv-SE" sz="11100">
                <a:solidFill>
                  <a:srgbClr val="F5EF88"/>
                </a:solidFill>
                <a:latin typeface="Mongoose Regular"/>
              </a:rPr>
            </a:br>
            <a:r>
              <a:rPr lang="sv-SE" sz="11100">
                <a:solidFill>
                  <a:srgbClr val="F5EF88"/>
                </a:solidFill>
                <a:latin typeface="Mongoose Regular"/>
              </a:rPr>
              <a:t>FÄRDIGHETER, BETEENDEN OCH SPELFÖRSTÅELSE</a:t>
            </a:r>
            <a:br>
              <a:rPr lang="sv-SE" sz="11100">
                <a:solidFill>
                  <a:srgbClr val="F5EF88"/>
                </a:solidFill>
                <a:latin typeface="Mongoose Regular"/>
              </a:rPr>
            </a:br>
            <a:br>
              <a:rPr lang="sv-SE" sz="15950">
                <a:latin typeface="Mongoose Regular" panose="02000000000000000000" pitchFamily="2" charset="77"/>
              </a:rPr>
            </a:br>
            <a:r>
              <a:rPr lang="sv-SE" sz="11100">
                <a:solidFill>
                  <a:schemeClr val="bg1"/>
                </a:solidFill>
                <a:latin typeface="Mongoose Regular"/>
              </a:rPr>
              <a:t>RÖD NIVÅ</a:t>
            </a:r>
            <a:endParaRPr lang="sv-SE" sz="15950">
              <a:solidFill>
                <a:schemeClr val="bg1"/>
              </a:solidFill>
              <a:latin typeface="Mongoose Regular"/>
            </a:endParaRPr>
          </a:p>
        </p:txBody>
      </p:sp>
    </p:spTree>
    <p:extLst>
      <p:ext uri="{BB962C8B-B14F-4D97-AF65-F5344CB8AC3E}">
        <p14:creationId xmlns:p14="http://schemas.microsoft.com/office/powerpoint/2010/main" val="6610190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AEDC5556-1E03-98EA-EA35-8D662821B1E2}"/>
            </a:ext>
          </a:extLst>
        </p:cNvPr>
        <p:cNvGrpSpPr/>
        <p:nvPr/>
      </p:nvGrpSpPr>
      <p:grpSpPr>
        <a:xfrm>
          <a:off x="0" y="0"/>
          <a:ext cx="0" cy="0"/>
          <a:chOff x="0" y="0"/>
          <a:chExt cx="0" cy="0"/>
        </a:xfrm>
      </p:grpSpPr>
      <p:sp>
        <p:nvSpPr>
          <p:cNvPr id="9" name="Rubrik 1">
            <a:extLst>
              <a:ext uri="{FF2B5EF4-FFF2-40B4-BE49-F238E27FC236}">
                <a16:creationId xmlns:a16="http://schemas.microsoft.com/office/drawing/2014/main" id="{A7ACF3BA-D347-2297-12C4-BF261BD382AA}"/>
              </a:ext>
            </a:extLst>
          </p:cNvPr>
          <p:cNvSpPr>
            <a:spLocks noGrp="1"/>
          </p:cNvSpPr>
          <p:nvPr>
            <p:ph type="title" idx="4294967295"/>
          </p:nvPr>
        </p:nvSpPr>
        <p:spPr>
          <a:xfrm>
            <a:off x="1676399" y="1746250"/>
            <a:ext cx="21029613" cy="2649538"/>
          </a:xfrm>
        </p:spPr>
        <p:txBody>
          <a:bodyPr>
            <a:normAutofit/>
          </a:bodyPr>
          <a:lstStyle/>
          <a:p>
            <a:pPr algn="ctr"/>
            <a:r>
              <a:rPr lang="sv-SE" sz="11100">
                <a:solidFill>
                  <a:srgbClr val="F5EF88"/>
                </a:solidFill>
                <a:latin typeface="Mongoose Regular"/>
              </a:rPr>
              <a:t>BEGREPPSDEFINITION</a:t>
            </a:r>
            <a:endParaRPr lang="sv-SE" sz="15950">
              <a:solidFill>
                <a:schemeClr val="bg1"/>
              </a:solidFill>
              <a:latin typeface="Mongoose Regular"/>
            </a:endParaRPr>
          </a:p>
        </p:txBody>
      </p:sp>
      <p:pic>
        <p:nvPicPr>
          <p:cNvPr id="2" name="Bildobjekt 32" descr="Bildobjekt 32">
            <a:extLst>
              <a:ext uri="{FF2B5EF4-FFF2-40B4-BE49-F238E27FC236}">
                <a16:creationId xmlns:a16="http://schemas.microsoft.com/office/drawing/2014/main" id="{3235D0BB-C9DF-20D0-8289-795EBF6F9054}"/>
              </a:ext>
            </a:extLst>
          </p:cNvPr>
          <p:cNvPicPr>
            <a:picLocks noChangeAspect="1"/>
          </p:cNvPicPr>
          <p:nvPr/>
        </p:nvPicPr>
        <p:blipFill>
          <a:blip r:embed="rId4"/>
          <a:stretch>
            <a:fillRect/>
          </a:stretch>
        </p:blipFill>
        <p:spPr>
          <a:xfrm>
            <a:off x="6478014" y="6500445"/>
            <a:ext cx="5409645" cy="5409644"/>
          </a:xfrm>
          <a:prstGeom prst="rect">
            <a:avLst/>
          </a:prstGeom>
          <a:ln w="12700">
            <a:miter lim="400000"/>
          </a:ln>
        </p:spPr>
      </p:pic>
      <p:pic>
        <p:nvPicPr>
          <p:cNvPr id="3" name="Bildobjekt 32" descr="Bildobjekt 32">
            <a:extLst>
              <a:ext uri="{FF2B5EF4-FFF2-40B4-BE49-F238E27FC236}">
                <a16:creationId xmlns:a16="http://schemas.microsoft.com/office/drawing/2014/main" id="{59D0EB60-0624-1251-8E96-AD2B8CA1E5EC}"/>
              </a:ext>
            </a:extLst>
          </p:cNvPr>
          <p:cNvPicPr>
            <a:picLocks noChangeAspect="1"/>
          </p:cNvPicPr>
          <p:nvPr/>
        </p:nvPicPr>
        <p:blipFill>
          <a:blip r:embed="rId4"/>
          <a:stretch>
            <a:fillRect/>
          </a:stretch>
        </p:blipFill>
        <p:spPr>
          <a:xfrm>
            <a:off x="12494755" y="6500445"/>
            <a:ext cx="5409645" cy="5409644"/>
          </a:xfrm>
          <a:prstGeom prst="rect">
            <a:avLst/>
          </a:prstGeom>
          <a:ln w="12700">
            <a:miter lim="400000"/>
          </a:ln>
        </p:spPr>
      </p:pic>
      <p:sp>
        <p:nvSpPr>
          <p:cNvPr id="5" name="textruta 4">
            <a:extLst>
              <a:ext uri="{FF2B5EF4-FFF2-40B4-BE49-F238E27FC236}">
                <a16:creationId xmlns:a16="http://schemas.microsoft.com/office/drawing/2014/main" id="{6BFCA35C-FC97-80EE-325B-55C783C929E0}"/>
              </a:ext>
            </a:extLst>
          </p:cNvPr>
          <p:cNvSpPr txBox="1"/>
          <p:nvPr/>
        </p:nvSpPr>
        <p:spPr>
          <a:xfrm>
            <a:off x="7085106" y="8323386"/>
            <a:ext cx="4195459" cy="1754326"/>
          </a:xfrm>
          <a:prstGeom prst="rect">
            <a:avLst/>
          </a:prstGeom>
          <a:noFill/>
        </p:spPr>
        <p:txBody>
          <a:bodyPr wrap="square">
            <a:spAutoFit/>
          </a:bodyPr>
          <a:lstStyle/>
          <a:p>
            <a:pPr marL="0" marR="0" indent="0" algn="ctr" defTabSz="457200" rtl="0" fontAlgn="auto" latinLnBrk="0" hangingPunct="0">
              <a:lnSpc>
                <a:spcPct val="100000"/>
              </a:lnSpc>
              <a:spcBef>
                <a:spcPts val="0"/>
              </a:spcBef>
              <a:spcAft>
                <a:spcPts val="0"/>
              </a:spcAft>
              <a:buClrTx/>
              <a:buSzTx/>
              <a:buFontTx/>
              <a:buNone/>
              <a:tabLst/>
            </a:pPr>
            <a:r>
              <a:rPr lang="sv-SE" sz="3600">
                <a:solidFill>
                  <a:srgbClr val="F5EF88"/>
                </a:solidFill>
                <a:latin typeface="Montserrat SemiBold" panose="00000700000000000000" pitchFamily="2" charset="0"/>
              </a:rPr>
              <a:t>BETEENDEN</a:t>
            </a:r>
          </a:p>
          <a:p>
            <a:pPr marL="0" marR="0" indent="0" algn="ctr" defTabSz="457200" rtl="0" fontAlgn="auto" latinLnBrk="0" hangingPunct="0">
              <a:lnSpc>
                <a:spcPct val="100000"/>
              </a:lnSpc>
              <a:spcBef>
                <a:spcPts val="0"/>
              </a:spcBef>
              <a:spcAft>
                <a:spcPts val="0"/>
              </a:spcAft>
              <a:buClrTx/>
              <a:buSzTx/>
              <a:buFontTx/>
              <a:buNone/>
              <a:tabLst/>
            </a:pPr>
            <a:r>
              <a:rPr kumimoji="0" lang="sv-SE" sz="3600" b="0" i="1" u="none" strike="noStrike" cap="none" spc="0" normalizeH="0" baseline="0">
                <a:ln>
                  <a:noFill/>
                </a:ln>
                <a:solidFill>
                  <a:srgbClr val="FFFFFF"/>
                </a:solidFill>
                <a:effectLst/>
                <a:uFillTx/>
                <a:latin typeface="Montserrat Light" panose="00000400000000000000" pitchFamily="2" charset="0"/>
                <a:sym typeface="Calibri"/>
              </a:rPr>
              <a:t>Hur</a:t>
            </a:r>
            <a:r>
              <a:rPr kumimoji="0" lang="sv-SE" sz="3600" b="0" i="0" u="none" strike="noStrike" cap="none" spc="0" normalizeH="0" baseline="0">
                <a:ln>
                  <a:noFill/>
                </a:ln>
                <a:solidFill>
                  <a:srgbClr val="FFFFFF"/>
                </a:solidFill>
                <a:effectLst/>
                <a:uFillTx/>
                <a:latin typeface="Montserrat Light" panose="00000400000000000000" pitchFamily="2" charset="0"/>
                <a:sym typeface="Calibri"/>
              </a:rPr>
              <a:t> individen agerar </a:t>
            </a:r>
          </a:p>
        </p:txBody>
      </p:sp>
      <p:sp>
        <p:nvSpPr>
          <p:cNvPr id="6" name="textruta 5">
            <a:extLst>
              <a:ext uri="{FF2B5EF4-FFF2-40B4-BE49-F238E27FC236}">
                <a16:creationId xmlns:a16="http://schemas.microsoft.com/office/drawing/2014/main" id="{5ABB69FF-1B7B-EAF7-EC10-7CADCD3A9752}"/>
              </a:ext>
            </a:extLst>
          </p:cNvPr>
          <p:cNvSpPr txBox="1"/>
          <p:nvPr/>
        </p:nvSpPr>
        <p:spPr>
          <a:xfrm>
            <a:off x="13017826" y="8353794"/>
            <a:ext cx="4363502" cy="23083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lang="sv-SE">
                <a:solidFill>
                  <a:srgbClr val="F5EF88"/>
                </a:solidFill>
                <a:latin typeface="Montserrat SemiBold" panose="00000700000000000000" pitchFamily="2" charset="0"/>
              </a:rPr>
              <a:t>FÄRDIGHETER</a:t>
            </a:r>
          </a:p>
          <a:p>
            <a:pPr marL="0" marR="0" indent="0" algn="ctr" defTabSz="457200" rtl="0" fontAlgn="auto" latinLnBrk="0" hangingPunct="0">
              <a:lnSpc>
                <a:spcPct val="100000"/>
              </a:lnSpc>
              <a:spcBef>
                <a:spcPts val="0"/>
              </a:spcBef>
              <a:spcAft>
                <a:spcPts val="0"/>
              </a:spcAft>
              <a:buClrTx/>
              <a:buSzTx/>
              <a:buFontTx/>
              <a:buNone/>
              <a:tabLst/>
            </a:pPr>
            <a:r>
              <a:rPr kumimoji="0" lang="sv-SE" b="0" i="1" u="none" strike="noStrike" cap="none" spc="0" normalizeH="0" baseline="0">
                <a:ln>
                  <a:noFill/>
                </a:ln>
                <a:solidFill>
                  <a:srgbClr val="FFFFFF"/>
                </a:solidFill>
                <a:effectLst/>
                <a:uFillTx/>
                <a:latin typeface="Montserrat Light" panose="00000400000000000000" pitchFamily="2" charset="0"/>
                <a:sym typeface="Calibri"/>
              </a:rPr>
              <a:t>Förmågan</a:t>
            </a:r>
            <a:r>
              <a:rPr kumimoji="0" lang="sv-SE" b="0" i="0" u="none" strike="noStrike" cap="none" spc="0" normalizeH="0" baseline="0">
                <a:ln>
                  <a:noFill/>
                </a:ln>
                <a:solidFill>
                  <a:srgbClr val="FFFFFF"/>
                </a:solidFill>
                <a:effectLst/>
                <a:uFillTx/>
                <a:latin typeface="Montserrat Light" panose="00000400000000000000" pitchFamily="2" charset="0"/>
                <a:sym typeface="Calibri"/>
              </a:rPr>
              <a:t> att kunna </a:t>
            </a:r>
            <a:r>
              <a:rPr lang="sv-SE">
                <a:solidFill>
                  <a:srgbClr val="FFFFFF"/>
                </a:solidFill>
                <a:latin typeface="Montserrat Light" panose="00000400000000000000" pitchFamily="2" charset="0"/>
                <a:sym typeface="Calibri"/>
              </a:rPr>
              <a:t>utföra beteendena</a:t>
            </a:r>
            <a:endParaRPr kumimoji="0" lang="sv-SE" b="0" i="0" u="none" strike="noStrike" cap="none" spc="0" normalizeH="0" baseline="0">
              <a:ln>
                <a:noFill/>
              </a:ln>
              <a:solidFill>
                <a:srgbClr val="FFFFFF"/>
              </a:solidFill>
              <a:effectLst/>
              <a:uFillTx/>
              <a:latin typeface="Montserrat Light" panose="00000400000000000000" pitchFamily="2" charset="0"/>
              <a:sym typeface="Calibri"/>
            </a:endParaRPr>
          </a:p>
        </p:txBody>
      </p:sp>
      <p:pic>
        <p:nvPicPr>
          <p:cNvPr id="7" name="Bildobjekt 32" descr="Bildobjekt 32">
            <a:extLst>
              <a:ext uri="{FF2B5EF4-FFF2-40B4-BE49-F238E27FC236}">
                <a16:creationId xmlns:a16="http://schemas.microsoft.com/office/drawing/2014/main" id="{2D23AAAF-DD68-9AF3-1DE9-9B1767F1FB1D}"/>
              </a:ext>
            </a:extLst>
          </p:cNvPr>
          <p:cNvPicPr>
            <a:picLocks noChangeAspect="1"/>
          </p:cNvPicPr>
          <p:nvPr/>
        </p:nvPicPr>
        <p:blipFill>
          <a:blip r:embed="rId4"/>
          <a:stretch>
            <a:fillRect/>
          </a:stretch>
        </p:blipFill>
        <p:spPr>
          <a:xfrm>
            <a:off x="18576643" y="6615391"/>
            <a:ext cx="5409645" cy="5409644"/>
          </a:xfrm>
          <a:prstGeom prst="rect">
            <a:avLst/>
          </a:prstGeom>
          <a:ln w="12700">
            <a:miter lim="400000"/>
          </a:ln>
        </p:spPr>
      </p:pic>
      <p:sp>
        <p:nvSpPr>
          <p:cNvPr id="8" name="textruta 7">
            <a:extLst>
              <a:ext uri="{FF2B5EF4-FFF2-40B4-BE49-F238E27FC236}">
                <a16:creationId xmlns:a16="http://schemas.microsoft.com/office/drawing/2014/main" id="{9B5224E5-CA68-2AC1-34EF-5C50731B54AF}"/>
              </a:ext>
            </a:extLst>
          </p:cNvPr>
          <p:cNvSpPr txBox="1"/>
          <p:nvPr/>
        </p:nvSpPr>
        <p:spPr>
          <a:xfrm>
            <a:off x="19028629" y="8353794"/>
            <a:ext cx="4505672" cy="23083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lang="sv-SE">
                <a:solidFill>
                  <a:srgbClr val="F5EF88"/>
                </a:solidFill>
                <a:latin typeface="Montserrat SemiBold" panose="00000700000000000000" pitchFamily="2" charset="0"/>
              </a:rPr>
              <a:t>SPELFÖRSTÅELSE</a:t>
            </a:r>
          </a:p>
          <a:p>
            <a:pPr algn="ctr" defTabSz="457200" hangingPunct="0"/>
            <a:r>
              <a:rPr lang="sv-SE">
                <a:solidFill>
                  <a:schemeClr val="bg1"/>
                </a:solidFill>
                <a:latin typeface="Montserrat Light" panose="00000400000000000000" pitchFamily="2" charset="0"/>
              </a:rPr>
              <a:t>Förmågan att </a:t>
            </a:r>
            <a:r>
              <a:rPr lang="sv-SE" i="1">
                <a:solidFill>
                  <a:schemeClr val="bg1"/>
                </a:solidFill>
                <a:latin typeface="Montserrat Light" panose="00000400000000000000" pitchFamily="2" charset="0"/>
              </a:rPr>
              <a:t>uppfatta, tolka och agera</a:t>
            </a:r>
            <a:endParaRPr kumimoji="0" lang="sv-SE" i="1" u="none" strike="noStrike" cap="none" spc="0" normalizeH="0" baseline="0">
              <a:ln>
                <a:noFill/>
              </a:ln>
              <a:solidFill>
                <a:schemeClr val="bg1"/>
              </a:solidFill>
              <a:effectLst/>
              <a:uFillTx/>
              <a:latin typeface="Montserrat Light" panose="00000400000000000000" pitchFamily="2" charset="0"/>
              <a:sym typeface="Calibri"/>
            </a:endParaRPr>
          </a:p>
        </p:txBody>
      </p:sp>
      <p:pic>
        <p:nvPicPr>
          <p:cNvPr id="4" name="Bildobjekt 32" descr="Bildobjekt 32">
            <a:extLst>
              <a:ext uri="{FF2B5EF4-FFF2-40B4-BE49-F238E27FC236}">
                <a16:creationId xmlns:a16="http://schemas.microsoft.com/office/drawing/2014/main" id="{728A3740-B881-A47A-7A65-0DB7166E5C05}"/>
              </a:ext>
            </a:extLst>
          </p:cNvPr>
          <p:cNvPicPr>
            <a:picLocks noChangeAspect="1"/>
          </p:cNvPicPr>
          <p:nvPr/>
        </p:nvPicPr>
        <p:blipFill>
          <a:blip r:embed="rId4"/>
          <a:stretch>
            <a:fillRect/>
          </a:stretch>
        </p:blipFill>
        <p:spPr>
          <a:xfrm>
            <a:off x="420665" y="6500445"/>
            <a:ext cx="5409645" cy="5409644"/>
          </a:xfrm>
          <a:prstGeom prst="rect">
            <a:avLst/>
          </a:prstGeom>
          <a:ln w="12700">
            <a:miter lim="400000"/>
          </a:ln>
        </p:spPr>
      </p:pic>
      <p:sp>
        <p:nvSpPr>
          <p:cNvPr id="10" name="textruta 9">
            <a:extLst>
              <a:ext uri="{FF2B5EF4-FFF2-40B4-BE49-F238E27FC236}">
                <a16:creationId xmlns:a16="http://schemas.microsoft.com/office/drawing/2014/main" id="{77EC3BAC-7603-D02A-2383-8C6AF62AA301}"/>
              </a:ext>
            </a:extLst>
          </p:cNvPr>
          <p:cNvSpPr txBox="1"/>
          <p:nvPr/>
        </p:nvSpPr>
        <p:spPr>
          <a:xfrm>
            <a:off x="1027757" y="8356140"/>
            <a:ext cx="4195459" cy="2308324"/>
          </a:xfrm>
          <a:prstGeom prst="rect">
            <a:avLst/>
          </a:prstGeom>
          <a:noFill/>
        </p:spPr>
        <p:txBody>
          <a:bodyPr wrap="square">
            <a:spAutoFit/>
          </a:bodyPr>
          <a:lstStyle/>
          <a:p>
            <a:pPr marL="0" marR="0" indent="0" algn="ctr" defTabSz="457200" rtl="0" fontAlgn="auto" latinLnBrk="0" hangingPunct="0">
              <a:lnSpc>
                <a:spcPct val="100000"/>
              </a:lnSpc>
              <a:spcBef>
                <a:spcPts val="0"/>
              </a:spcBef>
              <a:spcAft>
                <a:spcPts val="0"/>
              </a:spcAft>
              <a:buClrTx/>
              <a:buSzTx/>
              <a:buFontTx/>
              <a:buNone/>
              <a:tabLst/>
            </a:pPr>
            <a:r>
              <a:rPr lang="sv-SE" dirty="0">
                <a:solidFill>
                  <a:srgbClr val="F5EF88"/>
                </a:solidFill>
                <a:latin typeface="Montserrat SemiBold" panose="00000700000000000000" pitchFamily="2" charset="0"/>
              </a:rPr>
              <a:t>PRINCIPER</a:t>
            </a:r>
            <a:endParaRPr lang="sv-SE" sz="3600" dirty="0">
              <a:solidFill>
                <a:srgbClr val="F5EF88"/>
              </a:solidFill>
              <a:latin typeface="Montserrat SemiBold" panose="00000700000000000000" pitchFamily="2" charset="0"/>
            </a:endParaRPr>
          </a:p>
          <a:p>
            <a:pPr marL="0" marR="0" indent="0" algn="ctr" defTabSz="457200" rtl="0" fontAlgn="auto" latinLnBrk="0" hangingPunct="0">
              <a:lnSpc>
                <a:spcPct val="100000"/>
              </a:lnSpc>
              <a:spcBef>
                <a:spcPts val="0"/>
              </a:spcBef>
              <a:spcAft>
                <a:spcPts val="0"/>
              </a:spcAft>
              <a:buClrTx/>
              <a:buSzTx/>
              <a:buFontTx/>
              <a:buNone/>
              <a:tabLst/>
            </a:pPr>
            <a:r>
              <a:rPr kumimoji="0" lang="sv-SE" sz="3600" b="0" i="1" u="none" strike="noStrike" cap="none" spc="0" normalizeH="0" baseline="0" dirty="0">
                <a:ln>
                  <a:noFill/>
                </a:ln>
                <a:solidFill>
                  <a:srgbClr val="FFFFFF"/>
                </a:solidFill>
                <a:effectLst/>
                <a:uFillTx/>
                <a:latin typeface="Montserrat Light" panose="00000400000000000000" pitchFamily="2" charset="0"/>
                <a:sym typeface="Calibri"/>
              </a:rPr>
              <a:t>Vad </a:t>
            </a:r>
            <a:r>
              <a:rPr lang="sv-SE" dirty="0">
                <a:solidFill>
                  <a:srgbClr val="FFFFFF"/>
                </a:solidFill>
                <a:latin typeface="Montserrat Light" panose="00000400000000000000" pitchFamily="2" charset="0"/>
                <a:sym typeface="Calibri"/>
              </a:rPr>
              <a:t>laget</a:t>
            </a:r>
            <a:r>
              <a:rPr kumimoji="0" lang="sv-SE" sz="3600" b="0" u="none" strike="noStrike" cap="none" spc="0" normalizeH="0" baseline="0" dirty="0">
                <a:ln>
                  <a:noFill/>
                </a:ln>
                <a:solidFill>
                  <a:srgbClr val="FFFFFF"/>
                </a:solidFill>
                <a:effectLst/>
                <a:uFillTx/>
                <a:latin typeface="Montserrat Light" panose="00000400000000000000" pitchFamily="2" charset="0"/>
                <a:sym typeface="Calibri"/>
              </a:rPr>
              <a:t> strävar efter i olika situationer </a:t>
            </a:r>
          </a:p>
        </p:txBody>
      </p:sp>
    </p:spTree>
    <p:extLst>
      <p:ext uri="{BB962C8B-B14F-4D97-AF65-F5344CB8AC3E}">
        <p14:creationId xmlns:p14="http://schemas.microsoft.com/office/powerpoint/2010/main" val="1510401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D01ECFFB-24F7-851C-0E61-AD1E685A1743}"/>
              </a:ext>
            </a:extLst>
          </p:cNvPr>
          <p:cNvSpPr>
            <a:spLocks noGrp="1"/>
          </p:cNvSpPr>
          <p:nvPr>
            <p:ph type="ctrTitle"/>
          </p:nvPr>
        </p:nvSpPr>
        <p:spPr>
          <a:xfrm>
            <a:off x="-5780" y="2101115"/>
            <a:ext cx="24382384" cy="1332591"/>
          </a:xfrm>
        </p:spPr>
        <p:txBody>
          <a:bodyPr>
            <a:normAutofit/>
          </a:bodyPr>
          <a:lstStyle/>
          <a:p>
            <a:r>
              <a:rPr lang="sv-SE" sz="9000">
                <a:solidFill>
                  <a:srgbClr val="F5EF88"/>
                </a:solidFill>
                <a:latin typeface="Mongoose Regular"/>
              </a:rPr>
              <a:t>INTRODUKTION - </a:t>
            </a:r>
            <a:r>
              <a:rPr lang="sv-SE" sz="9000">
                <a:solidFill>
                  <a:schemeClr val="bg1"/>
                </a:solidFill>
                <a:latin typeface="Mongoose Regular"/>
              </a:rPr>
              <a:t> Röd nivå 12-16 år</a:t>
            </a:r>
          </a:p>
        </p:txBody>
      </p:sp>
      <p:sp>
        <p:nvSpPr>
          <p:cNvPr id="4" name="Rektangel med rundade hörn 11">
            <a:extLst>
              <a:ext uri="{FF2B5EF4-FFF2-40B4-BE49-F238E27FC236}">
                <a16:creationId xmlns:a16="http://schemas.microsoft.com/office/drawing/2014/main" id="{7F421DF5-CDCD-6B36-90D7-3695D3719036}"/>
              </a:ext>
            </a:extLst>
          </p:cNvPr>
          <p:cNvSpPr/>
          <p:nvPr/>
        </p:nvSpPr>
        <p:spPr>
          <a:xfrm>
            <a:off x="1630332" y="3835150"/>
            <a:ext cx="21134449" cy="10692909"/>
          </a:xfrm>
          <a:prstGeom prst="roundRect">
            <a:avLst/>
          </a:prstGeom>
          <a:noFill/>
          <a:ln w="6350">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t" anchorCtr="0"/>
          <a:lstStyle/>
          <a:p>
            <a:pPr algn="ctr"/>
            <a:r>
              <a:rPr lang="sv-SE" sz="3200">
                <a:solidFill>
                  <a:schemeClr val="bg1"/>
                </a:solidFill>
                <a:latin typeface="Montserrat Light"/>
              </a:rPr>
              <a:t>Svensk Innebandy har arbetat fram olika varianter av spelarutvecklingsplan för förening. Denna version har fokus på endast den röda nivån i SIU-modellen, vilket innebär att innehåll är uppbyggt utifrån åldrarna 12-16 år. </a:t>
            </a:r>
            <a:br>
              <a:rPr lang="sv-SE" sz="3200">
                <a:solidFill>
                  <a:schemeClr val="bg1"/>
                </a:solidFill>
                <a:latin typeface="Montserrat Light"/>
              </a:rPr>
            </a:br>
            <a:endParaRPr lang="sv-SE" sz="3200">
              <a:solidFill>
                <a:schemeClr val="bg1"/>
              </a:solidFill>
              <a:latin typeface="Montserrat Light"/>
            </a:endParaRPr>
          </a:p>
          <a:p>
            <a:pPr algn="ctr"/>
            <a:r>
              <a:rPr lang="sv-SE" sz="3200">
                <a:solidFill>
                  <a:schemeClr val="bg1"/>
                </a:solidFill>
                <a:latin typeface="Montserrat Light"/>
              </a:rPr>
              <a:t>Ni som förening kan använda er av mallen rakt av och endast ändra det som behöver ändras för att skräddarsy det till er verksamhet. </a:t>
            </a:r>
            <a:br>
              <a:rPr lang="sv-SE" sz="3200">
                <a:solidFill>
                  <a:schemeClr val="bg1"/>
                </a:solidFill>
                <a:latin typeface="Montserrat Light"/>
              </a:rPr>
            </a:br>
            <a:br>
              <a:rPr lang="sv-SE" sz="3200">
                <a:solidFill>
                  <a:schemeClr val="bg1"/>
                </a:solidFill>
                <a:latin typeface="Montserrat Light"/>
              </a:rPr>
            </a:br>
            <a:r>
              <a:rPr lang="sv-SE" sz="3200">
                <a:solidFill>
                  <a:schemeClr val="bg1"/>
                </a:solidFill>
                <a:latin typeface="Montserrat Light"/>
              </a:rPr>
              <a:t>Innehållet baseras på SIU-modellen samt Steg 1 röd, vilket skapar en röd tråd genom hela verksamheten på röd nivå. Därför rekommenderas det att ni inte ändrar allt för mycket i innehållet.</a:t>
            </a:r>
            <a:endParaRPr lang="sv-SE" sz="3200">
              <a:solidFill>
                <a:schemeClr val="bg1"/>
              </a:solidFill>
              <a:latin typeface="Montserrat Light" pitchFamily="2" charset="77"/>
            </a:endParaRPr>
          </a:p>
        </p:txBody>
      </p:sp>
      <p:cxnSp>
        <p:nvCxnSpPr>
          <p:cNvPr id="2" name="Rak 17">
            <a:extLst>
              <a:ext uri="{FF2B5EF4-FFF2-40B4-BE49-F238E27FC236}">
                <a16:creationId xmlns:a16="http://schemas.microsoft.com/office/drawing/2014/main" id="{40141BBE-A4A5-77A0-163B-0F18B3C50968}"/>
              </a:ext>
            </a:extLst>
          </p:cNvPr>
          <p:cNvCxnSpPr>
            <a:cxnSpLocks/>
          </p:cNvCxnSpPr>
          <p:nvPr/>
        </p:nvCxnSpPr>
        <p:spPr>
          <a:xfrm>
            <a:off x="-28497" y="1949616"/>
            <a:ext cx="24408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Rak 17">
            <a:extLst>
              <a:ext uri="{FF2B5EF4-FFF2-40B4-BE49-F238E27FC236}">
                <a16:creationId xmlns:a16="http://schemas.microsoft.com/office/drawing/2014/main" id="{8660DEC1-4F40-F180-A9B1-BD3027E9364A}"/>
              </a:ext>
            </a:extLst>
          </p:cNvPr>
          <p:cNvCxnSpPr>
            <a:cxnSpLocks/>
          </p:cNvCxnSpPr>
          <p:nvPr/>
        </p:nvCxnSpPr>
        <p:spPr>
          <a:xfrm>
            <a:off x="-12794" y="3433706"/>
            <a:ext cx="24408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63217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Platshållare för innehåll 5">
            <a:extLst>
              <a:ext uri="{FF2B5EF4-FFF2-40B4-BE49-F238E27FC236}">
                <a16:creationId xmlns:a16="http://schemas.microsoft.com/office/drawing/2014/main" id="{6EB31F12-1F0B-2D58-02BC-09E8811EEEF2}"/>
              </a:ext>
            </a:extLst>
          </p:cNvPr>
          <p:cNvSpPr>
            <a:spLocks noGrp="1"/>
          </p:cNvSpPr>
          <p:nvPr>
            <p:ph sz="quarter" idx="4"/>
          </p:nvPr>
        </p:nvSpPr>
        <p:spPr>
          <a:xfrm>
            <a:off x="18457976" y="3600157"/>
            <a:ext cx="10365701" cy="7368696"/>
          </a:xfrm>
        </p:spPr>
        <p:txBody>
          <a:bodyPr vert="horz" lIns="91440" tIns="45720" rIns="91440" bIns="45720" rtlCol="0" anchor="t">
            <a:normAutofit/>
          </a:bodyPr>
          <a:lstStyle/>
          <a:p>
            <a:pPr marL="0" indent="0">
              <a:buNone/>
            </a:pPr>
            <a:r>
              <a:rPr lang="sv-SE" sz="3200" b="1">
                <a:solidFill>
                  <a:srgbClr val="F5EF88"/>
                </a:solidFill>
                <a:latin typeface="Montserrat SemiBold"/>
              </a:rPr>
              <a:t>Målvakter</a:t>
            </a:r>
            <a:endParaRPr lang="sv-SE" sz="3200">
              <a:solidFill>
                <a:srgbClr val="F5EF88"/>
              </a:solidFill>
            </a:endParaRPr>
          </a:p>
          <a:p>
            <a:pPr marL="490855" indent="-490855">
              <a:buAutoNum type="arabicPeriod"/>
            </a:pPr>
            <a:r>
              <a:rPr lang="sv-SE" sz="3200">
                <a:solidFill>
                  <a:schemeClr val="bg1"/>
                </a:solidFill>
                <a:latin typeface="Montserrat Light"/>
              </a:rPr>
              <a:t>Bollhantering</a:t>
            </a:r>
            <a:endParaRPr lang="sv-SE">
              <a:solidFill>
                <a:schemeClr val="bg1"/>
              </a:solidFill>
              <a:latin typeface="Montserrat Light"/>
            </a:endParaRPr>
          </a:p>
          <a:p>
            <a:pPr marL="490855" indent="-490855">
              <a:buFont typeface="+mj-lt"/>
              <a:buAutoNum type="arabicPeriod"/>
            </a:pPr>
            <a:r>
              <a:rPr lang="sv-SE" sz="3200">
                <a:solidFill>
                  <a:schemeClr val="bg1"/>
                </a:solidFill>
                <a:latin typeface="Montserrat Light"/>
              </a:rPr>
              <a:t>Returer</a:t>
            </a:r>
          </a:p>
          <a:p>
            <a:pPr marL="490855" indent="-490855">
              <a:buFont typeface="+mj-lt"/>
              <a:buAutoNum type="arabicPeriod"/>
            </a:pPr>
            <a:r>
              <a:rPr lang="sv-SE" sz="3200">
                <a:solidFill>
                  <a:schemeClr val="bg1"/>
                </a:solidFill>
                <a:latin typeface="Montserrat Light"/>
              </a:rPr>
              <a:t>Ta bollen framåt</a:t>
            </a:r>
          </a:p>
          <a:p>
            <a:pPr marL="490855" indent="-490855">
              <a:buFont typeface="+mj-lt"/>
              <a:buAutoNum type="arabicPeriod"/>
            </a:pPr>
            <a:r>
              <a:rPr lang="sv-SE" sz="3200">
                <a:solidFill>
                  <a:schemeClr val="bg1"/>
                </a:solidFill>
                <a:latin typeface="Montserrat Light"/>
              </a:rPr>
              <a:t>Förflyttningar</a:t>
            </a:r>
          </a:p>
          <a:p>
            <a:pPr marL="490855" indent="-490855">
              <a:buFont typeface="+mj-lt"/>
              <a:buAutoNum type="arabicPeriod"/>
            </a:pPr>
            <a:r>
              <a:rPr lang="sv-SE" sz="3200">
                <a:solidFill>
                  <a:schemeClr val="bg1"/>
                </a:solidFill>
                <a:latin typeface="Montserrat Light"/>
              </a:rPr>
              <a:t>Positionering</a:t>
            </a:r>
          </a:p>
          <a:p>
            <a:pPr marL="490855" indent="-490855">
              <a:buFont typeface="+mj-lt"/>
              <a:buAutoNum type="arabicPeriod"/>
            </a:pPr>
            <a:r>
              <a:rPr lang="sv-SE" sz="3200">
                <a:solidFill>
                  <a:schemeClr val="bg1"/>
                </a:solidFill>
                <a:latin typeface="Montserrat Light"/>
              </a:rPr>
              <a:t>Utkast</a:t>
            </a:r>
          </a:p>
          <a:p>
            <a:pPr marL="490855" indent="-490855">
              <a:buFont typeface="+mj-lt"/>
              <a:buAutoNum type="arabicPeriod"/>
            </a:pPr>
            <a:r>
              <a:rPr lang="sv-SE" sz="3200">
                <a:solidFill>
                  <a:schemeClr val="bg1"/>
                </a:solidFill>
                <a:latin typeface="Montserrat Light"/>
              </a:rPr>
              <a:t>Aktiv som försvarare</a:t>
            </a:r>
          </a:p>
          <a:p>
            <a:pPr marL="490855" indent="-490855">
              <a:buFont typeface="+mj-lt"/>
              <a:buAutoNum type="arabicPeriod"/>
            </a:pPr>
            <a:r>
              <a:rPr lang="sv-SE" sz="3200">
                <a:solidFill>
                  <a:schemeClr val="bg1"/>
                </a:solidFill>
                <a:latin typeface="Montserrat Light"/>
              </a:rPr>
              <a:t>Trafikhantering</a:t>
            </a:r>
          </a:p>
          <a:p>
            <a:pPr marL="490855" indent="-490855"/>
            <a:endParaRPr lang="sv-SE" sz="3200">
              <a:solidFill>
                <a:schemeClr val="bg1"/>
              </a:solidFill>
            </a:endParaRPr>
          </a:p>
        </p:txBody>
      </p:sp>
      <p:sp>
        <p:nvSpPr>
          <p:cNvPr id="4" name="Platshållare för innehåll 3">
            <a:extLst>
              <a:ext uri="{FF2B5EF4-FFF2-40B4-BE49-F238E27FC236}">
                <a16:creationId xmlns:a16="http://schemas.microsoft.com/office/drawing/2014/main" id="{F3EB2787-2F7C-8A4E-8CE8-005980D73497}"/>
              </a:ext>
            </a:extLst>
          </p:cNvPr>
          <p:cNvSpPr>
            <a:spLocks noGrp="1"/>
          </p:cNvSpPr>
          <p:nvPr>
            <p:ph sz="half" idx="2"/>
          </p:nvPr>
        </p:nvSpPr>
        <p:spPr>
          <a:xfrm>
            <a:off x="13241256" y="3600157"/>
            <a:ext cx="4811978" cy="7368696"/>
          </a:xfrm>
        </p:spPr>
        <p:txBody>
          <a:bodyPr vert="horz" lIns="91440" tIns="45720" rIns="91440" bIns="45720" rtlCol="0" anchor="t">
            <a:normAutofit/>
          </a:bodyPr>
          <a:lstStyle/>
          <a:p>
            <a:pPr marL="0" indent="0">
              <a:buNone/>
            </a:pPr>
            <a:r>
              <a:rPr lang="sv-SE" sz="3200" b="1">
                <a:solidFill>
                  <a:srgbClr val="F5EF88"/>
                </a:solidFill>
                <a:latin typeface="Montserrat SemiBold"/>
              </a:rPr>
              <a:t>Utespelare</a:t>
            </a:r>
            <a:endParaRPr lang="sv-SE" b="1">
              <a:solidFill>
                <a:srgbClr val="F5EF88"/>
              </a:solidFill>
              <a:latin typeface="Montserrat SemiBold"/>
            </a:endParaRPr>
          </a:p>
          <a:p>
            <a:pPr marL="490855" indent="-490855">
              <a:buAutoNum type="arabicPeriod"/>
            </a:pPr>
            <a:r>
              <a:rPr lang="sv-SE" sz="3200">
                <a:solidFill>
                  <a:schemeClr val="bg1"/>
                </a:solidFill>
                <a:latin typeface="Montserrat Light"/>
              </a:rPr>
              <a:t>Duellspel med boll</a:t>
            </a:r>
            <a:endParaRPr lang="sv-SE">
              <a:solidFill>
                <a:schemeClr val="bg1"/>
              </a:solidFill>
              <a:latin typeface="Montserrat Light"/>
            </a:endParaRPr>
          </a:p>
          <a:p>
            <a:pPr marL="490855" indent="-490855">
              <a:buFont typeface="+mj-lt"/>
              <a:buAutoNum type="arabicPeriod"/>
            </a:pPr>
            <a:r>
              <a:rPr lang="sv-SE" sz="3200">
                <a:solidFill>
                  <a:schemeClr val="bg1"/>
                </a:solidFill>
                <a:latin typeface="Montserrat Light"/>
              </a:rPr>
              <a:t>Göra mål</a:t>
            </a:r>
          </a:p>
          <a:p>
            <a:pPr marL="490855" indent="-490855">
              <a:buFont typeface="+mj-lt"/>
              <a:buAutoNum type="arabicPeriod"/>
            </a:pPr>
            <a:r>
              <a:rPr lang="sv-SE" sz="3200">
                <a:solidFill>
                  <a:schemeClr val="bg1"/>
                </a:solidFill>
                <a:latin typeface="Montserrat Light"/>
              </a:rPr>
              <a:t>Ta bollen framåt</a:t>
            </a:r>
          </a:p>
          <a:p>
            <a:pPr marL="490855" indent="-490855">
              <a:buFont typeface="+mj-lt"/>
              <a:buAutoNum type="arabicPeriod"/>
            </a:pPr>
            <a:r>
              <a:rPr lang="sv-SE" sz="3200">
                <a:solidFill>
                  <a:schemeClr val="bg1"/>
                </a:solidFill>
                <a:latin typeface="Montserrat Light"/>
              </a:rPr>
              <a:t>Spelbarhet</a:t>
            </a:r>
          </a:p>
          <a:p>
            <a:pPr marL="490855" indent="-490855">
              <a:buFont typeface="+mj-lt"/>
              <a:buAutoNum type="arabicPeriod"/>
            </a:pPr>
            <a:r>
              <a:rPr lang="sv-SE" sz="3200">
                <a:solidFill>
                  <a:schemeClr val="bg1"/>
                </a:solidFill>
                <a:latin typeface="Montserrat Light"/>
              </a:rPr>
              <a:t>Vinna insida</a:t>
            </a:r>
          </a:p>
          <a:p>
            <a:pPr marL="490855" indent="-490855">
              <a:buFont typeface="+mj-lt"/>
              <a:buAutoNum type="arabicPeriod"/>
            </a:pPr>
            <a:r>
              <a:rPr lang="sv-SE" sz="3200">
                <a:solidFill>
                  <a:schemeClr val="bg1"/>
                </a:solidFill>
                <a:latin typeface="Montserrat Light"/>
              </a:rPr>
              <a:t>Passningsspel</a:t>
            </a:r>
          </a:p>
          <a:p>
            <a:pPr marL="490855" indent="-490855">
              <a:buFont typeface="+mj-lt"/>
              <a:buAutoNum type="arabicPeriod"/>
            </a:pPr>
            <a:r>
              <a:rPr lang="sv-SE" sz="3200">
                <a:solidFill>
                  <a:schemeClr val="bg1"/>
                </a:solidFill>
                <a:latin typeface="Montserrat Light"/>
              </a:rPr>
              <a:t>Vinna boll</a:t>
            </a:r>
          </a:p>
          <a:p>
            <a:pPr marL="490855" indent="-490855">
              <a:buFont typeface="+mj-lt"/>
              <a:buAutoNum type="arabicPeriod"/>
            </a:pPr>
            <a:r>
              <a:rPr lang="sv-SE" sz="3200">
                <a:solidFill>
                  <a:schemeClr val="bg1"/>
                </a:solidFill>
                <a:latin typeface="Montserrat Light"/>
              </a:rPr>
              <a:t>Förhindra mål</a:t>
            </a:r>
          </a:p>
          <a:p>
            <a:pPr marL="490855" indent="-490855"/>
            <a:endParaRPr lang="sv-SE" sz="3200">
              <a:solidFill>
                <a:schemeClr val="bg1"/>
              </a:solidFill>
            </a:endParaRPr>
          </a:p>
        </p:txBody>
      </p:sp>
      <p:sp>
        <p:nvSpPr>
          <p:cNvPr id="2" name="Rubrik 1">
            <a:extLst>
              <a:ext uri="{FF2B5EF4-FFF2-40B4-BE49-F238E27FC236}">
                <a16:creationId xmlns:a16="http://schemas.microsoft.com/office/drawing/2014/main" id="{4DE4C0B5-67AD-D599-E06A-0348B62E08B3}"/>
              </a:ext>
            </a:extLst>
          </p:cNvPr>
          <p:cNvSpPr>
            <a:spLocks noGrp="1"/>
          </p:cNvSpPr>
          <p:nvPr>
            <p:ph type="title"/>
          </p:nvPr>
        </p:nvSpPr>
        <p:spPr>
          <a:xfrm>
            <a:off x="1245285" y="960072"/>
            <a:ext cx="21029831" cy="2651125"/>
          </a:xfrm>
        </p:spPr>
        <p:txBody>
          <a:bodyPr>
            <a:normAutofit/>
          </a:bodyPr>
          <a:lstStyle/>
          <a:p>
            <a:r>
              <a:rPr lang="sv-SE" sz="9000">
                <a:solidFill>
                  <a:srgbClr val="F5EF88"/>
                </a:solidFill>
                <a:latin typeface="Mongoose Regular"/>
              </a:rPr>
              <a:t>FOKUSOMRÅDEN </a:t>
            </a:r>
            <a:br>
              <a:rPr lang="sv-SE" sz="9000">
                <a:solidFill>
                  <a:srgbClr val="F5EF88"/>
                </a:solidFill>
                <a:latin typeface="Mongoose Regular"/>
              </a:rPr>
            </a:br>
            <a:endParaRPr lang="sv-SE" sz="9000">
              <a:solidFill>
                <a:srgbClr val="F5EF88"/>
              </a:solidFill>
              <a:latin typeface="Mongoose Regular" panose="02000000000000000000" pitchFamily="2" charset="77"/>
            </a:endParaRPr>
          </a:p>
        </p:txBody>
      </p:sp>
      <p:sp>
        <p:nvSpPr>
          <p:cNvPr id="9" name="textruta 8">
            <a:extLst>
              <a:ext uri="{FF2B5EF4-FFF2-40B4-BE49-F238E27FC236}">
                <a16:creationId xmlns:a16="http://schemas.microsoft.com/office/drawing/2014/main" id="{BBFBC7A9-9833-4428-9BF0-4083C8377399}"/>
              </a:ext>
            </a:extLst>
          </p:cNvPr>
          <p:cNvSpPr txBox="1"/>
          <p:nvPr/>
        </p:nvSpPr>
        <p:spPr>
          <a:xfrm>
            <a:off x="1288447" y="3600157"/>
            <a:ext cx="10620968" cy="6494085"/>
          </a:xfrm>
          <a:prstGeom prst="rect">
            <a:avLst/>
          </a:prstGeom>
          <a:noFill/>
        </p:spPr>
        <p:txBody>
          <a:bodyPr wrap="square" lIns="91440" tIns="45720" rIns="91440" bIns="45720" anchor="t">
            <a:spAutoFit/>
          </a:bodyPr>
          <a:lstStyle/>
          <a:p>
            <a:r>
              <a:rPr lang="sv-SE" sz="3200">
                <a:solidFill>
                  <a:schemeClr val="bg1"/>
                </a:solidFill>
                <a:latin typeface="Montserrat Light"/>
              </a:rPr>
              <a:t>Att koppla samman fokusområden för utespelare och målvakter kan vara ett klokt träningssätt att använda sig av. </a:t>
            </a:r>
            <a:endParaRPr lang="sv-SE" sz="3200">
              <a:solidFill>
                <a:schemeClr val="bg1"/>
              </a:solidFill>
              <a:latin typeface="Montserrat Light" pitchFamily="2" charset="77"/>
            </a:endParaRPr>
          </a:p>
          <a:p>
            <a:endParaRPr lang="sv-SE" sz="3200">
              <a:solidFill>
                <a:schemeClr val="bg1"/>
              </a:solidFill>
              <a:latin typeface="Montserrat Light" pitchFamily="2" charset="77"/>
            </a:endParaRPr>
          </a:p>
          <a:p>
            <a:r>
              <a:rPr lang="sv-SE" sz="3200">
                <a:solidFill>
                  <a:schemeClr val="bg1"/>
                </a:solidFill>
                <a:latin typeface="Montserrat Light"/>
              </a:rPr>
              <a:t>I </a:t>
            </a:r>
            <a:r>
              <a:rPr lang="sv-SE" sz="3200" err="1">
                <a:solidFill>
                  <a:schemeClr val="bg1"/>
                </a:solidFill>
                <a:latin typeface="Montserrat Light"/>
              </a:rPr>
              <a:t>SIBFs</a:t>
            </a:r>
            <a:r>
              <a:rPr lang="sv-SE" sz="3200">
                <a:solidFill>
                  <a:schemeClr val="bg1"/>
                </a:solidFill>
                <a:latin typeface="Montserrat Light"/>
              </a:rPr>
              <a:t> spelarutvecklingsplan med utgångspunkt i individen utgår vi ifrån åtta olika arbetsområden/teman. </a:t>
            </a:r>
            <a:br>
              <a:rPr lang="sv-SE" sz="3200">
                <a:solidFill>
                  <a:schemeClr val="bg1"/>
                </a:solidFill>
                <a:latin typeface="Montserrat Light"/>
              </a:rPr>
            </a:br>
            <a:br>
              <a:rPr lang="sv-SE" sz="3200">
                <a:solidFill>
                  <a:schemeClr val="bg1"/>
                </a:solidFill>
                <a:latin typeface="Montserrat Light"/>
              </a:rPr>
            </a:br>
            <a:r>
              <a:rPr lang="sv-SE" sz="3200">
                <a:solidFill>
                  <a:schemeClr val="bg1"/>
                </a:solidFill>
                <a:latin typeface="Montserrat Light"/>
              </a:rPr>
              <a:t>Utespelarens fokusområden kopplas samman med målvakternas områden och på det sättet skapas en tydlighet mellan hur spelets olika delar kan kopplas samman och ses som en helhet.</a:t>
            </a:r>
            <a:br>
              <a:rPr lang="sv-SE" sz="3200">
                <a:solidFill>
                  <a:schemeClr val="bg1"/>
                </a:solidFill>
                <a:latin typeface="Montserrat Light"/>
              </a:rPr>
            </a:br>
            <a:endParaRPr lang="sv-SE" sz="3200">
              <a:solidFill>
                <a:schemeClr val="bg1"/>
              </a:solidFill>
              <a:latin typeface="Montserrat Light"/>
            </a:endParaRPr>
          </a:p>
        </p:txBody>
      </p:sp>
    </p:spTree>
    <p:extLst>
      <p:ext uri="{BB962C8B-B14F-4D97-AF65-F5344CB8AC3E}">
        <p14:creationId xmlns:p14="http://schemas.microsoft.com/office/powerpoint/2010/main" val="41529963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Rubrik 1">
            <a:extLst>
              <a:ext uri="{FF2B5EF4-FFF2-40B4-BE49-F238E27FC236}">
                <a16:creationId xmlns:a16="http://schemas.microsoft.com/office/drawing/2014/main" id="{C11F3D4F-FAB6-1FCF-A6B7-778B7A2BCCC6}"/>
              </a:ext>
            </a:extLst>
          </p:cNvPr>
          <p:cNvSpPr>
            <a:spLocks noGrp="1"/>
          </p:cNvSpPr>
          <p:nvPr>
            <p:ph type="title" idx="4294967295"/>
          </p:nvPr>
        </p:nvSpPr>
        <p:spPr>
          <a:xfrm>
            <a:off x="1696990" y="4479925"/>
            <a:ext cx="21029613" cy="2649538"/>
          </a:xfrm>
        </p:spPr>
        <p:txBody>
          <a:bodyPr>
            <a:normAutofit/>
          </a:bodyPr>
          <a:lstStyle/>
          <a:p>
            <a:pPr algn="ctr"/>
            <a:r>
              <a:rPr lang="sv-SE" sz="16000">
                <a:solidFill>
                  <a:srgbClr val="F5EF88"/>
                </a:solidFill>
                <a:latin typeface="Mongoose Regular" panose="02000000000000000000" pitchFamily="2" charset="77"/>
              </a:rPr>
              <a:t>UTESPELARE</a:t>
            </a:r>
          </a:p>
        </p:txBody>
      </p:sp>
    </p:spTree>
    <p:extLst>
      <p:ext uri="{BB962C8B-B14F-4D97-AF65-F5344CB8AC3E}">
        <p14:creationId xmlns:p14="http://schemas.microsoft.com/office/powerpoint/2010/main" val="35309703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DE4C0B5-67AD-D599-E06A-0348B62E08B3}"/>
              </a:ext>
            </a:extLst>
          </p:cNvPr>
          <p:cNvSpPr>
            <a:spLocks noGrp="1"/>
          </p:cNvSpPr>
          <p:nvPr>
            <p:ph type="title"/>
          </p:nvPr>
        </p:nvSpPr>
        <p:spPr>
          <a:xfrm>
            <a:off x="1054785" y="396661"/>
            <a:ext cx="21029831" cy="2050090"/>
          </a:xfrm>
        </p:spPr>
        <p:txBody>
          <a:bodyPr>
            <a:normAutofit/>
          </a:bodyPr>
          <a:lstStyle/>
          <a:p>
            <a:pPr algn="ctr"/>
            <a:r>
              <a:rPr lang="sv-SE" sz="9000">
                <a:solidFill>
                  <a:srgbClr val="F5EF88"/>
                </a:solidFill>
                <a:latin typeface="Mongoose Regular" panose="02000000000000000000" pitchFamily="2" charset="77"/>
              </a:rPr>
              <a:t>DEFINITIONER UTESPELARE </a:t>
            </a:r>
            <a:endParaRPr lang="sv-SE" sz="9000">
              <a:solidFill>
                <a:schemeClr val="bg1"/>
              </a:solidFill>
              <a:latin typeface="Mongoose Regular" panose="02000000000000000000" pitchFamily="2" charset="77"/>
            </a:endParaRPr>
          </a:p>
        </p:txBody>
      </p:sp>
      <p:graphicFrame>
        <p:nvGraphicFramePr>
          <p:cNvPr id="5" name="Tabell 9">
            <a:extLst>
              <a:ext uri="{FF2B5EF4-FFF2-40B4-BE49-F238E27FC236}">
                <a16:creationId xmlns:a16="http://schemas.microsoft.com/office/drawing/2014/main" id="{B3B945D2-B9EA-F514-B385-25E21922CFC2}"/>
              </a:ext>
            </a:extLst>
          </p:cNvPr>
          <p:cNvGraphicFramePr>
            <a:graphicFrameLocks/>
          </p:cNvGraphicFramePr>
          <p:nvPr>
            <p:extLst>
              <p:ext uri="{D42A27DB-BD31-4B8C-83A1-F6EECF244321}">
                <p14:modId xmlns:p14="http://schemas.microsoft.com/office/powerpoint/2010/main" val="2333542333"/>
              </p:ext>
            </p:extLst>
          </p:nvPr>
        </p:nvGraphicFramePr>
        <p:xfrm>
          <a:off x="871905" y="2476950"/>
          <a:ext cx="22638601" cy="9817344"/>
        </p:xfrm>
        <a:graphic>
          <a:graphicData uri="http://schemas.openxmlformats.org/drawingml/2006/table">
            <a:tbl>
              <a:tblPr>
                <a:tableStyleId>{5C22544A-7EE6-4342-B048-85BDC9FD1C3A}</a:tableStyleId>
              </a:tblPr>
              <a:tblGrid>
                <a:gridCol w="5572291">
                  <a:extLst>
                    <a:ext uri="{9D8B030D-6E8A-4147-A177-3AD203B41FA5}">
                      <a16:colId xmlns:a16="http://schemas.microsoft.com/office/drawing/2014/main" val="1811704518"/>
                    </a:ext>
                  </a:extLst>
                </a:gridCol>
                <a:gridCol w="17066310">
                  <a:extLst>
                    <a:ext uri="{9D8B030D-6E8A-4147-A177-3AD203B41FA5}">
                      <a16:colId xmlns:a16="http://schemas.microsoft.com/office/drawing/2014/main" val="1738969559"/>
                    </a:ext>
                  </a:extLst>
                </a:gridCol>
              </a:tblGrid>
              <a:tr h="988842">
                <a:tc>
                  <a:txBody>
                    <a:bodyPr/>
                    <a:lstStyle/>
                    <a:p>
                      <a:pPr marL="0" marR="0" lvl="0" indent="0" algn="l" defTabSz="685800" rtl="0" eaLnBrk="1" fontAlgn="auto" latinLnBrk="0" hangingPunct="1">
                        <a:lnSpc>
                          <a:spcPct val="150000"/>
                        </a:lnSpc>
                        <a:spcBef>
                          <a:spcPts val="0"/>
                        </a:spcBef>
                        <a:spcAft>
                          <a:spcPts val="0"/>
                        </a:spcAft>
                        <a:buClrTx/>
                        <a:buSzTx/>
                        <a:buFontTx/>
                        <a:buNone/>
                        <a:tabLst/>
                        <a:defRPr/>
                      </a:pPr>
                      <a:r>
                        <a:rPr lang="sv-SE" sz="3200" b="0" i="0">
                          <a:solidFill>
                            <a:schemeClr val="bg1"/>
                          </a:solidFill>
                          <a:latin typeface="Montserrat Light"/>
                        </a:rPr>
                        <a:t>1. Duellspel med boll</a:t>
                      </a:r>
                    </a:p>
                  </a:txBody>
                  <a:tcPr marL="243824" marR="243824" marT="121912" marB="121912">
                    <a:lnL w="12700" cmpd="sng">
                      <a:noFill/>
                    </a:lnL>
                    <a:lnR w="12700" cmpd="sng">
                      <a:noFill/>
                    </a:lnR>
                    <a:lnT w="12700" cmpd="sng">
                      <a:noFill/>
                    </a:lnT>
                    <a:lnB w="6350" cap="flat" cmpd="sng" algn="ctr">
                      <a:solidFill>
                        <a:srgbClr val="F5EF88"/>
                      </a:solidFill>
                      <a:prstDash val="solid"/>
                      <a:round/>
                      <a:headEnd type="none" w="med" len="med"/>
                      <a:tailEnd type="none" w="med" len="med"/>
                    </a:lnB>
                    <a:lnTlToBr w="12700" cmpd="sng">
                      <a:noFill/>
                      <a:prstDash val="solid"/>
                    </a:lnTlToBr>
                    <a:lnBlToTr w="12700" cmpd="sng">
                      <a:noFill/>
                      <a:prstDash val="solid"/>
                    </a:lnBlToTr>
                    <a:solidFill>
                      <a:srgbClr val="0B0C26"/>
                    </a:solidFill>
                  </a:tcPr>
                </a:tc>
                <a:tc>
                  <a:txBody>
                    <a:bodyPr/>
                    <a:lstStyle/>
                    <a:p>
                      <a:pPr marL="0" marR="0" lvl="0" indent="0" algn="l" defTabSz="685800" rtl="0" eaLnBrk="1" fontAlgn="auto" latinLnBrk="0" hangingPunct="1">
                        <a:lnSpc>
                          <a:spcPct val="150000"/>
                        </a:lnSpc>
                        <a:spcBef>
                          <a:spcPts val="0"/>
                        </a:spcBef>
                        <a:spcAft>
                          <a:spcPts val="0"/>
                        </a:spcAft>
                        <a:buClrTx/>
                        <a:buSzTx/>
                        <a:buFontTx/>
                        <a:buNone/>
                        <a:tabLst/>
                        <a:defRPr/>
                      </a:pPr>
                      <a:r>
                        <a:rPr lang="sv-SE" sz="3200">
                          <a:solidFill>
                            <a:schemeClr val="bg1"/>
                          </a:solidFill>
                          <a:latin typeface="Montserrat Light"/>
                        </a:rPr>
                        <a:t>Utmana motståndare och skydda bollen.</a:t>
                      </a:r>
                    </a:p>
                  </a:txBody>
                  <a:tcPr marL="243824" marR="243824" marT="121912" marB="121912">
                    <a:lnL w="12700" cmpd="sng">
                      <a:noFill/>
                    </a:lnL>
                    <a:lnR w="12700" cmpd="sng">
                      <a:noFill/>
                    </a:lnR>
                    <a:lnT w="12700" cmpd="sng">
                      <a:noFill/>
                    </a:lnT>
                    <a:lnB w="6350" cap="flat" cmpd="sng" algn="ctr">
                      <a:solidFill>
                        <a:srgbClr val="F5EF88"/>
                      </a:solidFill>
                      <a:prstDash val="solid"/>
                      <a:round/>
                      <a:headEnd type="none" w="med" len="med"/>
                      <a:tailEnd type="none" w="med" len="med"/>
                    </a:lnB>
                    <a:lnTlToBr w="12700" cmpd="sng">
                      <a:noFill/>
                      <a:prstDash val="solid"/>
                    </a:lnTlToBr>
                    <a:lnBlToTr w="12700" cmpd="sng">
                      <a:noFill/>
                      <a:prstDash val="solid"/>
                    </a:lnBlToTr>
                    <a:solidFill>
                      <a:srgbClr val="0B0C26"/>
                    </a:solidFill>
                  </a:tcPr>
                </a:tc>
                <a:extLst>
                  <a:ext uri="{0D108BD9-81ED-4DB2-BD59-A6C34878D82A}">
                    <a16:rowId xmlns:a16="http://schemas.microsoft.com/office/drawing/2014/main" val="2470181356"/>
                  </a:ext>
                </a:extLst>
              </a:tr>
              <a:tr h="988842">
                <a:tc>
                  <a:txBody>
                    <a:bodyPr/>
                    <a:lstStyle/>
                    <a:p>
                      <a:pPr marL="0" marR="0" lvl="0" indent="0" algn="l" defTabSz="685800" rtl="0" eaLnBrk="1" fontAlgn="auto" latinLnBrk="0" hangingPunct="1">
                        <a:lnSpc>
                          <a:spcPct val="150000"/>
                        </a:lnSpc>
                        <a:spcBef>
                          <a:spcPts val="0"/>
                        </a:spcBef>
                        <a:spcAft>
                          <a:spcPts val="0"/>
                        </a:spcAft>
                        <a:buClrTx/>
                        <a:buSzTx/>
                        <a:buFontTx/>
                        <a:buNone/>
                        <a:tabLst/>
                        <a:defRPr/>
                      </a:pPr>
                      <a:r>
                        <a:rPr lang="sv-SE" sz="3200" b="0" i="0">
                          <a:solidFill>
                            <a:schemeClr val="bg1"/>
                          </a:solidFill>
                          <a:latin typeface="Montserrat Light"/>
                        </a:rPr>
                        <a:t>2. Göra mål</a:t>
                      </a:r>
                    </a:p>
                  </a:txBody>
                  <a:tcPr marL="243824" marR="243824" marT="121912" marB="121912">
                    <a:lnL w="12700" cmpd="sng">
                      <a:noFill/>
                    </a:lnL>
                    <a:lnR w="12700" cmpd="sng">
                      <a:noFill/>
                    </a:lnR>
                    <a:lnT w="6350" cap="flat" cmpd="sng" algn="ctr">
                      <a:solidFill>
                        <a:srgbClr val="F5EF88"/>
                      </a:solidFill>
                      <a:prstDash val="solid"/>
                      <a:round/>
                      <a:headEnd type="none" w="med" len="med"/>
                      <a:tailEnd type="none" w="med" len="med"/>
                    </a:lnT>
                    <a:lnB w="6350" cap="flat" cmpd="sng" algn="ctr">
                      <a:solidFill>
                        <a:srgbClr val="F5EF8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50000"/>
                        </a:lnSpc>
                        <a:spcBef>
                          <a:spcPts val="0"/>
                        </a:spcBef>
                        <a:spcAft>
                          <a:spcPts val="0"/>
                        </a:spcAft>
                        <a:buClrTx/>
                        <a:buSzTx/>
                        <a:buFontTx/>
                        <a:buNone/>
                        <a:tabLst/>
                        <a:defRPr/>
                      </a:pPr>
                      <a:r>
                        <a:rPr lang="sv-SE" sz="3200">
                          <a:solidFill>
                            <a:schemeClr val="bg1"/>
                          </a:solidFill>
                          <a:latin typeface="Montserrat Light"/>
                        </a:rPr>
                        <a:t>Avsluta, störa målvakt och ta returer.</a:t>
                      </a:r>
                    </a:p>
                  </a:txBody>
                  <a:tcPr marL="243824" marR="243824" marT="121912" marB="121912">
                    <a:lnL w="12700" cmpd="sng">
                      <a:noFill/>
                    </a:lnL>
                    <a:lnR w="12700" cmpd="sng">
                      <a:noFill/>
                    </a:lnR>
                    <a:lnT w="6350" cap="flat" cmpd="sng" algn="ctr">
                      <a:solidFill>
                        <a:srgbClr val="F5EF88"/>
                      </a:solidFill>
                      <a:prstDash val="solid"/>
                      <a:round/>
                      <a:headEnd type="none" w="med" len="med"/>
                      <a:tailEnd type="none" w="med" len="med"/>
                    </a:lnT>
                    <a:lnB w="6350" cap="flat" cmpd="sng" algn="ctr">
                      <a:solidFill>
                        <a:srgbClr val="F5EF8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94420491"/>
                  </a:ext>
                </a:extLst>
              </a:tr>
              <a:tr h="988842">
                <a:tc>
                  <a:txBody>
                    <a:bodyPr/>
                    <a:lstStyle/>
                    <a:p>
                      <a:pPr marL="0" marR="0" lvl="0" indent="0" algn="l" defTabSz="685800" rtl="0" eaLnBrk="1" fontAlgn="auto" latinLnBrk="0" hangingPunct="1">
                        <a:lnSpc>
                          <a:spcPct val="150000"/>
                        </a:lnSpc>
                        <a:spcBef>
                          <a:spcPts val="0"/>
                        </a:spcBef>
                        <a:spcAft>
                          <a:spcPts val="0"/>
                        </a:spcAft>
                        <a:buClrTx/>
                        <a:buSzTx/>
                        <a:buFontTx/>
                        <a:buNone/>
                        <a:tabLst/>
                        <a:defRPr/>
                      </a:pPr>
                      <a:r>
                        <a:rPr lang="sv-SE" sz="3200" b="0" i="0">
                          <a:solidFill>
                            <a:schemeClr val="bg1"/>
                          </a:solidFill>
                          <a:latin typeface="Montserrat Light"/>
                        </a:rPr>
                        <a:t>3. Ta bollen framåt</a:t>
                      </a:r>
                    </a:p>
                  </a:txBody>
                  <a:tcPr marL="243824" marR="243824" marT="121912" marB="121912">
                    <a:lnL w="12700" cmpd="sng">
                      <a:noFill/>
                    </a:lnL>
                    <a:lnR w="12700" cmpd="sng">
                      <a:noFill/>
                    </a:lnR>
                    <a:lnT w="6350" cap="flat" cmpd="sng" algn="ctr">
                      <a:solidFill>
                        <a:srgbClr val="F5EF88"/>
                      </a:solidFill>
                      <a:prstDash val="solid"/>
                      <a:round/>
                      <a:headEnd type="none" w="med" len="med"/>
                      <a:tailEnd type="none" w="med" len="med"/>
                    </a:lnT>
                    <a:lnB w="6350" cap="flat" cmpd="sng" algn="ctr">
                      <a:solidFill>
                        <a:srgbClr val="F5EF8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50000"/>
                        </a:lnSpc>
                        <a:spcBef>
                          <a:spcPts val="0"/>
                        </a:spcBef>
                        <a:spcAft>
                          <a:spcPts val="0"/>
                        </a:spcAft>
                        <a:buClrTx/>
                        <a:buSzTx/>
                        <a:buFontTx/>
                        <a:buNone/>
                        <a:tabLst/>
                        <a:defRPr/>
                      </a:pPr>
                      <a:r>
                        <a:rPr lang="sv-SE" sz="3200">
                          <a:solidFill>
                            <a:schemeClr val="bg1"/>
                          </a:solidFill>
                          <a:latin typeface="Montserrat Light"/>
                        </a:rPr>
                        <a:t>Genom passningar sätta medspelare i bättre situationer än sin egen.</a:t>
                      </a:r>
                    </a:p>
                  </a:txBody>
                  <a:tcPr marL="243824" marR="243824" marT="121912" marB="121912">
                    <a:lnL w="12700" cmpd="sng">
                      <a:noFill/>
                    </a:lnL>
                    <a:lnR w="12700" cmpd="sng">
                      <a:noFill/>
                    </a:lnR>
                    <a:lnT w="6350" cap="flat" cmpd="sng" algn="ctr">
                      <a:solidFill>
                        <a:srgbClr val="F5EF88"/>
                      </a:solidFill>
                      <a:prstDash val="solid"/>
                      <a:round/>
                      <a:headEnd type="none" w="med" len="med"/>
                      <a:tailEnd type="none" w="med" len="med"/>
                    </a:lnT>
                    <a:lnB w="6350" cap="flat" cmpd="sng" algn="ctr">
                      <a:solidFill>
                        <a:srgbClr val="F5EF8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6469168"/>
                  </a:ext>
                </a:extLst>
              </a:tr>
              <a:tr h="1394200">
                <a:tc>
                  <a:txBody>
                    <a:bodyPr/>
                    <a:lstStyle/>
                    <a:p>
                      <a:pPr>
                        <a:lnSpc>
                          <a:spcPct val="150000"/>
                        </a:lnSpc>
                      </a:pPr>
                      <a:r>
                        <a:rPr lang="sv-SE" sz="3200" b="0" i="0">
                          <a:solidFill>
                            <a:schemeClr val="bg1"/>
                          </a:solidFill>
                          <a:latin typeface="Montserrat Light"/>
                        </a:rPr>
                        <a:t>4. Spelbarhet</a:t>
                      </a:r>
                      <a:endParaRPr lang="sv-SE" sz="3200" b="0" i="0">
                        <a:latin typeface="Montserrat Light"/>
                      </a:endParaRPr>
                    </a:p>
                  </a:txBody>
                  <a:tcPr marL="243824" marR="243824" marT="121912" marB="121912">
                    <a:lnL w="12700" cmpd="sng">
                      <a:noFill/>
                    </a:lnL>
                    <a:lnR w="12700" cmpd="sng">
                      <a:noFill/>
                    </a:lnR>
                    <a:lnT w="6350" cap="flat" cmpd="sng" algn="ctr">
                      <a:solidFill>
                        <a:srgbClr val="F5EF88"/>
                      </a:solidFill>
                      <a:prstDash val="solid"/>
                      <a:round/>
                      <a:headEnd type="none" w="med" len="med"/>
                      <a:tailEnd type="none" w="med" len="med"/>
                    </a:lnT>
                    <a:lnB w="6350" cap="flat" cmpd="sng" algn="ctr">
                      <a:solidFill>
                        <a:srgbClr val="F5EF8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50000"/>
                        </a:lnSpc>
                        <a:spcBef>
                          <a:spcPts val="0"/>
                        </a:spcBef>
                        <a:spcAft>
                          <a:spcPts val="0"/>
                        </a:spcAft>
                        <a:buClrTx/>
                        <a:buSzTx/>
                        <a:buFontTx/>
                        <a:buNone/>
                        <a:tabLst/>
                        <a:defRPr/>
                      </a:pPr>
                      <a:r>
                        <a:rPr lang="sv-SE" sz="3200">
                          <a:solidFill>
                            <a:schemeClr val="bg1"/>
                          </a:solidFill>
                          <a:latin typeface="Montserrat Light"/>
                        </a:rPr>
                        <a:t>Att vilja, våga och kunna bli spelbar när en medspelare har bollen. Hög spelbarhet betyder att flera spelare lever upp till definitionen.</a:t>
                      </a:r>
                    </a:p>
                  </a:txBody>
                  <a:tcPr marL="243824" marR="243824" marT="121912" marB="121912">
                    <a:lnL w="12700" cmpd="sng">
                      <a:noFill/>
                    </a:lnL>
                    <a:lnR w="12700" cmpd="sng">
                      <a:noFill/>
                    </a:lnR>
                    <a:lnT w="6350" cap="flat" cmpd="sng" algn="ctr">
                      <a:solidFill>
                        <a:srgbClr val="F5EF88"/>
                      </a:solidFill>
                      <a:prstDash val="solid"/>
                      <a:round/>
                      <a:headEnd type="none" w="med" len="med"/>
                      <a:tailEnd type="none" w="med" len="med"/>
                    </a:lnT>
                    <a:lnB w="6350" cap="flat" cmpd="sng" algn="ctr">
                      <a:solidFill>
                        <a:srgbClr val="F5EF8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0779598"/>
                  </a:ext>
                </a:extLst>
              </a:tr>
              <a:tr h="869367">
                <a:tc>
                  <a:txBody>
                    <a:bodyPr/>
                    <a:lstStyle/>
                    <a:p>
                      <a:pPr>
                        <a:lnSpc>
                          <a:spcPct val="150000"/>
                        </a:lnSpc>
                      </a:pPr>
                      <a:r>
                        <a:rPr lang="sv-SE" sz="3200" b="0" i="0">
                          <a:solidFill>
                            <a:schemeClr val="bg1"/>
                          </a:solidFill>
                          <a:latin typeface="Montserrat Light"/>
                        </a:rPr>
                        <a:t>5. Vinna insida</a:t>
                      </a:r>
                      <a:endParaRPr lang="sv-SE" sz="3200" b="0" i="0">
                        <a:latin typeface="Montserrat Light"/>
                      </a:endParaRPr>
                    </a:p>
                  </a:txBody>
                  <a:tcPr marL="243824" marR="243824" marT="121912" marB="121912">
                    <a:lnL w="12700" cmpd="sng">
                      <a:noFill/>
                    </a:lnL>
                    <a:lnR w="12700" cmpd="sng">
                      <a:noFill/>
                    </a:lnR>
                    <a:lnT w="6350" cap="flat" cmpd="sng" algn="ctr">
                      <a:solidFill>
                        <a:srgbClr val="F5EF88"/>
                      </a:solidFill>
                      <a:prstDash val="solid"/>
                      <a:round/>
                      <a:headEnd type="none" w="med" len="med"/>
                      <a:tailEnd type="none" w="med" len="med"/>
                    </a:lnT>
                    <a:lnB w="6350" cap="flat" cmpd="sng" algn="ctr">
                      <a:solidFill>
                        <a:srgbClr val="F5EF8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50000"/>
                        </a:lnSpc>
                        <a:spcBef>
                          <a:spcPts val="0"/>
                        </a:spcBef>
                        <a:spcAft>
                          <a:spcPts val="0"/>
                        </a:spcAft>
                        <a:buClrTx/>
                        <a:buSzTx/>
                        <a:buFontTx/>
                        <a:buNone/>
                        <a:tabLst/>
                        <a:defRPr/>
                      </a:pPr>
                      <a:r>
                        <a:rPr lang="sv-SE" sz="3200">
                          <a:solidFill>
                            <a:schemeClr val="bg1"/>
                          </a:solidFill>
                          <a:latin typeface="Montserrat Light"/>
                        </a:rPr>
                        <a:t>I anfallsspelets alla delar ta bollen mot motståndarnas mål i syfte att skapa möjlighet till målchans.</a:t>
                      </a:r>
                    </a:p>
                  </a:txBody>
                  <a:tcPr marL="243824" marR="243824" marT="121912" marB="121912">
                    <a:lnL w="12700" cmpd="sng">
                      <a:noFill/>
                    </a:lnL>
                    <a:lnR w="12700" cmpd="sng">
                      <a:noFill/>
                    </a:lnR>
                    <a:lnT w="6350" cap="flat" cmpd="sng" algn="ctr">
                      <a:solidFill>
                        <a:srgbClr val="F5EF88"/>
                      </a:solidFill>
                      <a:prstDash val="solid"/>
                      <a:round/>
                      <a:headEnd type="none" w="med" len="med"/>
                      <a:tailEnd type="none" w="med" len="med"/>
                    </a:lnT>
                    <a:lnB w="6350" cap="flat" cmpd="sng" algn="ctr">
                      <a:solidFill>
                        <a:srgbClr val="F5EF8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39256038"/>
                  </a:ext>
                </a:extLst>
              </a:tr>
              <a:tr h="1394200">
                <a:tc>
                  <a:txBody>
                    <a:bodyPr/>
                    <a:lstStyle/>
                    <a:p>
                      <a:pPr>
                        <a:lnSpc>
                          <a:spcPct val="150000"/>
                        </a:lnSpc>
                      </a:pPr>
                      <a:r>
                        <a:rPr lang="sv-SE" sz="3200" b="0" i="0">
                          <a:solidFill>
                            <a:schemeClr val="bg1"/>
                          </a:solidFill>
                          <a:latin typeface="Montserrat Light"/>
                        </a:rPr>
                        <a:t>6. Passningsspel</a:t>
                      </a:r>
                      <a:endParaRPr lang="sv-SE" sz="3200" b="0" i="0">
                        <a:latin typeface="Montserrat Light"/>
                      </a:endParaRPr>
                    </a:p>
                  </a:txBody>
                  <a:tcPr marL="243824" marR="243824" marT="121912" marB="121912">
                    <a:lnL w="12700" cmpd="sng">
                      <a:noFill/>
                    </a:lnL>
                    <a:lnR w="12700" cmpd="sng">
                      <a:noFill/>
                    </a:lnR>
                    <a:lnT w="6350" cap="flat" cmpd="sng" algn="ctr">
                      <a:solidFill>
                        <a:srgbClr val="F5EF88"/>
                      </a:solidFill>
                      <a:prstDash val="solid"/>
                      <a:round/>
                      <a:headEnd type="none" w="med" len="med"/>
                      <a:tailEnd type="none" w="med" len="med"/>
                    </a:lnT>
                    <a:lnB w="6350" cap="flat" cmpd="sng" algn="ctr">
                      <a:solidFill>
                        <a:srgbClr val="F5EF8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50000"/>
                        </a:lnSpc>
                        <a:spcBef>
                          <a:spcPts val="0"/>
                        </a:spcBef>
                        <a:spcAft>
                          <a:spcPts val="0"/>
                        </a:spcAft>
                        <a:buClrTx/>
                        <a:buSzTx/>
                        <a:buFontTx/>
                        <a:buNone/>
                        <a:tabLst/>
                        <a:defRPr/>
                      </a:pPr>
                      <a:r>
                        <a:rPr lang="sv-SE" sz="3200">
                          <a:solidFill>
                            <a:schemeClr val="bg1"/>
                          </a:solidFill>
                          <a:latin typeface="Montserrat Light"/>
                        </a:rPr>
                        <a:t>Rikta anfallsspelet mot att nå de centrala ytorna på väg framåt samt vinna yta mellan motståndare och respektive mål i anfall och försvar.</a:t>
                      </a:r>
                    </a:p>
                  </a:txBody>
                  <a:tcPr marL="243824" marR="243824" marT="121912" marB="121912">
                    <a:lnL w="12700" cmpd="sng">
                      <a:noFill/>
                    </a:lnL>
                    <a:lnR w="12700" cmpd="sng">
                      <a:noFill/>
                    </a:lnR>
                    <a:lnT w="6350" cap="flat" cmpd="sng" algn="ctr">
                      <a:solidFill>
                        <a:srgbClr val="F5EF88"/>
                      </a:solidFill>
                      <a:prstDash val="solid"/>
                      <a:round/>
                      <a:headEnd type="none" w="med" len="med"/>
                      <a:tailEnd type="none" w="med" len="med"/>
                    </a:lnT>
                    <a:lnB w="6350" cap="flat" cmpd="sng" algn="ctr">
                      <a:solidFill>
                        <a:srgbClr val="F5EF8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48880397"/>
                  </a:ext>
                </a:extLst>
              </a:tr>
              <a:tr h="988842">
                <a:tc>
                  <a:txBody>
                    <a:bodyPr/>
                    <a:lstStyle/>
                    <a:p>
                      <a:pPr marL="0" marR="0" lvl="0" indent="0" algn="l" defTabSz="685800" rtl="0" eaLnBrk="1" fontAlgn="auto" latinLnBrk="0" hangingPunct="1">
                        <a:lnSpc>
                          <a:spcPct val="150000"/>
                        </a:lnSpc>
                        <a:spcBef>
                          <a:spcPts val="0"/>
                        </a:spcBef>
                        <a:spcAft>
                          <a:spcPts val="0"/>
                        </a:spcAft>
                        <a:buClrTx/>
                        <a:buSzTx/>
                        <a:buFontTx/>
                        <a:buNone/>
                        <a:tabLst/>
                        <a:defRPr/>
                      </a:pPr>
                      <a:r>
                        <a:rPr lang="sv-SE" sz="3200" b="0" i="0">
                          <a:solidFill>
                            <a:schemeClr val="bg1"/>
                          </a:solidFill>
                          <a:latin typeface="Montserrat Light"/>
                        </a:rPr>
                        <a:t>7. Vinna boll</a:t>
                      </a:r>
                    </a:p>
                  </a:txBody>
                  <a:tcPr marL="243824" marR="243824" marT="121912" marB="121912">
                    <a:lnL w="12700" cmpd="sng">
                      <a:noFill/>
                    </a:lnL>
                    <a:lnR w="12700" cmpd="sng">
                      <a:noFill/>
                    </a:lnR>
                    <a:lnT w="6350" cap="flat" cmpd="sng" algn="ctr">
                      <a:solidFill>
                        <a:srgbClr val="F5EF88"/>
                      </a:solidFill>
                      <a:prstDash val="solid"/>
                      <a:round/>
                      <a:headEnd type="none" w="med" len="med"/>
                      <a:tailEnd type="none" w="med" len="med"/>
                    </a:lnT>
                    <a:lnB w="6350" cap="flat" cmpd="sng" algn="ctr">
                      <a:solidFill>
                        <a:srgbClr val="F5EF8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50000"/>
                        </a:lnSpc>
                        <a:spcBef>
                          <a:spcPts val="0"/>
                        </a:spcBef>
                        <a:spcAft>
                          <a:spcPts val="0"/>
                        </a:spcAft>
                        <a:buClrTx/>
                        <a:buSzTx/>
                        <a:buFontTx/>
                        <a:buNone/>
                        <a:tabLst/>
                        <a:defRPr/>
                      </a:pPr>
                      <a:r>
                        <a:rPr lang="sv-SE" sz="3200">
                          <a:solidFill>
                            <a:schemeClr val="bg1"/>
                          </a:solidFill>
                          <a:latin typeface="Montserrat Light"/>
                        </a:rPr>
                        <a:t>Stoppa utmanande motståndare och äga yta.</a:t>
                      </a:r>
                    </a:p>
                  </a:txBody>
                  <a:tcPr marL="243824" marR="243824" marT="121912" marB="121912">
                    <a:lnL w="12700" cmpd="sng">
                      <a:noFill/>
                    </a:lnL>
                    <a:lnR w="12700" cmpd="sng">
                      <a:noFill/>
                    </a:lnR>
                    <a:lnT w="6350" cap="flat" cmpd="sng" algn="ctr">
                      <a:solidFill>
                        <a:srgbClr val="F5EF88"/>
                      </a:solidFill>
                      <a:prstDash val="solid"/>
                      <a:round/>
                      <a:headEnd type="none" w="med" len="med"/>
                      <a:tailEnd type="none" w="med" len="med"/>
                    </a:lnT>
                    <a:lnB w="6350" cap="flat" cmpd="sng" algn="ctr">
                      <a:solidFill>
                        <a:srgbClr val="F5EF8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1071286"/>
                  </a:ext>
                </a:extLst>
              </a:tr>
              <a:tr h="988842">
                <a:tc>
                  <a:txBody>
                    <a:bodyPr/>
                    <a:lstStyle/>
                    <a:p>
                      <a:pPr marL="0" marR="0" lvl="0" indent="0" algn="l" defTabSz="685800" rtl="0" eaLnBrk="1" fontAlgn="auto" latinLnBrk="0" hangingPunct="1">
                        <a:lnSpc>
                          <a:spcPct val="150000"/>
                        </a:lnSpc>
                        <a:spcBef>
                          <a:spcPts val="0"/>
                        </a:spcBef>
                        <a:spcAft>
                          <a:spcPts val="0"/>
                        </a:spcAft>
                        <a:buClrTx/>
                        <a:buSzTx/>
                        <a:buFontTx/>
                        <a:buNone/>
                        <a:tabLst/>
                        <a:defRPr/>
                      </a:pPr>
                      <a:r>
                        <a:rPr lang="sv-SE" sz="3200" b="0" i="0">
                          <a:solidFill>
                            <a:schemeClr val="bg1"/>
                          </a:solidFill>
                          <a:latin typeface="Montserrat Light"/>
                        </a:rPr>
                        <a:t>8. Förhindra mål</a:t>
                      </a:r>
                    </a:p>
                  </a:txBody>
                  <a:tcPr marL="243824" marR="243824" marT="121912" marB="121912">
                    <a:lnL w="12700" cmpd="sng">
                      <a:noFill/>
                    </a:lnL>
                    <a:lnR w="12700" cmpd="sng">
                      <a:noFill/>
                    </a:lnR>
                    <a:lnT w="6350" cap="flat" cmpd="sng" algn="ctr">
                      <a:solidFill>
                        <a:srgbClr val="F5EF88"/>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50000"/>
                        </a:lnSpc>
                        <a:spcBef>
                          <a:spcPts val="0"/>
                        </a:spcBef>
                        <a:spcAft>
                          <a:spcPts val="0"/>
                        </a:spcAft>
                        <a:buClrTx/>
                        <a:buSzTx/>
                        <a:buFontTx/>
                        <a:buNone/>
                        <a:tabLst/>
                        <a:defRPr/>
                      </a:pPr>
                      <a:r>
                        <a:rPr lang="sv-SE" sz="3200">
                          <a:solidFill>
                            <a:schemeClr val="bg1"/>
                          </a:solidFill>
                          <a:latin typeface="Montserrat Light"/>
                        </a:rPr>
                        <a:t>Försvara mål och målvakt samt täcka skott.</a:t>
                      </a:r>
                    </a:p>
                  </a:txBody>
                  <a:tcPr marL="243824" marR="243824" marT="121912" marB="121912">
                    <a:lnL w="12700" cmpd="sng">
                      <a:noFill/>
                    </a:lnL>
                    <a:lnR w="12700" cmpd="sng">
                      <a:noFill/>
                    </a:lnR>
                    <a:lnT w="6350" cap="flat" cmpd="sng" algn="ctr">
                      <a:solidFill>
                        <a:srgbClr val="F5EF88"/>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67597578"/>
                  </a:ext>
                </a:extLst>
              </a:tr>
            </a:tbl>
          </a:graphicData>
        </a:graphic>
      </p:graphicFrame>
    </p:spTree>
    <p:extLst>
      <p:ext uri="{BB962C8B-B14F-4D97-AF65-F5344CB8AC3E}">
        <p14:creationId xmlns:p14="http://schemas.microsoft.com/office/powerpoint/2010/main" val="35887100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64911F3E-F2F9-89C1-9223-4E05BAC80266}"/>
            </a:ext>
          </a:extLst>
        </p:cNvPr>
        <p:cNvGrpSpPr/>
        <p:nvPr/>
      </p:nvGrpSpPr>
      <p:grpSpPr>
        <a:xfrm>
          <a:off x="0" y="0"/>
          <a:ext cx="0" cy="0"/>
          <a:chOff x="0" y="0"/>
          <a:chExt cx="0" cy="0"/>
        </a:xfrm>
      </p:grpSpPr>
      <p:sp>
        <p:nvSpPr>
          <p:cNvPr id="11" name="Rektangel med rundade hörn 11">
            <a:extLst>
              <a:ext uri="{FF2B5EF4-FFF2-40B4-BE49-F238E27FC236}">
                <a16:creationId xmlns:a16="http://schemas.microsoft.com/office/drawing/2014/main" id="{429D15B1-F6B1-FCE9-E98E-64EDB08D63C6}"/>
              </a:ext>
            </a:extLst>
          </p:cNvPr>
          <p:cNvSpPr/>
          <p:nvPr/>
        </p:nvSpPr>
        <p:spPr>
          <a:xfrm>
            <a:off x="3735101" y="530811"/>
            <a:ext cx="16767831" cy="2211972"/>
          </a:xfrm>
          <a:prstGeom prst="rect">
            <a:avLst/>
          </a:prstGeom>
          <a:noFill/>
          <a:ln w="12700">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defRPr/>
            </a:pPr>
            <a:r>
              <a:rPr lang="sv-SE" sz="8500">
                <a:solidFill>
                  <a:prstClr val="white"/>
                </a:solidFill>
                <a:latin typeface="Mongoose Regular"/>
              </a:rPr>
              <a:t>1</a:t>
            </a:r>
            <a:r>
              <a:rPr kumimoji="0" lang="sv-SE" sz="8500" b="0" i="0" u="none" strike="noStrike" kern="1200" cap="none" spc="0" normalizeH="0" baseline="0" noProof="0">
                <a:ln>
                  <a:noFill/>
                </a:ln>
                <a:solidFill>
                  <a:prstClr val="white"/>
                </a:solidFill>
                <a:effectLst/>
                <a:uLnTx/>
                <a:uFillTx/>
                <a:latin typeface="Mongoose Regular"/>
              </a:rPr>
              <a:t>. DUELLSPEL MED BOLLEN</a:t>
            </a:r>
          </a:p>
          <a:p>
            <a:pPr marL="0" marR="0" lvl="0" indent="0" algn="ctr" defTabSz="1828686" rtl="0" eaLnBrk="1" fontAlgn="auto" latinLnBrk="0" hangingPunct="1">
              <a:lnSpc>
                <a:spcPct val="100000"/>
              </a:lnSpc>
              <a:spcBef>
                <a:spcPts val="0"/>
              </a:spcBef>
              <a:spcAft>
                <a:spcPts val="0"/>
              </a:spcAft>
              <a:buClrTx/>
              <a:buSzTx/>
              <a:buFontTx/>
              <a:buNone/>
              <a:tabLst/>
              <a:defRPr/>
            </a:pPr>
            <a:r>
              <a:rPr lang="sv-SE" sz="4000" b="1">
                <a:solidFill>
                  <a:prstClr val="white"/>
                </a:solidFill>
                <a:latin typeface="Montserrat SemiBold" pitchFamily="2" charset="77"/>
              </a:rPr>
              <a:t> </a:t>
            </a:r>
          </a:p>
          <a:p>
            <a:pPr marL="0" marR="0" lvl="0" indent="0" algn="ctr" defTabSz="1828686" rtl="0" eaLnBrk="1" fontAlgn="auto" latinLnBrk="0" hangingPunct="1">
              <a:lnSpc>
                <a:spcPct val="100000"/>
              </a:lnSpc>
              <a:spcBef>
                <a:spcPts val="0"/>
              </a:spcBef>
              <a:spcAft>
                <a:spcPts val="0"/>
              </a:spcAft>
              <a:buClrTx/>
              <a:buSzTx/>
              <a:buFontTx/>
              <a:buNone/>
              <a:tabLst/>
              <a:defRPr/>
            </a:pPr>
            <a:r>
              <a:rPr lang="sv-SE" sz="3200" b="1">
                <a:solidFill>
                  <a:srgbClr val="F5EF88"/>
                </a:solidFill>
                <a:latin typeface="Montserrat SemiBold" pitchFamily="2" charset="77"/>
              </a:rPr>
              <a:t>V</a:t>
            </a:r>
            <a:r>
              <a:rPr kumimoji="0" lang="sv-SE" sz="3200" b="1" i="0" u="none" strike="noStrike" kern="1200" cap="none" spc="0" normalizeH="0" baseline="0" noProof="0" err="1">
                <a:ln>
                  <a:noFill/>
                </a:ln>
                <a:solidFill>
                  <a:srgbClr val="F5EF88"/>
                </a:solidFill>
                <a:effectLst/>
                <a:uLnTx/>
                <a:uFillTx/>
                <a:latin typeface="Montserrat SemiBold" pitchFamily="2" charset="77"/>
                <a:ea typeface="+mn-ea"/>
                <a:cs typeface="+mn-cs"/>
              </a:rPr>
              <a:t>åga</a:t>
            </a:r>
            <a:r>
              <a:rPr kumimoji="0" lang="sv-SE" sz="3200" b="1" i="0" u="none" strike="noStrike" kern="1200" cap="none" spc="0" normalizeH="0" baseline="0" noProof="0">
                <a:ln>
                  <a:noFill/>
                </a:ln>
                <a:solidFill>
                  <a:srgbClr val="F5EF88"/>
                </a:solidFill>
                <a:effectLst/>
                <a:uLnTx/>
                <a:uFillTx/>
                <a:latin typeface="Montserrat SemiBold" pitchFamily="2" charset="77"/>
                <a:ea typeface="+mn-ea"/>
                <a:cs typeface="+mn-cs"/>
              </a:rPr>
              <a:t> utmana motståndare och skydda bollen</a:t>
            </a:r>
          </a:p>
        </p:txBody>
      </p:sp>
      <p:sp>
        <p:nvSpPr>
          <p:cNvPr id="22" name="Rektangel med rundade hörn 11">
            <a:extLst>
              <a:ext uri="{FF2B5EF4-FFF2-40B4-BE49-F238E27FC236}">
                <a16:creationId xmlns:a16="http://schemas.microsoft.com/office/drawing/2014/main" id="{315B3FE6-330A-E2FA-7A7A-CD3E967E380C}"/>
              </a:ext>
            </a:extLst>
          </p:cNvPr>
          <p:cNvSpPr/>
          <p:nvPr/>
        </p:nvSpPr>
        <p:spPr>
          <a:xfrm>
            <a:off x="869173" y="4677285"/>
            <a:ext cx="6342283" cy="4361429"/>
          </a:xfrm>
          <a:prstGeom prst="roundRect">
            <a:avLst/>
          </a:prstGeom>
          <a:noFill/>
          <a:ln w="6350">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nchorCtr="0"/>
          <a:lstStyle/>
          <a:p>
            <a:pPr marL="0" marR="0" lvl="0" indent="0" algn="l" defTabSz="1828686" rtl="0" eaLnBrk="1" fontAlgn="auto" latinLnBrk="0" hangingPunct="1">
              <a:lnSpc>
                <a:spcPct val="100000"/>
              </a:lnSpc>
              <a:spcBef>
                <a:spcPts val="0"/>
              </a:spcBef>
              <a:spcAft>
                <a:spcPts val="0"/>
              </a:spcAft>
              <a:buClrTx/>
              <a:buSzTx/>
              <a:buFontTx/>
              <a:buNone/>
              <a:tabLst/>
              <a:defRPr/>
            </a:pPr>
            <a:r>
              <a:rPr lang="sv-SE" sz="2800" b="1">
                <a:solidFill>
                  <a:srgbClr val="F5EF88"/>
                </a:solidFill>
                <a:latin typeface="Montserrat SemiBold"/>
              </a:rPr>
              <a:t>Färdigheter</a:t>
            </a:r>
            <a:endParaRPr kumimoji="0" lang="sv-SE" sz="2800" b="1" i="0" u="none" strike="noStrike" kern="1200" cap="none" spc="0" normalizeH="0" baseline="0" noProof="0">
              <a:ln>
                <a:noFill/>
              </a:ln>
              <a:solidFill>
                <a:srgbClr val="F5EF88"/>
              </a:solidFill>
              <a:effectLst/>
              <a:uLnTx/>
              <a:uFillTx/>
              <a:latin typeface="Montserrat SemiBold"/>
              <a:ea typeface="+mn-ea"/>
              <a:cs typeface="+mn-cs"/>
            </a:endParaRPr>
          </a:p>
          <a:p>
            <a:pPr marL="0" marR="0" lvl="0" indent="0" algn="l" defTabSz="1828686"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a:ln>
                  <a:noFill/>
                </a:ln>
                <a:solidFill>
                  <a:prstClr val="white"/>
                </a:solidFill>
                <a:effectLst/>
                <a:uLnTx/>
                <a:uFillTx/>
                <a:latin typeface="Montserrat Light"/>
                <a:ea typeface="+mn-ea"/>
                <a:cs typeface="+mn-cs"/>
              </a:rPr>
              <a:t>Kunna </a:t>
            </a:r>
            <a:r>
              <a:rPr kumimoji="0" lang="sv-SE" sz="2400" b="1" i="0" u="none" strike="noStrike" kern="1200" cap="none" spc="0" normalizeH="0" baseline="0" noProof="0">
                <a:ln>
                  <a:noFill/>
                </a:ln>
                <a:solidFill>
                  <a:prstClr val="white"/>
                </a:solidFill>
                <a:effectLst/>
                <a:uLnTx/>
                <a:uFillTx/>
                <a:latin typeface="Montserrat Light"/>
                <a:ea typeface="+mn-ea"/>
                <a:cs typeface="+mn-cs"/>
              </a:rPr>
              <a:t>driva </a:t>
            </a:r>
            <a:r>
              <a:rPr lang="sv-SE" sz="2400" b="1">
                <a:solidFill>
                  <a:prstClr val="white"/>
                </a:solidFill>
                <a:latin typeface="Montserrat Light"/>
              </a:rPr>
              <a:t>med bollen </a:t>
            </a:r>
            <a:r>
              <a:rPr lang="sv-SE" sz="2400">
                <a:solidFill>
                  <a:prstClr val="white"/>
                </a:solidFill>
                <a:latin typeface="Montserrat Light"/>
              </a:rPr>
              <a:t>på </a:t>
            </a:r>
            <a:r>
              <a:rPr kumimoji="0" lang="sv-SE" sz="2400" b="0" i="0" u="none" strike="noStrike" kern="1200" cap="none" spc="0" normalizeH="0" baseline="0" noProof="0">
                <a:ln>
                  <a:noFill/>
                </a:ln>
                <a:solidFill>
                  <a:prstClr val="white"/>
                </a:solidFill>
                <a:effectLst/>
                <a:uLnTx/>
                <a:uFillTx/>
                <a:latin typeface="Montserrat Light"/>
                <a:ea typeface="+mn-ea"/>
                <a:cs typeface="+mn-cs"/>
              </a:rPr>
              <a:t>forehand och backhand i fart</a:t>
            </a:r>
          </a:p>
          <a:p>
            <a:pPr marL="0" marR="0" lvl="0" indent="0" algn="l" defTabSz="1828686" rtl="0" eaLnBrk="1" fontAlgn="auto" latinLnBrk="0" hangingPunct="1">
              <a:lnSpc>
                <a:spcPct val="100000"/>
              </a:lnSpc>
              <a:spcBef>
                <a:spcPts val="0"/>
              </a:spcBef>
              <a:spcAft>
                <a:spcPts val="0"/>
              </a:spcAft>
              <a:buClrTx/>
              <a:buSzTx/>
              <a:buFontTx/>
              <a:buNone/>
              <a:tabLst/>
              <a:defRPr/>
            </a:pPr>
            <a:r>
              <a:rPr lang="sv-SE" sz="2400">
                <a:solidFill>
                  <a:prstClr val="white"/>
                </a:solidFill>
                <a:latin typeface="Montserrat Light"/>
              </a:rPr>
              <a:t>Ha </a:t>
            </a:r>
            <a:r>
              <a:rPr lang="sv-SE" sz="2400" b="1">
                <a:solidFill>
                  <a:prstClr val="white"/>
                </a:solidFill>
                <a:latin typeface="Montserrat Light"/>
              </a:rPr>
              <a:t>blicken uppe </a:t>
            </a:r>
            <a:br>
              <a:rPr kumimoji="0" lang="sv-SE" sz="2400" b="0" i="0" u="none" strike="noStrike" kern="1200" cap="none" spc="0" normalizeH="0" baseline="0" noProof="0">
                <a:ln>
                  <a:noFill/>
                </a:ln>
                <a:solidFill>
                  <a:prstClr val="white"/>
                </a:solidFill>
                <a:effectLst/>
                <a:uLnTx/>
                <a:uFillTx/>
                <a:latin typeface="Montserrat Light"/>
                <a:ea typeface="+mn-ea"/>
                <a:cs typeface="+mn-cs"/>
              </a:rPr>
            </a:br>
            <a:r>
              <a:rPr lang="sv-SE" sz="2400">
                <a:solidFill>
                  <a:prstClr val="white"/>
                </a:solidFill>
                <a:latin typeface="Montserrat Light"/>
              </a:rPr>
              <a:t>A</a:t>
            </a:r>
            <a:r>
              <a:rPr kumimoji="0" lang="sv-SE" sz="2400" b="0" i="0" u="none" strike="noStrike" kern="1200" cap="none" spc="0" normalizeH="0" baseline="0" noProof="0" err="1">
                <a:ln>
                  <a:noFill/>
                </a:ln>
                <a:solidFill>
                  <a:prstClr val="white"/>
                </a:solidFill>
                <a:effectLst/>
                <a:uLnTx/>
                <a:uFillTx/>
                <a:latin typeface="Montserrat Light"/>
                <a:ea typeface="+mn-ea"/>
                <a:cs typeface="+mn-cs"/>
              </a:rPr>
              <a:t>nvända</a:t>
            </a:r>
            <a:r>
              <a:rPr kumimoji="0" lang="sv-SE" sz="2400" b="0" i="0" u="none" strike="noStrike" kern="1200" cap="none" spc="0" normalizeH="0" baseline="0" noProof="0">
                <a:ln>
                  <a:noFill/>
                </a:ln>
                <a:solidFill>
                  <a:prstClr val="white"/>
                </a:solidFill>
                <a:effectLst/>
                <a:uLnTx/>
                <a:uFillTx/>
                <a:latin typeface="Montserrat Light"/>
                <a:ea typeface="+mn-ea"/>
                <a:cs typeface="+mn-cs"/>
              </a:rPr>
              <a:t> </a:t>
            </a:r>
            <a:r>
              <a:rPr kumimoji="0" lang="sv-SE" sz="2400" b="1" i="0" u="none" strike="noStrike" kern="1200" cap="none" spc="0" normalizeH="0" baseline="0" noProof="0">
                <a:ln>
                  <a:noFill/>
                </a:ln>
                <a:solidFill>
                  <a:prstClr val="white"/>
                </a:solidFill>
                <a:effectLst/>
                <a:uLnTx/>
                <a:uFillTx/>
                <a:latin typeface="Montserrat Light"/>
                <a:ea typeface="+mn-ea"/>
                <a:cs typeface="+mn-cs"/>
              </a:rPr>
              <a:t>klubba och kropp </a:t>
            </a:r>
            <a:r>
              <a:rPr kumimoji="0" lang="sv-SE" sz="2400" b="0" i="0" u="none" strike="noStrike" kern="1200" cap="none" spc="0" normalizeH="0" baseline="0" noProof="0">
                <a:ln>
                  <a:noFill/>
                </a:ln>
                <a:solidFill>
                  <a:prstClr val="white"/>
                </a:solidFill>
                <a:effectLst/>
                <a:uLnTx/>
                <a:uFillTx/>
                <a:latin typeface="Montserrat Light"/>
                <a:ea typeface="+mn-ea"/>
                <a:cs typeface="+mn-cs"/>
              </a:rPr>
              <a:t>för att skydda bollen när motståndare pressar nära</a:t>
            </a:r>
          </a:p>
          <a:p>
            <a:pPr marL="0" marR="0" lvl="0" indent="0" algn="l" defTabSz="1828686" rtl="0" eaLnBrk="1" fontAlgn="auto" latinLnBrk="0" hangingPunct="1">
              <a:lnSpc>
                <a:spcPct val="100000"/>
              </a:lnSpc>
              <a:spcBef>
                <a:spcPts val="0"/>
              </a:spcBef>
              <a:spcAft>
                <a:spcPts val="0"/>
              </a:spcAft>
              <a:buClrTx/>
              <a:buSzTx/>
              <a:buFontTx/>
              <a:buNone/>
              <a:tabLst/>
              <a:defRPr/>
            </a:pPr>
            <a:r>
              <a:rPr lang="sv-SE" sz="2400">
                <a:solidFill>
                  <a:prstClr val="white"/>
                </a:solidFill>
                <a:latin typeface="Montserrat Light"/>
              </a:rPr>
              <a:t>Behärska </a:t>
            </a:r>
            <a:r>
              <a:rPr lang="sv-SE" sz="2400" b="1">
                <a:solidFill>
                  <a:prstClr val="white"/>
                </a:solidFill>
                <a:latin typeface="Montserrat Light"/>
              </a:rPr>
              <a:t>balans, styrka och koordination </a:t>
            </a:r>
            <a:r>
              <a:rPr lang="sv-SE" sz="2400">
                <a:solidFill>
                  <a:prstClr val="white"/>
                </a:solidFill>
                <a:latin typeface="Montserrat Light"/>
              </a:rPr>
              <a:t>för att stå emot fysiskt i dueller</a:t>
            </a:r>
            <a:endParaRPr kumimoji="0" lang="sv-SE" sz="2400" b="1" i="0" u="none" strike="noStrike" kern="1200" cap="none" spc="0" normalizeH="0" baseline="0" noProof="0">
              <a:ln>
                <a:noFill/>
              </a:ln>
              <a:solidFill>
                <a:prstClr val="white"/>
              </a:solidFill>
              <a:effectLst/>
              <a:uLnTx/>
              <a:uFillTx/>
              <a:latin typeface="Montserrat Light"/>
              <a:ea typeface="+mn-ea"/>
              <a:cs typeface="+mn-cs"/>
            </a:endParaRPr>
          </a:p>
        </p:txBody>
      </p:sp>
      <p:sp>
        <p:nvSpPr>
          <p:cNvPr id="23" name="Rektangel med rundade hörn 11">
            <a:extLst>
              <a:ext uri="{FF2B5EF4-FFF2-40B4-BE49-F238E27FC236}">
                <a16:creationId xmlns:a16="http://schemas.microsoft.com/office/drawing/2014/main" id="{7828C222-66B1-9141-3560-39DAD48A88BD}"/>
              </a:ext>
            </a:extLst>
          </p:cNvPr>
          <p:cNvSpPr/>
          <p:nvPr/>
        </p:nvSpPr>
        <p:spPr>
          <a:xfrm>
            <a:off x="8223823" y="4965282"/>
            <a:ext cx="5848963" cy="3785433"/>
          </a:xfrm>
          <a:prstGeom prst="roundRect">
            <a:avLst/>
          </a:prstGeom>
          <a:noFill/>
          <a:ln w="6350">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L="0" marR="0" lvl="0" indent="0" algn="l" defTabSz="1828686" rtl="0" eaLnBrk="1" fontAlgn="auto" latinLnBrk="0" hangingPunct="1">
              <a:lnSpc>
                <a:spcPct val="100000"/>
              </a:lnSpc>
              <a:spcBef>
                <a:spcPts val="0"/>
              </a:spcBef>
              <a:spcAft>
                <a:spcPts val="0"/>
              </a:spcAft>
              <a:buClrTx/>
              <a:buSzTx/>
              <a:buFontTx/>
              <a:buNone/>
              <a:tabLst/>
              <a:defRPr/>
            </a:pPr>
            <a:r>
              <a:rPr lang="sv-SE" sz="2800" b="1">
                <a:solidFill>
                  <a:srgbClr val="F5EF88"/>
                </a:solidFill>
                <a:latin typeface="Montserrat SemiBold"/>
              </a:rPr>
              <a:t>Beteenden</a:t>
            </a:r>
          </a:p>
          <a:p>
            <a:pPr marL="0" marR="0" lvl="0" indent="0" algn="l" defTabSz="1828686" rtl="0" eaLnBrk="1" fontAlgn="auto" latinLnBrk="0" hangingPunct="1">
              <a:lnSpc>
                <a:spcPct val="100000"/>
              </a:lnSpc>
              <a:spcBef>
                <a:spcPts val="0"/>
              </a:spcBef>
              <a:spcAft>
                <a:spcPts val="0"/>
              </a:spcAft>
              <a:buClrTx/>
              <a:buSzTx/>
              <a:buFontTx/>
              <a:buNone/>
              <a:tabLst/>
              <a:defRPr/>
            </a:pPr>
            <a:r>
              <a:rPr lang="sv-SE" sz="2400">
                <a:solidFill>
                  <a:prstClr val="white"/>
                </a:solidFill>
                <a:latin typeface="Montserrat Light"/>
              </a:rPr>
              <a:t>Våga utmana motståndare 1v1 för att skapa övertag</a:t>
            </a:r>
          </a:p>
          <a:p>
            <a:pPr marL="0" marR="0" lvl="0" indent="0" algn="l" defTabSz="1828686" rtl="0" eaLnBrk="1" fontAlgn="auto" latinLnBrk="0" hangingPunct="1">
              <a:lnSpc>
                <a:spcPct val="100000"/>
              </a:lnSpc>
              <a:spcBef>
                <a:spcPts val="0"/>
              </a:spcBef>
              <a:spcAft>
                <a:spcPts val="0"/>
              </a:spcAft>
              <a:buClrTx/>
              <a:buSzTx/>
              <a:buFontTx/>
              <a:buNone/>
              <a:tabLst/>
              <a:defRPr/>
            </a:pPr>
            <a:r>
              <a:rPr lang="sv-SE" sz="2400">
                <a:solidFill>
                  <a:prstClr val="white"/>
                </a:solidFill>
                <a:latin typeface="Montserrat Light"/>
              </a:rPr>
              <a:t>Spela med blicken uppe för att se alternativ samtidigt som man hotar med boll</a:t>
            </a:r>
          </a:p>
          <a:p>
            <a:pPr marL="0" marR="0" lvl="0" indent="0" algn="l" defTabSz="1828686" rtl="0" eaLnBrk="1" fontAlgn="auto" latinLnBrk="0" hangingPunct="1">
              <a:lnSpc>
                <a:spcPct val="100000"/>
              </a:lnSpc>
              <a:spcBef>
                <a:spcPts val="0"/>
              </a:spcBef>
              <a:spcAft>
                <a:spcPts val="0"/>
              </a:spcAft>
              <a:buClrTx/>
              <a:buSzTx/>
              <a:buFontTx/>
              <a:buNone/>
              <a:tabLst/>
              <a:defRPr/>
            </a:pPr>
            <a:r>
              <a:rPr lang="sv-SE" sz="2400">
                <a:solidFill>
                  <a:prstClr val="white"/>
                </a:solidFill>
                <a:latin typeface="Montserrat Light"/>
              </a:rPr>
              <a:t>Jobba med tempoväxlingar och riktningsförändringar för att vara svårare att läsa och få motståndare ur balans</a:t>
            </a:r>
          </a:p>
          <a:p>
            <a:pPr marL="0" marR="0" lvl="0" indent="0" algn="l" defTabSz="1828686" rtl="0" eaLnBrk="1" fontAlgn="auto" latinLnBrk="0" hangingPunct="1">
              <a:lnSpc>
                <a:spcPct val="100000"/>
              </a:lnSpc>
              <a:spcBef>
                <a:spcPts val="0"/>
              </a:spcBef>
              <a:spcAft>
                <a:spcPts val="0"/>
              </a:spcAft>
              <a:buClrTx/>
              <a:buSzTx/>
              <a:buFontTx/>
              <a:buNone/>
              <a:tabLst/>
              <a:defRPr/>
            </a:pPr>
            <a:endParaRPr lang="sv-SE" sz="2800">
              <a:solidFill>
                <a:prstClr val="white"/>
              </a:solidFill>
              <a:latin typeface="Montserrat Light"/>
            </a:endParaRPr>
          </a:p>
        </p:txBody>
      </p:sp>
      <p:cxnSp>
        <p:nvCxnSpPr>
          <p:cNvPr id="10" name="Rak 9">
            <a:extLst>
              <a:ext uri="{FF2B5EF4-FFF2-40B4-BE49-F238E27FC236}">
                <a16:creationId xmlns:a16="http://schemas.microsoft.com/office/drawing/2014/main" id="{CC020382-E1EB-10D0-03E1-61E7BD4A8527}"/>
              </a:ext>
            </a:extLst>
          </p:cNvPr>
          <p:cNvCxnSpPr>
            <a:cxnSpLocks/>
          </p:cNvCxnSpPr>
          <p:nvPr/>
        </p:nvCxnSpPr>
        <p:spPr>
          <a:xfrm>
            <a:off x="7354520" y="5135785"/>
            <a:ext cx="0" cy="279311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Rektangel med rundade hörn 11">
            <a:extLst>
              <a:ext uri="{FF2B5EF4-FFF2-40B4-BE49-F238E27FC236}">
                <a16:creationId xmlns:a16="http://schemas.microsoft.com/office/drawing/2014/main" id="{2AE1B727-34C0-968E-07D2-40597A2FB0FE}"/>
              </a:ext>
            </a:extLst>
          </p:cNvPr>
          <p:cNvSpPr/>
          <p:nvPr/>
        </p:nvSpPr>
        <p:spPr>
          <a:xfrm>
            <a:off x="15511264" y="4781537"/>
            <a:ext cx="8279177" cy="2399446"/>
          </a:xfrm>
          <a:prstGeom prst="roundRect">
            <a:avLst/>
          </a:prstGeom>
          <a:noFill/>
          <a:ln w="12700">
            <a:noFill/>
          </a:ln>
        </p:spPr>
        <p:style>
          <a:lnRef idx="1">
            <a:schemeClr val="accent1"/>
          </a:lnRef>
          <a:fillRef idx="3">
            <a:schemeClr val="accent1"/>
          </a:fillRef>
          <a:effectRef idx="2">
            <a:schemeClr val="accent1"/>
          </a:effectRef>
          <a:fontRef idx="minor">
            <a:schemeClr val="lt1"/>
          </a:fontRef>
        </p:style>
        <p:txBody>
          <a:bodyPr rtlCol="0" anchor="t" anchorCtr="0"/>
          <a:lstStyle/>
          <a:p>
            <a:pPr marL="0" marR="0" lvl="0" indent="0" algn="l" defTabSz="1828686" rtl="0" eaLnBrk="1" fontAlgn="auto" latinLnBrk="0" hangingPunct="1">
              <a:lnSpc>
                <a:spcPct val="100000"/>
              </a:lnSpc>
              <a:spcBef>
                <a:spcPts val="0"/>
              </a:spcBef>
              <a:spcAft>
                <a:spcPts val="0"/>
              </a:spcAft>
              <a:buClrTx/>
              <a:buSzTx/>
              <a:buFontTx/>
              <a:buNone/>
              <a:tabLst/>
              <a:defRPr/>
            </a:pPr>
            <a:r>
              <a:rPr kumimoji="0" lang="sv-SE" sz="2800" b="1" i="0" u="none" strike="noStrike" kern="1200" cap="none" spc="0" normalizeH="0" baseline="0" noProof="0">
                <a:ln>
                  <a:noFill/>
                </a:ln>
                <a:solidFill>
                  <a:srgbClr val="F5EF88"/>
                </a:solidFill>
                <a:effectLst/>
                <a:uLnTx/>
                <a:uFillTx/>
                <a:latin typeface="Montserrat SemiBold" pitchFamily="2" charset="77"/>
                <a:ea typeface="+mn-ea"/>
                <a:cs typeface="+mn-cs"/>
              </a:rPr>
              <a:t>Spelförståelse</a:t>
            </a:r>
          </a:p>
          <a:p>
            <a:pPr marL="0" marR="0" lvl="0" indent="0" algn="l" defTabSz="1828686" rtl="0" eaLnBrk="1" fontAlgn="auto" latinLnBrk="0" hangingPunct="1">
              <a:lnSpc>
                <a:spcPct val="100000"/>
              </a:lnSpc>
              <a:spcBef>
                <a:spcPts val="0"/>
              </a:spcBef>
              <a:spcAft>
                <a:spcPts val="0"/>
              </a:spcAft>
              <a:buClrTx/>
              <a:buSzTx/>
              <a:buFontTx/>
              <a:buNone/>
              <a:tabLst/>
              <a:defRPr/>
            </a:pPr>
            <a:r>
              <a:rPr kumimoji="0" lang="sv-SE" sz="2400" i="0" u="none" strike="noStrike" kern="1200" cap="none" spc="0" normalizeH="0" baseline="0" noProof="0">
                <a:ln>
                  <a:noFill/>
                </a:ln>
                <a:solidFill>
                  <a:schemeClr val="bg1"/>
                </a:solidFill>
                <a:effectLst/>
                <a:uLnTx/>
                <a:uFillTx/>
                <a:latin typeface="Montserrat Light" panose="00000400000000000000" pitchFamily="2" charset="0"/>
              </a:rPr>
              <a:t>Kunna värdera </a:t>
            </a:r>
            <a:r>
              <a:rPr lang="sv-SE" sz="2400">
                <a:solidFill>
                  <a:schemeClr val="bg1"/>
                </a:solidFill>
                <a:latin typeface="Montserrat Light" panose="00000400000000000000" pitchFamily="2" charset="0"/>
              </a:rPr>
              <a:t>när det är rätt läge att utmana 1v1 – kontra när det är bättre att passa</a:t>
            </a:r>
            <a:endParaRPr kumimoji="0" lang="sv-SE" sz="2400" i="0" u="none" strike="noStrike" kern="1200" cap="none" spc="0" normalizeH="0" baseline="0" noProof="0">
              <a:ln>
                <a:noFill/>
              </a:ln>
              <a:solidFill>
                <a:schemeClr val="bg1"/>
              </a:solidFill>
              <a:effectLst/>
              <a:uLnTx/>
              <a:uFillTx/>
              <a:latin typeface="Montserrat Light" panose="00000400000000000000" pitchFamily="2" charset="0"/>
            </a:endParaRPr>
          </a:p>
          <a:p>
            <a:pPr marL="0" marR="0" lvl="0" indent="0" algn="l" defTabSz="1828686" rtl="0" eaLnBrk="1" fontAlgn="auto" latinLnBrk="0" hangingPunct="1">
              <a:lnSpc>
                <a:spcPct val="100000"/>
              </a:lnSpc>
              <a:spcBef>
                <a:spcPts val="0"/>
              </a:spcBef>
              <a:spcAft>
                <a:spcPts val="0"/>
              </a:spcAft>
              <a:buClrTx/>
              <a:buSzTx/>
              <a:buFontTx/>
              <a:buNone/>
              <a:tabLst/>
              <a:defRPr/>
            </a:pPr>
            <a:r>
              <a:rPr lang="sv-SE" sz="2400">
                <a:solidFill>
                  <a:schemeClr val="bg1"/>
                </a:solidFill>
                <a:latin typeface="Montserrat Light" panose="00000400000000000000" pitchFamily="2" charset="0"/>
              </a:rPr>
              <a:t>Förståelse för att utmana inte bara är för egen vinning utan för att dra på sig försvarare och öppna ytor för andra</a:t>
            </a:r>
            <a:endParaRPr kumimoji="0" lang="sv-SE" sz="2400" i="0" u="none" strike="noStrike" kern="1200" cap="none" spc="0" normalizeH="0" baseline="0" noProof="0">
              <a:ln>
                <a:noFill/>
              </a:ln>
              <a:solidFill>
                <a:schemeClr val="bg1"/>
              </a:solidFill>
              <a:effectLst/>
              <a:uLnTx/>
              <a:uFillTx/>
              <a:latin typeface="Montserrat Light" panose="00000400000000000000" pitchFamily="2" charset="0"/>
            </a:endParaRPr>
          </a:p>
        </p:txBody>
      </p:sp>
      <p:cxnSp>
        <p:nvCxnSpPr>
          <p:cNvPr id="4" name="Rak 9">
            <a:extLst>
              <a:ext uri="{FF2B5EF4-FFF2-40B4-BE49-F238E27FC236}">
                <a16:creationId xmlns:a16="http://schemas.microsoft.com/office/drawing/2014/main" id="{3FEFF2C8-72A5-5ECB-4BDF-D6A47A7D764D}"/>
              </a:ext>
            </a:extLst>
          </p:cNvPr>
          <p:cNvCxnSpPr>
            <a:cxnSpLocks/>
          </p:cNvCxnSpPr>
          <p:nvPr/>
        </p:nvCxnSpPr>
        <p:spPr>
          <a:xfrm>
            <a:off x="14907752" y="5135785"/>
            <a:ext cx="0" cy="286300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Rektangel med rundade hörn 11">
            <a:extLst>
              <a:ext uri="{FF2B5EF4-FFF2-40B4-BE49-F238E27FC236}">
                <a16:creationId xmlns:a16="http://schemas.microsoft.com/office/drawing/2014/main" id="{D621D0E8-FD5C-DBE5-3001-820E447E3962}"/>
              </a:ext>
            </a:extLst>
          </p:cNvPr>
          <p:cNvSpPr/>
          <p:nvPr/>
        </p:nvSpPr>
        <p:spPr>
          <a:xfrm>
            <a:off x="13848465" y="9378746"/>
            <a:ext cx="9941976" cy="2399446"/>
          </a:xfrm>
          <a:prstGeom prst="roundRect">
            <a:avLst/>
          </a:prstGeom>
          <a:noFill/>
          <a:ln w="12700">
            <a:noFill/>
          </a:ln>
        </p:spPr>
        <p:style>
          <a:lnRef idx="1">
            <a:schemeClr val="accent1"/>
          </a:lnRef>
          <a:fillRef idx="3">
            <a:schemeClr val="accent1"/>
          </a:fillRef>
          <a:effectRef idx="2">
            <a:schemeClr val="accent1"/>
          </a:effectRef>
          <a:fontRef idx="minor">
            <a:schemeClr val="lt1"/>
          </a:fontRef>
        </p:style>
        <p:txBody>
          <a:bodyPr rtlCol="0" anchor="t" anchorCtr="0"/>
          <a:lstStyle/>
          <a:p>
            <a:pPr marL="0" marR="0" lvl="0" indent="0" algn="l" defTabSz="1828686" rtl="0" eaLnBrk="1" fontAlgn="auto" latinLnBrk="0" hangingPunct="1">
              <a:lnSpc>
                <a:spcPct val="100000"/>
              </a:lnSpc>
              <a:spcBef>
                <a:spcPts val="0"/>
              </a:spcBef>
              <a:spcAft>
                <a:spcPts val="0"/>
              </a:spcAft>
              <a:buClrTx/>
              <a:buSzTx/>
              <a:buFontTx/>
              <a:buNone/>
              <a:tabLst/>
              <a:defRPr/>
            </a:pPr>
            <a:r>
              <a:rPr lang="sv-SE" sz="2800" b="1">
                <a:solidFill>
                  <a:srgbClr val="F5EF88"/>
                </a:solidFill>
                <a:latin typeface="Montserrat SemiBold" pitchFamily="2" charset="77"/>
              </a:rPr>
              <a:t>Tips på reflektionsfrågor</a:t>
            </a:r>
          </a:p>
          <a:p>
            <a:pPr marL="457200" marR="0" lvl="0" indent="-457200" algn="l" defTabSz="182868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400" i="0" u="none" strike="noStrike" kern="1200" cap="none" spc="0" normalizeH="0" baseline="0" noProof="0">
                <a:ln>
                  <a:noFill/>
                </a:ln>
                <a:solidFill>
                  <a:schemeClr val="bg1"/>
                </a:solidFill>
                <a:effectLst/>
                <a:uLnTx/>
                <a:uFillTx/>
                <a:latin typeface="Montserrat Light" panose="00000400000000000000" pitchFamily="2" charset="0"/>
              </a:rPr>
              <a:t>Varför är det viktigt att ha blicken uppe när man har bollen?</a:t>
            </a:r>
          </a:p>
          <a:p>
            <a:pPr marL="457200" marR="0" lvl="0" indent="-457200" algn="l" defTabSz="182868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2400">
                <a:solidFill>
                  <a:schemeClr val="bg1"/>
                </a:solidFill>
                <a:latin typeface="Montserrat Light" panose="00000400000000000000" pitchFamily="2" charset="0"/>
              </a:rPr>
              <a:t>Vad händer när du drar på dig en eller flera motståndare med boll? </a:t>
            </a:r>
          </a:p>
          <a:p>
            <a:pPr marL="457200" marR="0" lvl="0" indent="-457200" algn="l" defTabSz="182868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400" i="0" u="none" strike="noStrike" kern="1200" cap="none" spc="0" normalizeH="0" baseline="0" noProof="0">
                <a:ln>
                  <a:noFill/>
                </a:ln>
                <a:solidFill>
                  <a:schemeClr val="bg1"/>
                </a:solidFill>
                <a:effectLst/>
                <a:uLnTx/>
                <a:uFillTx/>
                <a:latin typeface="Montserrat Light" panose="00000400000000000000" pitchFamily="2" charset="0"/>
              </a:rPr>
              <a:t>N</a:t>
            </a:r>
            <a:r>
              <a:rPr lang="sv-SE" sz="2400">
                <a:solidFill>
                  <a:schemeClr val="bg1"/>
                </a:solidFill>
                <a:latin typeface="Montserrat Light" panose="00000400000000000000" pitchFamily="2" charset="0"/>
              </a:rPr>
              <a:t>är </a:t>
            </a:r>
            <a:r>
              <a:rPr lang="sv-SE" sz="2400" err="1">
                <a:solidFill>
                  <a:schemeClr val="bg1"/>
                </a:solidFill>
                <a:latin typeface="Montserrat Light" panose="00000400000000000000" pitchFamily="2" charset="0"/>
              </a:rPr>
              <a:t>är</a:t>
            </a:r>
            <a:r>
              <a:rPr lang="sv-SE" sz="2400">
                <a:solidFill>
                  <a:schemeClr val="bg1"/>
                </a:solidFill>
                <a:latin typeface="Montserrat Light" panose="00000400000000000000" pitchFamily="2" charset="0"/>
              </a:rPr>
              <a:t> det smart att utmana, och när riskerar det att bli en nackdel för laget?</a:t>
            </a:r>
            <a:endParaRPr kumimoji="0" lang="sv-SE" sz="2400" i="0" u="none" strike="noStrike" kern="1200" cap="none" spc="0" normalizeH="0" baseline="0" noProof="0">
              <a:ln>
                <a:noFill/>
              </a:ln>
              <a:solidFill>
                <a:schemeClr val="bg1"/>
              </a:solidFill>
              <a:effectLst/>
              <a:uLnTx/>
              <a:uFillTx/>
              <a:latin typeface="Montserrat Light" panose="00000400000000000000" pitchFamily="2" charset="0"/>
            </a:endParaRPr>
          </a:p>
        </p:txBody>
      </p:sp>
      <p:cxnSp>
        <p:nvCxnSpPr>
          <p:cNvPr id="6" name="Rak 17">
            <a:extLst>
              <a:ext uri="{FF2B5EF4-FFF2-40B4-BE49-F238E27FC236}">
                <a16:creationId xmlns:a16="http://schemas.microsoft.com/office/drawing/2014/main" id="{F74BC9FF-81D6-B670-376E-E8830FE6B1D9}"/>
              </a:ext>
            </a:extLst>
          </p:cNvPr>
          <p:cNvCxnSpPr>
            <a:cxnSpLocks/>
          </p:cNvCxnSpPr>
          <p:nvPr/>
        </p:nvCxnSpPr>
        <p:spPr>
          <a:xfrm>
            <a:off x="-25587" y="3344418"/>
            <a:ext cx="24408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Rak 17">
            <a:extLst>
              <a:ext uri="{FF2B5EF4-FFF2-40B4-BE49-F238E27FC236}">
                <a16:creationId xmlns:a16="http://schemas.microsoft.com/office/drawing/2014/main" id="{C27703BF-22DD-4F09-D460-5488EACA1FB9}"/>
              </a:ext>
            </a:extLst>
          </p:cNvPr>
          <p:cNvCxnSpPr>
            <a:cxnSpLocks/>
          </p:cNvCxnSpPr>
          <p:nvPr/>
        </p:nvCxnSpPr>
        <p:spPr>
          <a:xfrm>
            <a:off x="-25587" y="1949616"/>
            <a:ext cx="24408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39245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A18983E9-3C70-0CEA-48F5-93E866795B1D}"/>
            </a:ext>
          </a:extLst>
        </p:cNvPr>
        <p:cNvGrpSpPr/>
        <p:nvPr/>
      </p:nvGrpSpPr>
      <p:grpSpPr>
        <a:xfrm>
          <a:off x="0" y="0"/>
          <a:ext cx="0" cy="0"/>
          <a:chOff x="0" y="0"/>
          <a:chExt cx="0" cy="0"/>
        </a:xfrm>
      </p:grpSpPr>
      <p:sp>
        <p:nvSpPr>
          <p:cNvPr id="11" name="Rektangel med rundade hörn 11">
            <a:extLst>
              <a:ext uri="{FF2B5EF4-FFF2-40B4-BE49-F238E27FC236}">
                <a16:creationId xmlns:a16="http://schemas.microsoft.com/office/drawing/2014/main" id="{7CDEE943-DD44-F841-2286-D4929223677F}"/>
              </a:ext>
            </a:extLst>
          </p:cNvPr>
          <p:cNvSpPr/>
          <p:nvPr/>
        </p:nvSpPr>
        <p:spPr>
          <a:xfrm>
            <a:off x="3735101" y="530811"/>
            <a:ext cx="16767831" cy="2211972"/>
          </a:xfrm>
          <a:prstGeom prst="rect">
            <a:avLst/>
          </a:prstGeom>
          <a:noFill/>
          <a:ln w="12700">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defRPr/>
            </a:pPr>
            <a:r>
              <a:rPr lang="sv-SE" sz="8500">
                <a:solidFill>
                  <a:prstClr val="white"/>
                </a:solidFill>
                <a:latin typeface="Mongoose Regular"/>
              </a:rPr>
              <a:t> 2.</a:t>
            </a:r>
            <a:r>
              <a:rPr kumimoji="0" lang="sv-SE" sz="8500" b="0" i="0" u="none" strike="noStrike" kern="1200" cap="none" spc="0" normalizeH="0" baseline="0" noProof="0">
                <a:ln>
                  <a:noFill/>
                </a:ln>
                <a:solidFill>
                  <a:prstClr val="white"/>
                </a:solidFill>
                <a:effectLst/>
                <a:uLnTx/>
                <a:uFillTx/>
                <a:latin typeface="Mongoose Regular"/>
              </a:rPr>
              <a:t> GÖRA MÅL</a:t>
            </a:r>
          </a:p>
          <a:p>
            <a:pPr marL="0" marR="0" lvl="0" indent="0" algn="ctr" defTabSz="1828686" rtl="0" eaLnBrk="1" fontAlgn="auto" latinLnBrk="0" hangingPunct="1">
              <a:lnSpc>
                <a:spcPct val="100000"/>
              </a:lnSpc>
              <a:spcBef>
                <a:spcPts val="0"/>
              </a:spcBef>
              <a:spcAft>
                <a:spcPts val="0"/>
              </a:spcAft>
              <a:buClrTx/>
              <a:buSzTx/>
              <a:buFontTx/>
              <a:buNone/>
              <a:tabLst/>
              <a:defRPr/>
            </a:pPr>
            <a:r>
              <a:rPr lang="sv-SE" sz="4000" b="1">
                <a:solidFill>
                  <a:prstClr val="white"/>
                </a:solidFill>
                <a:latin typeface="Montserrat SemiBold" pitchFamily="2" charset="77"/>
              </a:rPr>
              <a:t> </a:t>
            </a:r>
          </a:p>
          <a:p>
            <a:pPr marL="0" marR="0" lvl="0" indent="0" algn="ctr" defTabSz="1828686" rtl="0" eaLnBrk="1" fontAlgn="auto" latinLnBrk="0" hangingPunct="1">
              <a:lnSpc>
                <a:spcPct val="100000"/>
              </a:lnSpc>
              <a:spcBef>
                <a:spcPts val="0"/>
              </a:spcBef>
              <a:spcAft>
                <a:spcPts val="0"/>
              </a:spcAft>
              <a:buClrTx/>
              <a:buSzTx/>
              <a:buFontTx/>
              <a:buNone/>
              <a:tabLst/>
              <a:defRPr/>
            </a:pPr>
            <a:r>
              <a:rPr kumimoji="0" lang="sv-SE" sz="3200" b="1" i="0" u="none" strike="noStrike" kern="1200" cap="none" spc="0" normalizeH="0" baseline="0" noProof="0">
                <a:ln>
                  <a:noFill/>
                </a:ln>
                <a:solidFill>
                  <a:srgbClr val="F5EF88"/>
                </a:solidFill>
                <a:effectLst/>
                <a:uLnTx/>
                <a:uFillTx/>
                <a:latin typeface="Montserrat SemiBold" pitchFamily="2" charset="77"/>
                <a:ea typeface="+mn-ea"/>
                <a:cs typeface="+mn-cs"/>
              </a:rPr>
              <a:t>Avsluta, störa målvakt och ta returer</a:t>
            </a:r>
          </a:p>
        </p:txBody>
      </p:sp>
      <p:sp>
        <p:nvSpPr>
          <p:cNvPr id="22" name="Rektangel med rundade hörn 11">
            <a:extLst>
              <a:ext uri="{FF2B5EF4-FFF2-40B4-BE49-F238E27FC236}">
                <a16:creationId xmlns:a16="http://schemas.microsoft.com/office/drawing/2014/main" id="{A9EF52C4-5A7F-5D65-677C-F8140EC71E33}"/>
              </a:ext>
            </a:extLst>
          </p:cNvPr>
          <p:cNvSpPr/>
          <p:nvPr/>
        </p:nvSpPr>
        <p:spPr>
          <a:xfrm>
            <a:off x="1127036" y="4928038"/>
            <a:ext cx="6338517" cy="3311270"/>
          </a:xfrm>
          <a:prstGeom prst="roundRect">
            <a:avLst/>
          </a:prstGeom>
          <a:noFill/>
          <a:ln w="6350">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nchorCtr="0"/>
          <a:lstStyle/>
          <a:p>
            <a:pPr marL="0" marR="0" lvl="0" indent="0" algn="l" defTabSz="1828686" rtl="0" eaLnBrk="1" fontAlgn="auto" latinLnBrk="0" hangingPunct="1">
              <a:lnSpc>
                <a:spcPct val="100000"/>
              </a:lnSpc>
              <a:spcBef>
                <a:spcPts val="0"/>
              </a:spcBef>
              <a:spcAft>
                <a:spcPts val="0"/>
              </a:spcAft>
              <a:buClrTx/>
              <a:buSzTx/>
              <a:buFontTx/>
              <a:buNone/>
              <a:tabLst/>
              <a:defRPr/>
            </a:pPr>
            <a:r>
              <a:rPr lang="sv-SE" sz="2800" b="1">
                <a:solidFill>
                  <a:srgbClr val="F5EF88"/>
                </a:solidFill>
                <a:latin typeface="Montserrat SemiBold"/>
              </a:rPr>
              <a:t>Färdigheter</a:t>
            </a:r>
            <a:endParaRPr kumimoji="0" lang="sv-SE" sz="2800" b="1" i="0" u="none" strike="noStrike" kern="1200" cap="none" spc="0" normalizeH="0" baseline="0" noProof="0">
              <a:ln>
                <a:noFill/>
              </a:ln>
              <a:solidFill>
                <a:srgbClr val="F5EF88"/>
              </a:solidFill>
              <a:effectLst/>
              <a:uLnTx/>
              <a:uFillTx/>
              <a:latin typeface="Montserrat SemiBold"/>
              <a:ea typeface="+mn-ea"/>
              <a:cs typeface="+mn-cs"/>
            </a:endParaRPr>
          </a:p>
          <a:p>
            <a:pPr marL="0" marR="0" lvl="0" indent="0" algn="l" defTabSz="1828686"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a:ln>
                  <a:noFill/>
                </a:ln>
                <a:solidFill>
                  <a:prstClr val="white"/>
                </a:solidFill>
                <a:effectLst/>
                <a:uLnTx/>
                <a:uFillTx/>
                <a:latin typeface="Montserrat Light"/>
                <a:ea typeface="+mn-ea"/>
                <a:cs typeface="+mn-cs"/>
              </a:rPr>
              <a:t>Kunna skjuta på olika sätt </a:t>
            </a:r>
            <a:r>
              <a:rPr kumimoji="0" lang="sv-SE" sz="2400" b="0" i="0" u="none" strike="noStrike" kern="1200" cap="none" spc="0" normalizeH="0" baseline="0" noProof="0">
                <a:ln>
                  <a:noFill/>
                </a:ln>
                <a:solidFill>
                  <a:prstClr val="white"/>
                </a:solidFill>
                <a:effectLst/>
                <a:uLnTx/>
                <a:uFillTx/>
                <a:latin typeface="Montserrat Light"/>
                <a:ea typeface="+mn-ea"/>
                <a:cs typeface="+mn-cs"/>
              </a:rPr>
              <a:t>– direktskott, handledsskott, </a:t>
            </a:r>
            <a:r>
              <a:rPr kumimoji="0" lang="sv-SE" sz="2400" b="0" i="0" u="none" strike="noStrike" kern="1200" cap="none" spc="0" normalizeH="0" baseline="0" noProof="0" err="1">
                <a:ln>
                  <a:noFill/>
                </a:ln>
                <a:solidFill>
                  <a:prstClr val="white"/>
                </a:solidFill>
                <a:effectLst/>
                <a:uLnTx/>
                <a:uFillTx/>
                <a:latin typeface="Montserrat Light"/>
                <a:ea typeface="+mn-ea"/>
                <a:cs typeface="+mn-cs"/>
              </a:rPr>
              <a:t>bågskott</a:t>
            </a:r>
            <a:r>
              <a:rPr kumimoji="0" lang="sv-SE" sz="2400" b="0" i="0" u="none" strike="noStrike" kern="1200" cap="none" spc="0" normalizeH="0" baseline="0" noProof="0">
                <a:ln>
                  <a:noFill/>
                </a:ln>
                <a:solidFill>
                  <a:prstClr val="white"/>
                </a:solidFill>
                <a:effectLst/>
                <a:uLnTx/>
                <a:uFillTx/>
                <a:latin typeface="Montserrat Light"/>
                <a:ea typeface="+mn-ea"/>
                <a:cs typeface="+mn-cs"/>
              </a:rPr>
              <a:t>, volley. </a:t>
            </a:r>
          </a:p>
          <a:p>
            <a:pPr marL="0" marR="0" lvl="0" indent="0" algn="l" defTabSz="1828686" rtl="0" eaLnBrk="1" fontAlgn="auto" latinLnBrk="0" hangingPunct="1">
              <a:lnSpc>
                <a:spcPct val="100000"/>
              </a:lnSpc>
              <a:spcBef>
                <a:spcPts val="0"/>
              </a:spcBef>
              <a:spcAft>
                <a:spcPts val="0"/>
              </a:spcAft>
              <a:buClrTx/>
              <a:buSzTx/>
              <a:buFontTx/>
              <a:buNone/>
              <a:tabLst/>
              <a:defRPr/>
            </a:pPr>
            <a:r>
              <a:rPr lang="sv-SE" sz="2400">
                <a:solidFill>
                  <a:prstClr val="white"/>
                </a:solidFill>
                <a:latin typeface="Montserrat Light"/>
              </a:rPr>
              <a:t>Behärska skott i både fart och stillastående</a:t>
            </a:r>
          </a:p>
          <a:p>
            <a:pPr marL="0" marR="0" lvl="0" indent="0" algn="l" defTabSz="1828686" rtl="0" eaLnBrk="1" fontAlgn="auto" latinLnBrk="0" hangingPunct="1">
              <a:lnSpc>
                <a:spcPct val="100000"/>
              </a:lnSpc>
              <a:spcBef>
                <a:spcPts val="0"/>
              </a:spcBef>
              <a:spcAft>
                <a:spcPts val="0"/>
              </a:spcAft>
              <a:buClrTx/>
              <a:buSzTx/>
              <a:buFontTx/>
              <a:buNone/>
              <a:tabLst/>
              <a:defRPr/>
            </a:pPr>
            <a:r>
              <a:rPr lang="sv-SE" sz="2400">
                <a:solidFill>
                  <a:prstClr val="white"/>
                </a:solidFill>
                <a:latin typeface="Montserrat Light"/>
              </a:rPr>
              <a:t>Kunna skjuta oavsett stödjeben för att bli svår att läsa</a:t>
            </a:r>
          </a:p>
          <a:p>
            <a:pPr marL="0" marR="0" lvl="0" indent="0" algn="l" defTabSz="1828686" rtl="0" eaLnBrk="1" fontAlgn="auto" latinLnBrk="0" hangingPunct="1">
              <a:lnSpc>
                <a:spcPct val="100000"/>
              </a:lnSpc>
              <a:spcBef>
                <a:spcPts val="0"/>
              </a:spcBef>
              <a:spcAft>
                <a:spcPts val="0"/>
              </a:spcAft>
              <a:buClrTx/>
              <a:buSzTx/>
              <a:buFontTx/>
              <a:buNone/>
              <a:tabLst/>
              <a:defRPr/>
            </a:pPr>
            <a:r>
              <a:rPr lang="sv-SE" sz="2400">
                <a:solidFill>
                  <a:prstClr val="white"/>
                </a:solidFill>
                <a:latin typeface="Montserrat Light"/>
              </a:rPr>
              <a:t>Ha </a:t>
            </a:r>
            <a:r>
              <a:rPr lang="sv-SE" sz="2400" b="1">
                <a:solidFill>
                  <a:prstClr val="white"/>
                </a:solidFill>
                <a:latin typeface="Montserrat Light"/>
              </a:rPr>
              <a:t>balans, koordination och snabbhet </a:t>
            </a:r>
            <a:r>
              <a:rPr lang="sv-SE" sz="2400">
                <a:solidFill>
                  <a:prstClr val="white"/>
                </a:solidFill>
                <a:latin typeface="Montserrat Light"/>
              </a:rPr>
              <a:t>för att kunna komma till skott i pressade lägen</a:t>
            </a:r>
          </a:p>
        </p:txBody>
      </p:sp>
      <p:sp>
        <p:nvSpPr>
          <p:cNvPr id="23" name="Rektangel med rundade hörn 11">
            <a:extLst>
              <a:ext uri="{FF2B5EF4-FFF2-40B4-BE49-F238E27FC236}">
                <a16:creationId xmlns:a16="http://schemas.microsoft.com/office/drawing/2014/main" id="{6694EAF9-3488-8656-7CCC-34A880C731F7}"/>
              </a:ext>
            </a:extLst>
          </p:cNvPr>
          <p:cNvSpPr/>
          <p:nvPr/>
        </p:nvSpPr>
        <p:spPr>
          <a:xfrm>
            <a:off x="8365927" y="4089184"/>
            <a:ext cx="6995081" cy="4150124"/>
          </a:xfrm>
          <a:prstGeom prst="roundRect">
            <a:avLst/>
          </a:prstGeom>
          <a:noFill/>
          <a:ln w="6350">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L="0" marR="0" lvl="0" indent="0" algn="l" defTabSz="1828686" rtl="0" eaLnBrk="1" fontAlgn="auto" latinLnBrk="0" hangingPunct="1">
              <a:lnSpc>
                <a:spcPct val="100000"/>
              </a:lnSpc>
              <a:spcBef>
                <a:spcPts val="0"/>
              </a:spcBef>
              <a:spcAft>
                <a:spcPts val="0"/>
              </a:spcAft>
              <a:buClrTx/>
              <a:buSzTx/>
              <a:buFontTx/>
              <a:buNone/>
              <a:tabLst/>
              <a:defRPr/>
            </a:pPr>
            <a:r>
              <a:rPr lang="sv-SE" sz="2800" b="1">
                <a:solidFill>
                  <a:srgbClr val="F5EF88"/>
                </a:solidFill>
                <a:latin typeface="Montserrat SemiBold"/>
              </a:rPr>
              <a:t>Beteenden</a:t>
            </a:r>
          </a:p>
          <a:p>
            <a:pPr marL="0" marR="0" lvl="0" indent="0" algn="l" defTabSz="1828686" rtl="0" eaLnBrk="1" fontAlgn="auto" latinLnBrk="0" hangingPunct="1">
              <a:lnSpc>
                <a:spcPct val="100000"/>
              </a:lnSpc>
              <a:spcBef>
                <a:spcPts val="0"/>
              </a:spcBef>
              <a:spcAft>
                <a:spcPts val="0"/>
              </a:spcAft>
              <a:buClrTx/>
              <a:buSzTx/>
              <a:buFontTx/>
              <a:buNone/>
              <a:tabLst/>
              <a:defRPr/>
            </a:pPr>
            <a:r>
              <a:rPr lang="sv-SE" sz="2400">
                <a:solidFill>
                  <a:prstClr val="white"/>
                </a:solidFill>
                <a:latin typeface="Montserrat Light"/>
              </a:rPr>
              <a:t>Klubba i marken och lätt böjda knän, för att vara redo att snabbt kunna avsluta. </a:t>
            </a:r>
          </a:p>
          <a:p>
            <a:pPr marL="0" marR="0" lvl="0" indent="0" algn="l" defTabSz="1828686" rtl="0" eaLnBrk="1" fontAlgn="auto" latinLnBrk="0" hangingPunct="1">
              <a:lnSpc>
                <a:spcPct val="100000"/>
              </a:lnSpc>
              <a:spcBef>
                <a:spcPts val="0"/>
              </a:spcBef>
              <a:spcAft>
                <a:spcPts val="0"/>
              </a:spcAft>
              <a:buClrTx/>
              <a:buSzTx/>
              <a:buFontTx/>
              <a:buNone/>
              <a:tabLst/>
              <a:defRPr/>
            </a:pPr>
            <a:r>
              <a:rPr lang="sv-SE" sz="2400">
                <a:solidFill>
                  <a:prstClr val="white"/>
                </a:solidFill>
                <a:latin typeface="Montserrat Light"/>
              </a:rPr>
              <a:t>Söka sig mot mål för att skymma målvakten och vara redo på returer.</a:t>
            </a:r>
          </a:p>
          <a:p>
            <a:pPr marL="0" marR="0" lvl="0" indent="0" algn="l" defTabSz="1828686" rtl="0" eaLnBrk="1" fontAlgn="auto" latinLnBrk="0" hangingPunct="1">
              <a:lnSpc>
                <a:spcPct val="100000"/>
              </a:lnSpc>
              <a:spcBef>
                <a:spcPts val="0"/>
              </a:spcBef>
              <a:spcAft>
                <a:spcPts val="0"/>
              </a:spcAft>
              <a:buClrTx/>
              <a:buSzTx/>
              <a:buFontTx/>
              <a:buNone/>
              <a:tabLst/>
              <a:defRPr/>
            </a:pPr>
            <a:r>
              <a:rPr lang="sv-SE" sz="2400">
                <a:solidFill>
                  <a:prstClr val="white"/>
                </a:solidFill>
                <a:latin typeface="Montserrat Light"/>
              </a:rPr>
              <a:t>Flytta bollen i sidled innan avslut genom att antingen driva själv eller passa (svårare för målvakt att rädda under förflyttning)</a:t>
            </a:r>
          </a:p>
        </p:txBody>
      </p:sp>
      <p:cxnSp>
        <p:nvCxnSpPr>
          <p:cNvPr id="10" name="Rak 9">
            <a:extLst>
              <a:ext uri="{FF2B5EF4-FFF2-40B4-BE49-F238E27FC236}">
                <a16:creationId xmlns:a16="http://schemas.microsoft.com/office/drawing/2014/main" id="{DDF63CD0-65BF-8E45-6D0E-11AD0B50520F}"/>
              </a:ext>
            </a:extLst>
          </p:cNvPr>
          <p:cNvCxnSpPr>
            <a:cxnSpLocks/>
          </p:cNvCxnSpPr>
          <p:nvPr/>
        </p:nvCxnSpPr>
        <p:spPr>
          <a:xfrm>
            <a:off x="7854172" y="4928038"/>
            <a:ext cx="0" cy="29125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Rektangel med rundade hörn 11">
            <a:extLst>
              <a:ext uri="{FF2B5EF4-FFF2-40B4-BE49-F238E27FC236}">
                <a16:creationId xmlns:a16="http://schemas.microsoft.com/office/drawing/2014/main" id="{8E13DE66-80CB-6E28-15FB-B03C46BFE907}"/>
              </a:ext>
            </a:extLst>
          </p:cNvPr>
          <p:cNvSpPr/>
          <p:nvPr/>
        </p:nvSpPr>
        <p:spPr>
          <a:xfrm>
            <a:off x="16811770" y="4644181"/>
            <a:ext cx="6600378" cy="2976355"/>
          </a:xfrm>
          <a:prstGeom prst="roundRect">
            <a:avLst/>
          </a:prstGeom>
          <a:noFill/>
          <a:ln w="12700">
            <a:noFill/>
          </a:ln>
        </p:spPr>
        <p:style>
          <a:lnRef idx="1">
            <a:schemeClr val="accent1"/>
          </a:lnRef>
          <a:fillRef idx="3">
            <a:schemeClr val="accent1"/>
          </a:fillRef>
          <a:effectRef idx="2">
            <a:schemeClr val="accent1"/>
          </a:effectRef>
          <a:fontRef idx="minor">
            <a:schemeClr val="lt1"/>
          </a:fontRef>
        </p:style>
        <p:txBody>
          <a:bodyPr rtlCol="0" anchor="t" anchorCtr="0"/>
          <a:lstStyle/>
          <a:p>
            <a:pPr marL="0" marR="0" lvl="0" indent="0" algn="l" defTabSz="1828686" rtl="0" eaLnBrk="1" fontAlgn="auto" latinLnBrk="0" hangingPunct="1">
              <a:lnSpc>
                <a:spcPct val="100000"/>
              </a:lnSpc>
              <a:spcBef>
                <a:spcPts val="0"/>
              </a:spcBef>
              <a:spcAft>
                <a:spcPts val="0"/>
              </a:spcAft>
              <a:buClrTx/>
              <a:buSzTx/>
              <a:buFontTx/>
              <a:buNone/>
              <a:tabLst/>
              <a:defRPr/>
            </a:pPr>
            <a:r>
              <a:rPr kumimoji="0" lang="sv-SE" sz="2800" b="1" i="0" u="none" strike="noStrike" kern="1200" cap="none" spc="0" normalizeH="0" baseline="0" noProof="0">
                <a:ln>
                  <a:noFill/>
                </a:ln>
                <a:solidFill>
                  <a:srgbClr val="F5EF88"/>
                </a:solidFill>
                <a:effectLst/>
                <a:uLnTx/>
                <a:uFillTx/>
                <a:latin typeface="Montserrat SemiBold" pitchFamily="2" charset="77"/>
                <a:ea typeface="+mn-ea"/>
                <a:cs typeface="+mn-cs"/>
              </a:rPr>
              <a:t>Spelförståelse</a:t>
            </a:r>
          </a:p>
          <a:p>
            <a:pPr marL="0" marR="0" lvl="0" indent="0" algn="l" defTabSz="1828686" rtl="0" eaLnBrk="1" fontAlgn="auto" latinLnBrk="0" hangingPunct="1">
              <a:lnSpc>
                <a:spcPct val="100000"/>
              </a:lnSpc>
              <a:spcBef>
                <a:spcPts val="0"/>
              </a:spcBef>
              <a:spcAft>
                <a:spcPts val="0"/>
              </a:spcAft>
              <a:buClrTx/>
              <a:buSzTx/>
              <a:buFontTx/>
              <a:buNone/>
              <a:tabLst/>
              <a:defRPr/>
            </a:pPr>
            <a:r>
              <a:rPr kumimoji="0" lang="sv-SE" sz="2400" i="0" u="none" strike="noStrike" kern="1200" cap="none" spc="0" normalizeH="0" baseline="0" noProof="0">
                <a:ln>
                  <a:noFill/>
                </a:ln>
                <a:solidFill>
                  <a:schemeClr val="bg1"/>
                </a:solidFill>
                <a:effectLst/>
                <a:uLnTx/>
                <a:uFillTx/>
                <a:latin typeface="Montserrat Light" panose="00000400000000000000" pitchFamily="2" charset="0"/>
              </a:rPr>
              <a:t>Veta när det är rätt läge att avsluta </a:t>
            </a:r>
            <a:r>
              <a:rPr lang="sv-SE" sz="2400">
                <a:solidFill>
                  <a:schemeClr val="bg1"/>
                </a:solidFill>
                <a:latin typeface="Montserrat Light" panose="00000400000000000000" pitchFamily="2" charset="0"/>
              </a:rPr>
              <a:t>direkt och när det är bättre att söka ett nytt alternativ</a:t>
            </a:r>
          </a:p>
          <a:p>
            <a:pPr marL="0" marR="0" lvl="0" indent="0" algn="l" defTabSz="1828686" rtl="0" eaLnBrk="1" fontAlgn="auto" latinLnBrk="0" hangingPunct="1">
              <a:lnSpc>
                <a:spcPct val="100000"/>
              </a:lnSpc>
              <a:spcBef>
                <a:spcPts val="0"/>
              </a:spcBef>
              <a:spcAft>
                <a:spcPts val="0"/>
              </a:spcAft>
              <a:buClrTx/>
              <a:buSzTx/>
              <a:buFontTx/>
              <a:buNone/>
              <a:tabLst/>
              <a:defRPr/>
            </a:pPr>
            <a:r>
              <a:rPr kumimoji="0" lang="sv-SE" sz="2400" i="0" u="none" strike="noStrike" kern="1200" cap="none" spc="0" normalizeH="0" baseline="0" noProof="0">
                <a:ln>
                  <a:noFill/>
                </a:ln>
                <a:solidFill>
                  <a:schemeClr val="bg1"/>
                </a:solidFill>
                <a:effectLst/>
                <a:uLnTx/>
                <a:uFillTx/>
                <a:latin typeface="Montserrat Light" panose="00000400000000000000" pitchFamily="2" charset="0"/>
              </a:rPr>
              <a:t>K</a:t>
            </a:r>
            <a:r>
              <a:rPr lang="sv-SE" sz="2400">
                <a:solidFill>
                  <a:schemeClr val="bg1"/>
                </a:solidFill>
                <a:latin typeface="Montserrat Light" panose="00000400000000000000" pitchFamily="2" charset="0"/>
              </a:rPr>
              <a:t>unna läsa av situationen: hur nära är försvarare, var är målvakten, finns medspelare i bättre position?</a:t>
            </a:r>
            <a:endParaRPr kumimoji="0" lang="sv-SE" sz="2400" i="0" u="none" strike="noStrike" kern="1200" cap="none" spc="0" normalizeH="0" baseline="0" noProof="0">
              <a:ln>
                <a:noFill/>
              </a:ln>
              <a:solidFill>
                <a:schemeClr val="bg1"/>
              </a:solidFill>
              <a:effectLst/>
              <a:uLnTx/>
              <a:uFillTx/>
              <a:latin typeface="Montserrat Light" panose="00000400000000000000" pitchFamily="2" charset="0"/>
            </a:endParaRPr>
          </a:p>
        </p:txBody>
      </p:sp>
      <p:cxnSp>
        <p:nvCxnSpPr>
          <p:cNvPr id="5" name="Rak 9">
            <a:extLst>
              <a:ext uri="{FF2B5EF4-FFF2-40B4-BE49-F238E27FC236}">
                <a16:creationId xmlns:a16="http://schemas.microsoft.com/office/drawing/2014/main" id="{0A18B087-F8E8-5726-2E65-709DC7CE9166}"/>
              </a:ext>
            </a:extLst>
          </p:cNvPr>
          <p:cNvCxnSpPr>
            <a:cxnSpLocks/>
          </p:cNvCxnSpPr>
          <p:nvPr/>
        </p:nvCxnSpPr>
        <p:spPr>
          <a:xfrm>
            <a:off x="15979975" y="4928038"/>
            <a:ext cx="0" cy="29125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Rektangel med rundade hörn 11">
            <a:extLst>
              <a:ext uri="{FF2B5EF4-FFF2-40B4-BE49-F238E27FC236}">
                <a16:creationId xmlns:a16="http://schemas.microsoft.com/office/drawing/2014/main" id="{FDB5AA43-E0FB-D4DE-A246-DA0A462660B6}"/>
              </a:ext>
            </a:extLst>
          </p:cNvPr>
          <p:cNvSpPr/>
          <p:nvPr/>
        </p:nvSpPr>
        <p:spPr>
          <a:xfrm>
            <a:off x="14869612" y="9109443"/>
            <a:ext cx="8542536" cy="3507013"/>
          </a:xfrm>
          <a:prstGeom prst="roundRect">
            <a:avLst/>
          </a:prstGeom>
          <a:noFill/>
          <a:ln w="12700">
            <a:noFill/>
          </a:ln>
        </p:spPr>
        <p:style>
          <a:lnRef idx="1">
            <a:schemeClr val="accent1"/>
          </a:lnRef>
          <a:fillRef idx="3">
            <a:schemeClr val="accent1"/>
          </a:fillRef>
          <a:effectRef idx="2">
            <a:schemeClr val="accent1"/>
          </a:effectRef>
          <a:fontRef idx="minor">
            <a:schemeClr val="lt1"/>
          </a:fontRef>
        </p:style>
        <p:txBody>
          <a:bodyPr rtlCol="0" anchor="t" anchorCtr="0"/>
          <a:lstStyle/>
          <a:p>
            <a:pPr marL="0" marR="0" lvl="0" indent="0" algn="l" defTabSz="1828686" rtl="0" eaLnBrk="1" fontAlgn="auto" latinLnBrk="0" hangingPunct="1">
              <a:lnSpc>
                <a:spcPct val="100000"/>
              </a:lnSpc>
              <a:spcBef>
                <a:spcPts val="0"/>
              </a:spcBef>
              <a:spcAft>
                <a:spcPts val="0"/>
              </a:spcAft>
              <a:buClrTx/>
              <a:buSzTx/>
              <a:buFontTx/>
              <a:buNone/>
              <a:tabLst/>
              <a:defRPr/>
            </a:pPr>
            <a:r>
              <a:rPr lang="sv-SE" sz="2800" b="1">
                <a:solidFill>
                  <a:srgbClr val="F5EF88"/>
                </a:solidFill>
                <a:latin typeface="Montserrat SemiBold" pitchFamily="2" charset="77"/>
              </a:rPr>
              <a:t>Tips på reflektionsfrågor</a:t>
            </a:r>
          </a:p>
          <a:p>
            <a:pPr marL="457200" marR="0" lvl="0" indent="-457200" algn="l" defTabSz="182868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400" i="0" u="none" strike="noStrike" kern="1200" cap="none" spc="0" normalizeH="0" baseline="0" noProof="0">
                <a:ln>
                  <a:noFill/>
                </a:ln>
                <a:solidFill>
                  <a:schemeClr val="bg1"/>
                </a:solidFill>
                <a:effectLst/>
                <a:uLnTx/>
                <a:uFillTx/>
                <a:latin typeface="Montserrat Light" panose="00000400000000000000" pitchFamily="2" charset="0"/>
              </a:rPr>
              <a:t>Vad avgör om du ska skjuta direkt eller avvakta?</a:t>
            </a:r>
          </a:p>
          <a:p>
            <a:pPr marL="457200" marR="0" lvl="0" indent="-457200" algn="l" defTabSz="182868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2400">
                <a:solidFill>
                  <a:schemeClr val="bg1"/>
                </a:solidFill>
                <a:latin typeface="Montserrat Light" panose="00000400000000000000" pitchFamily="2" charset="0"/>
              </a:rPr>
              <a:t>Varför kan ett snabbt lösare direktskott vara svårare för målvakten än ett hårt skott efter mottagning?</a:t>
            </a:r>
          </a:p>
          <a:p>
            <a:pPr marL="457200" marR="0" lvl="0" indent="-457200" algn="l" defTabSz="182868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2400">
                <a:solidFill>
                  <a:schemeClr val="bg1"/>
                </a:solidFill>
                <a:latin typeface="Montserrat Light" panose="00000400000000000000" pitchFamily="2" charset="0"/>
              </a:rPr>
              <a:t>Vad kan du göra utan boll för att göra det svårare för målvakten?</a:t>
            </a:r>
            <a:endParaRPr kumimoji="0" lang="sv-SE" sz="2400" i="0" u="none" strike="noStrike" kern="1200" cap="none" spc="0" normalizeH="0" baseline="0" noProof="0">
              <a:ln>
                <a:noFill/>
              </a:ln>
              <a:solidFill>
                <a:schemeClr val="bg1"/>
              </a:solidFill>
              <a:effectLst/>
              <a:uLnTx/>
              <a:uFillTx/>
              <a:latin typeface="Montserrat Light" panose="00000400000000000000" pitchFamily="2" charset="0"/>
            </a:endParaRPr>
          </a:p>
        </p:txBody>
      </p:sp>
      <p:cxnSp>
        <p:nvCxnSpPr>
          <p:cNvPr id="4" name="Rak 17">
            <a:extLst>
              <a:ext uri="{FF2B5EF4-FFF2-40B4-BE49-F238E27FC236}">
                <a16:creationId xmlns:a16="http://schemas.microsoft.com/office/drawing/2014/main" id="{FF9F694D-08F6-82B1-E143-2E7DCF129498}"/>
              </a:ext>
            </a:extLst>
          </p:cNvPr>
          <p:cNvCxnSpPr>
            <a:cxnSpLocks/>
          </p:cNvCxnSpPr>
          <p:nvPr/>
        </p:nvCxnSpPr>
        <p:spPr>
          <a:xfrm>
            <a:off x="-25587" y="3344418"/>
            <a:ext cx="24408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Rak 17">
            <a:extLst>
              <a:ext uri="{FF2B5EF4-FFF2-40B4-BE49-F238E27FC236}">
                <a16:creationId xmlns:a16="http://schemas.microsoft.com/office/drawing/2014/main" id="{E4904572-D63B-46B2-6973-C450826D2B56}"/>
              </a:ext>
            </a:extLst>
          </p:cNvPr>
          <p:cNvCxnSpPr>
            <a:cxnSpLocks/>
          </p:cNvCxnSpPr>
          <p:nvPr/>
        </p:nvCxnSpPr>
        <p:spPr>
          <a:xfrm>
            <a:off x="-19455" y="1949616"/>
            <a:ext cx="24408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36979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F90270F4-E26E-EE5E-7B34-9F911869DCA1}"/>
            </a:ext>
          </a:extLst>
        </p:cNvPr>
        <p:cNvGrpSpPr/>
        <p:nvPr/>
      </p:nvGrpSpPr>
      <p:grpSpPr>
        <a:xfrm>
          <a:off x="0" y="0"/>
          <a:ext cx="0" cy="0"/>
          <a:chOff x="0" y="0"/>
          <a:chExt cx="0" cy="0"/>
        </a:xfrm>
      </p:grpSpPr>
      <p:sp>
        <p:nvSpPr>
          <p:cNvPr id="11" name="Rektangel med rundade hörn 11">
            <a:extLst>
              <a:ext uri="{FF2B5EF4-FFF2-40B4-BE49-F238E27FC236}">
                <a16:creationId xmlns:a16="http://schemas.microsoft.com/office/drawing/2014/main" id="{98A281BE-1B5E-E19C-2742-3A8A6533D9E4}"/>
              </a:ext>
            </a:extLst>
          </p:cNvPr>
          <p:cNvSpPr/>
          <p:nvPr/>
        </p:nvSpPr>
        <p:spPr>
          <a:xfrm>
            <a:off x="3735101" y="530811"/>
            <a:ext cx="16767831" cy="2211972"/>
          </a:xfrm>
          <a:prstGeom prst="rect">
            <a:avLst/>
          </a:prstGeom>
          <a:noFill/>
          <a:ln w="12700">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defRPr/>
            </a:pPr>
            <a:r>
              <a:rPr lang="sv-SE" sz="8500">
                <a:solidFill>
                  <a:prstClr val="white"/>
                </a:solidFill>
                <a:latin typeface="Mongoose Regular"/>
              </a:rPr>
              <a:t> 3. TA BOLLEN FRAMÅT</a:t>
            </a:r>
            <a:endParaRPr kumimoji="0" lang="sv-SE" sz="8500" b="0" i="0" u="none" strike="noStrike" kern="1200" cap="none" spc="0" normalizeH="0" baseline="0" noProof="0">
              <a:ln>
                <a:noFill/>
              </a:ln>
              <a:solidFill>
                <a:prstClr val="white"/>
              </a:solidFill>
              <a:effectLst/>
              <a:uLnTx/>
              <a:uFillTx/>
              <a:latin typeface="Mongoose Regular"/>
            </a:endParaRPr>
          </a:p>
          <a:p>
            <a:pPr marL="0" marR="0" lvl="0" indent="0" algn="ctr" defTabSz="1828686" rtl="0" eaLnBrk="1" fontAlgn="auto" latinLnBrk="0" hangingPunct="1">
              <a:lnSpc>
                <a:spcPct val="100000"/>
              </a:lnSpc>
              <a:spcBef>
                <a:spcPts val="0"/>
              </a:spcBef>
              <a:spcAft>
                <a:spcPts val="0"/>
              </a:spcAft>
              <a:buClrTx/>
              <a:buSzTx/>
              <a:buFontTx/>
              <a:buNone/>
              <a:tabLst/>
              <a:defRPr/>
            </a:pPr>
            <a:r>
              <a:rPr lang="sv-SE" sz="4000" b="1">
                <a:solidFill>
                  <a:prstClr val="white"/>
                </a:solidFill>
                <a:latin typeface="Montserrat SemiBold" pitchFamily="2" charset="77"/>
              </a:rPr>
              <a:t> </a:t>
            </a:r>
          </a:p>
          <a:p>
            <a:pPr marL="0" marR="0" lvl="0" indent="0" algn="ctr" defTabSz="1828686" rtl="0" eaLnBrk="1" fontAlgn="auto" latinLnBrk="0" hangingPunct="1">
              <a:lnSpc>
                <a:spcPct val="100000"/>
              </a:lnSpc>
              <a:spcBef>
                <a:spcPts val="0"/>
              </a:spcBef>
              <a:spcAft>
                <a:spcPts val="0"/>
              </a:spcAft>
              <a:buClrTx/>
              <a:buSzTx/>
              <a:buFontTx/>
              <a:buNone/>
              <a:tabLst/>
              <a:defRPr/>
            </a:pPr>
            <a:r>
              <a:rPr lang="sv-SE" sz="3200" b="1">
                <a:solidFill>
                  <a:srgbClr val="F5EF88"/>
                </a:solidFill>
                <a:latin typeface="Montserrat SemiBold" pitchFamily="2" charset="77"/>
              </a:rPr>
              <a:t>I anfallsspelets alla delar ta bollen mot motståndarnas mål i syfte att skapa möjlighet till målchans</a:t>
            </a:r>
            <a:endParaRPr kumimoji="0" lang="sv-SE" sz="3200" b="1" i="0" u="none" strike="noStrike" kern="1200" cap="none" spc="0" normalizeH="0" baseline="0" noProof="0">
              <a:ln>
                <a:noFill/>
              </a:ln>
              <a:solidFill>
                <a:srgbClr val="F5EF88"/>
              </a:solidFill>
              <a:effectLst/>
              <a:uLnTx/>
              <a:uFillTx/>
              <a:latin typeface="Montserrat SemiBold" pitchFamily="2" charset="77"/>
              <a:ea typeface="+mn-ea"/>
              <a:cs typeface="+mn-cs"/>
            </a:endParaRPr>
          </a:p>
        </p:txBody>
      </p:sp>
      <p:sp>
        <p:nvSpPr>
          <p:cNvPr id="22" name="Rektangel med rundade hörn 11">
            <a:extLst>
              <a:ext uri="{FF2B5EF4-FFF2-40B4-BE49-F238E27FC236}">
                <a16:creationId xmlns:a16="http://schemas.microsoft.com/office/drawing/2014/main" id="{EABF300B-9AE9-6079-2C54-59A895C4BBAC}"/>
              </a:ext>
            </a:extLst>
          </p:cNvPr>
          <p:cNvSpPr/>
          <p:nvPr/>
        </p:nvSpPr>
        <p:spPr>
          <a:xfrm>
            <a:off x="1281982" y="4924500"/>
            <a:ext cx="5673198" cy="3311270"/>
          </a:xfrm>
          <a:prstGeom prst="roundRect">
            <a:avLst/>
          </a:prstGeom>
          <a:noFill/>
          <a:ln w="6350">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nchorCtr="0"/>
          <a:lstStyle/>
          <a:p>
            <a:pPr marL="0" marR="0" lvl="0" indent="0" algn="l" defTabSz="1828686" rtl="0" eaLnBrk="1" fontAlgn="auto" latinLnBrk="0" hangingPunct="1">
              <a:lnSpc>
                <a:spcPct val="100000"/>
              </a:lnSpc>
              <a:spcBef>
                <a:spcPts val="0"/>
              </a:spcBef>
              <a:spcAft>
                <a:spcPts val="0"/>
              </a:spcAft>
              <a:buClrTx/>
              <a:buSzTx/>
              <a:buFontTx/>
              <a:buNone/>
              <a:tabLst/>
              <a:defRPr/>
            </a:pPr>
            <a:r>
              <a:rPr lang="sv-SE" sz="2800" b="1">
                <a:solidFill>
                  <a:srgbClr val="F5EF88"/>
                </a:solidFill>
                <a:latin typeface="Montserrat SemiBold"/>
              </a:rPr>
              <a:t>Färdigheter</a:t>
            </a:r>
            <a:endParaRPr kumimoji="0" lang="sv-SE" sz="2800" b="1" i="0" u="none" strike="noStrike" kern="1200" cap="none" spc="0" normalizeH="0" baseline="0" noProof="0">
              <a:ln>
                <a:noFill/>
              </a:ln>
              <a:solidFill>
                <a:srgbClr val="F5EF88"/>
              </a:solidFill>
              <a:effectLst/>
              <a:uLnTx/>
              <a:uFillTx/>
              <a:latin typeface="Montserrat SemiBold"/>
              <a:ea typeface="+mn-ea"/>
              <a:cs typeface="+mn-cs"/>
            </a:endParaRPr>
          </a:p>
          <a:p>
            <a:pPr marL="0" marR="0" lvl="0" indent="0" algn="l" defTabSz="1828686" rtl="0" eaLnBrk="1" fontAlgn="auto" latinLnBrk="0" hangingPunct="1">
              <a:lnSpc>
                <a:spcPct val="100000"/>
              </a:lnSpc>
              <a:spcBef>
                <a:spcPts val="0"/>
              </a:spcBef>
              <a:spcAft>
                <a:spcPts val="0"/>
              </a:spcAft>
              <a:buClrTx/>
              <a:buSzTx/>
              <a:buFontTx/>
              <a:buNone/>
              <a:tabLst/>
              <a:defRPr/>
            </a:pPr>
            <a:r>
              <a:rPr lang="sv-SE" sz="2400" b="1">
                <a:solidFill>
                  <a:prstClr val="white"/>
                </a:solidFill>
                <a:latin typeface="Montserrat Light"/>
              </a:rPr>
              <a:t>D</a:t>
            </a:r>
            <a:r>
              <a:rPr kumimoji="0" lang="sv-SE" sz="2400" b="1" i="0" u="none" strike="noStrike" kern="1200" cap="none" spc="0" normalizeH="0" baseline="0" noProof="0">
                <a:ln>
                  <a:noFill/>
                </a:ln>
                <a:solidFill>
                  <a:prstClr val="white"/>
                </a:solidFill>
                <a:effectLst/>
                <a:uLnTx/>
                <a:uFillTx/>
                <a:latin typeface="Montserrat Light"/>
                <a:ea typeface="+mn-ea"/>
                <a:cs typeface="+mn-cs"/>
              </a:rPr>
              <a:t>riva med bollen </a:t>
            </a:r>
            <a:r>
              <a:rPr kumimoji="0" lang="sv-SE" sz="2400" b="0" i="0" u="none" strike="noStrike" kern="1200" cap="none" spc="0" normalizeH="0" baseline="0" noProof="0">
                <a:ln>
                  <a:noFill/>
                </a:ln>
                <a:solidFill>
                  <a:prstClr val="white"/>
                </a:solidFill>
                <a:effectLst/>
                <a:uLnTx/>
                <a:uFillTx/>
                <a:latin typeface="Montserrat Light"/>
                <a:ea typeface="+mn-ea"/>
                <a:cs typeface="+mn-cs"/>
              </a:rPr>
              <a:t>i fart och utmana 1 mot 1</a:t>
            </a:r>
          </a:p>
          <a:p>
            <a:pPr marL="0" marR="0" lvl="0" indent="0" algn="l" defTabSz="1828686" rtl="0" eaLnBrk="1" fontAlgn="auto" latinLnBrk="0" hangingPunct="1">
              <a:lnSpc>
                <a:spcPct val="100000"/>
              </a:lnSpc>
              <a:spcBef>
                <a:spcPts val="0"/>
              </a:spcBef>
              <a:spcAft>
                <a:spcPts val="0"/>
              </a:spcAft>
              <a:buClrTx/>
              <a:buSzTx/>
              <a:buFontTx/>
              <a:buNone/>
              <a:tabLst/>
              <a:defRPr/>
            </a:pPr>
            <a:r>
              <a:rPr lang="sv-SE" sz="2400" b="1">
                <a:solidFill>
                  <a:prstClr val="white"/>
                </a:solidFill>
                <a:latin typeface="Montserrat Light"/>
              </a:rPr>
              <a:t>S</a:t>
            </a:r>
            <a:r>
              <a:rPr kumimoji="0" lang="sv-SE" sz="2400" b="1" i="0" u="none" strike="noStrike" kern="1200" cap="none" spc="0" normalizeH="0" baseline="0" noProof="0" err="1">
                <a:ln>
                  <a:noFill/>
                </a:ln>
                <a:solidFill>
                  <a:prstClr val="white"/>
                </a:solidFill>
                <a:effectLst/>
                <a:uLnTx/>
                <a:uFillTx/>
                <a:latin typeface="Montserrat Light"/>
                <a:ea typeface="+mn-ea"/>
                <a:cs typeface="+mn-cs"/>
              </a:rPr>
              <a:t>lå</a:t>
            </a:r>
            <a:r>
              <a:rPr kumimoji="0" lang="sv-SE" sz="2400" b="1" i="0" u="none" strike="noStrike" kern="1200" cap="none" spc="0" normalizeH="0" baseline="0" noProof="0">
                <a:ln>
                  <a:noFill/>
                </a:ln>
                <a:solidFill>
                  <a:prstClr val="white"/>
                </a:solidFill>
                <a:effectLst/>
                <a:uLnTx/>
                <a:uFillTx/>
                <a:latin typeface="Montserrat Light"/>
                <a:ea typeface="+mn-ea"/>
                <a:cs typeface="+mn-cs"/>
              </a:rPr>
              <a:t> passningar </a:t>
            </a:r>
            <a:r>
              <a:rPr kumimoji="0" lang="sv-SE" sz="2400" b="0" i="0" u="none" strike="noStrike" kern="1200" cap="none" spc="0" normalizeH="0" baseline="0" noProof="0">
                <a:ln>
                  <a:noFill/>
                </a:ln>
                <a:solidFill>
                  <a:prstClr val="white"/>
                </a:solidFill>
                <a:effectLst/>
                <a:uLnTx/>
                <a:uFillTx/>
                <a:latin typeface="Montserrat Light"/>
                <a:ea typeface="+mn-ea"/>
                <a:cs typeface="+mn-cs"/>
              </a:rPr>
              <a:t>med precision och tajming i fart </a:t>
            </a:r>
          </a:p>
          <a:p>
            <a:pPr marL="0" marR="0" lvl="0" indent="0" algn="l" defTabSz="1828686"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a:ln>
                  <a:noFill/>
                </a:ln>
                <a:solidFill>
                  <a:prstClr val="white"/>
                </a:solidFill>
                <a:effectLst/>
                <a:uLnTx/>
                <a:uFillTx/>
                <a:latin typeface="Montserrat Light"/>
                <a:ea typeface="+mn-ea"/>
                <a:cs typeface="+mn-cs"/>
              </a:rPr>
              <a:t>Ha blicken uppe </a:t>
            </a:r>
            <a:r>
              <a:rPr kumimoji="0" lang="sv-SE" sz="2400" b="0" i="0" u="none" strike="noStrike" kern="1200" cap="none" spc="0" normalizeH="0" baseline="0" noProof="0">
                <a:ln>
                  <a:noFill/>
                </a:ln>
                <a:solidFill>
                  <a:prstClr val="white"/>
                </a:solidFill>
                <a:effectLst/>
                <a:uLnTx/>
                <a:uFillTx/>
                <a:latin typeface="Montserrat Light"/>
                <a:ea typeface="+mn-ea"/>
                <a:cs typeface="+mn-cs"/>
              </a:rPr>
              <a:t>för att se ytor, löpningar och alternativ</a:t>
            </a:r>
          </a:p>
          <a:p>
            <a:pPr marL="0" marR="0" lvl="0" indent="0" algn="l" defTabSz="1828686" rtl="0" eaLnBrk="1" fontAlgn="auto" latinLnBrk="0" hangingPunct="1">
              <a:lnSpc>
                <a:spcPct val="100000"/>
              </a:lnSpc>
              <a:spcBef>
                <a:spcPts val="0"/>
              </a:spcBef>
              <a:spcAft>
                <a:spcPts val="0"/>
              </a:spcAft>
              <a:buClrTx/>
              <a:buSzTx/>
              <a:buFontTx/>
              <a:buNone/>
              <a:tabLst/>
              <a:defRPr/>
            </a:pPr>
            <a:r>
              <a:rPr lang="sv-SE" sz="2400" b="1">
                <a:solidFill>
                  <a:prstClr val="white"/>
                </a:solidFill>
                <a:latin typeface="Montserrat Light"/>
              </a:rPr>
              <a:t>Explosivitet och balans </a:t>
            </a:r>
            <a:r>
              <a:rPr lang="sv-SE" sz="2400">
                <a:solidFill>
                  <a:prstClr val="white"/>
                </a:solidFill>
                <a:latin typeface="Montserrat Light"/>
              </a:rPr>
              <a:t>för att kunna byta riktning och tempo vid press</a:t>
            </a:r>
            <a:endParaRPr kumimoji="0" lang="sv-SE" sz="2400" b="1" i="0" u="none" strike="noStrike" kern="1200" cap="none" spc="0" normalizeH="0" baseline="0" noProof="0">
              <a:ln>
                <a:noFill/>
              </a:ln>
              <a:solidFill>
                <a:prstClr val="white"/>
              </a:solidFill>
              <a:effectLst/>
              <a:uLnTx/>
              <a:uFillTx/>
              <a:latin typeface="Montserrat Light"/>
              <a:ea typeface="+mn-ea"/>
              <a:cs typeface="+mn-cs"/>
            </a:endParaRPr>
          </a:p>
        </p:txBody>
      </p:sp>
      <p:sp>
        <p:nvSpPr>
          <p:cNvPr id="23" name="Rektangel med rundade hörn 11">
            <a:extLst>
              <a:ext uri="{FF2B5EF4-FFF2-40B4-BE49-F238E27FC236}">
                <a16:creationId xmlns:a16="http://schemas.microsoft.com/office/drawing/2014/main" id="{675C6DD1-8BAE-3A38-410E-3DA0A04C1951}"/>
              </a:ext>
            </a:extLst>
          </p:cNvPr>
          <p:cNvSpPr/>
          <p:nvPr/>
        </p:nvSpPr>
        <p:spPr>
          <a:xfrm>
            <a:off x="7915589" y="4697568"/>
            <a:ext cx="7119465" cy="3638942"/>
          </a:xfrm>
          <a:prstGeom prst="roundRect">
            <a:avLst/>
          </a:prstGeom>
          <a:noFill/>
          <a:ln w="6350">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L="0" marR="0" lvl="0" indent="0" algn="l" defTabSz="1828686" rtl="0" eaLnBrk="1" fontAlgn="auto" latinLnBrk="0" hangingPunct="1">
              <a:lnSpc>
                <a:spcPct val="100000"/>
              </a:lnSpc>
              <a:spcBef>
                <a:spcPts val="0"/>
              </a:spcBef>
              <a:spcAft>
                <a:spcPts val="0"/>
              </a:spcAft>
              <a:buClrTx/>
              <a:buSzTx/>
              <a:buFontTx/>
              <a:buNone/>
              <a:tabLst/>
              <a:defRPr/>
            </a:pPr>
            <a:r>
              <a:rPr lang="sv-SE" sz="2800" b="1">
                <a:solidFill>
                  <a:srgbClr val="F5EF88"/>
                </a:solidFill>
                <a:latin typeface="Montserrat SemiBold"/>
              </a:rPr>
              <a:t>Beteenden</a:t>
            </a:r>
            <a:endParaRPr lang="sv-SE" sz="2800" b="1">
              <a:solidFill>
                <a:prstClr val="white"/>
              </a:solidFill>
              <a:latin typeface="Montserrat Light"/>
            </a:endParaRPr>
          </a:p>
          <a:p>
            <a:pPr marL="0" marR="0" lvl="0" indent="0" algn="l" defTabSz="1828686" rtl="0" eaLnBrk="1" fontAlgn="auto" latinLnBrk="0" hangingPunct="1">
              <a:lnSpc>
                <a:spcPct val="100000"/>
              </a:lnSpc>
              <a:spcBef>
                <a:spcPts val="0"/>
              </a:spcBef>
              <a:spcAft>
                <a:spcPts val="0"/>
              </a:spcAft>
              <a:buClrTx/>
              <a:buSzTx/>
              <a:buFontTx/>
              <a:buNone/>
              <a:tabLst/>
              <a:defRPr/>
            </a:pPr>
            <a:r>
              <a:rPr lang="sv-SE" sz="2400">
                <a:solidFill>
                  <a:prstClr val="white"/>
                </a:solidFill>
                <a:latin typeface="Montserrat Light"/>
              </a:rPr>
              <a:t>Hota mot mål genom att driva inåt i banan</a:t>
            </a:r>
          </a:p>
          <a:p>
            <a:pPr marL="0" marR="0" lvl="0" indent="0" algn="l" defTabSz="1828686" rtl="0" eaLnBrk="1" fontAlgn="auto" latinLnBrk="0" hangingPunct="1">
              <a:lnSpc>
                <a:spcPct val="100000"/>
              </a:lnSpc>
              <a:spcBef>
                <a:spcPts val="0"/>
              </a:spcBef>
              <a:spcAft>
                <a:spcPts val="0"/>
              </a:spcAft>
              <a:buClrTx/>
              <a:buSzTx/>
              <a:buFontTx/>
              <a:buNone/>
              <a:tabLst/>
              <a:defRPr/>
            </a:pPr>
            <a:r>
              <a:rPr lang="sv-SE" sz="2400">
                <a:solidFill>
                  <a:prstClr val="white"/>
                </a:solidFill>
                <a:latin typeface="Montserrat Light"/>
              </a:rPr>
              <a:t>Attackera gapet mellan två motståndare</a:t>
            </a:r>
          </a:p>
          <a:p>
            <a:pPr marL="0" marR="0" lvl="0" indent="0" algn="l" defTabSz="1828686" rtl="0" eaLnBrk="1" fontAlgn="auto" latinLnBrk="0" hangingPunct="1">
              <a:lnSpc>
                <a:spcPct val="100000"/>
              </a:lnSpc>
              <a:spcBef>
                <a:spcPts val="0"/>
              </a:spcBef>
              <a:spcAft>
                <a:spcPts val="0"/>
              </a:spcAft>
              <a:buClrTx/>
              <a:buSzTx/>
              <a:buFontTx/>
              <a:buNone/>
              <a:tabLst/>
              <a:defRPr/>
            </a:pPr>
            <a:r>
              <a:rPr lang="sv-SE" sz="2400">
                <a:solidFill>
                  <a:prstClr val="white"/>
                </a:solidFill>
                <a:latin typeface="Montserrat Light"/>
              </a:rPr>
              <a:t>Snabb förstapassning vid bollvinst ”första framåt”</a:t>
            </a:r>
          </a:p>
          <a:p>
            <a:pPr marL="0" marR="0" lvl="0" indent="0" algn="l" defTabSz="1828686" rtl="0" eaLnBrk="1" fontAlgn="auto" latinLnBrk="0" hangingPunct="1">
              <a:lnSpc>
                <a:spcPct val="100000"/>
              </a:lnSpc>
              <a:spcBef>
                <a:spcPts val="0"/>
              </a:spcBef>
              <a:spcAft>
                <a:spcPts val="0"/>
              </a:spcAft>
              <a:buClrTx/>
              <a:buSzTx/>
              <a:buFontTx/>
              <a:buNone/>
              <a:tabLst/>
              <a:defRPr/>
            </a:pPr>
            <a:r>
              <a:rPr lang="sv-SE" sz="2400">
                <a:solidFill>
                  <a:prstClr val="white"/>
                </a:solidFill>
                <a:latin typeface="Montserrat Light"/>
              </a:rPr>
              <a:t>Sträva efter </a:t>
            </a:r>
            <a:r>
              <a:rPr lang="sv-SE" sz="2400" err="1">
                <a:solidFill>
                  <a:prstClr val="white"/>
                </a:solidFill>
                <a:latin typeface="Montserrat Light"/>
              </a:rPr>
              <a:t>daylight</a:t>
            </a:r>
            <a:endParaRPr lang="sv-SE" sz="2400">
              <a:solidFill>
                <a:prstClr val="white"/>
              </a:solidFill>
              <a:latin typeface="Montserrat Light"/>
            </a:endParaRPr>
          </a:p>
          <a:p>
            <a:pPr marL="0" marR="0" lvl="0" indent="0" algn="l" defTabSz="1828686" rtl="0" eaLnBrk="1" fontAlgn="auto" latinLnBrk="0" hangingPunct="1">
              <a:lnSpc>
                <a:spcPct val="100000"/>
              </a:lnSpc>
              <a:spcBef>
                <a:spcPts val="0"/>
              </a:spcBef>
              <a:spcAft>
                <a:spcPts val="0"/>
              </a:spcAft>
              <a:buClrTx/>
              <a:buSzTx/>
              <a:buFontTx/>
              <a:buNone/>
              <a:tabLst/>
              <a:defRPr/>
            </a:pPr>
            <a:r>
              <a:rPr lang="sv-SE" sz="2400">
                <a:solidFill>
                  <a:prstClr val="white"/>
                </a:solidFill>
                <a:latin typeface="Montserrat Light"/>
              </a:rPr>
              <a:t>Förbereda sig för nästa aktion genom att vrida upp kroppen inåt i banan</a:t>
            </a:r>
          </a:p>
          <a:p>
            <a:pPr marL="0" marR="0" lvl="0" indent="0" algn="l" defTabSz="1828686" rtl="0" eaLnBrk="1" fontAlgn="auto" latinLnBrk="0" hangingPunct="1">
              <a:lnSpc>
                <a:spcPct val="100000"/>
              </a:lnSpc>
              <a:spcBef>
                <a:spcPts val="0"/>
              </a:spcBef>
              <a:spcAft>
                <a:spcPts val="0"/>
              </a:spcAft>
              <a:buClrTx/>
              <a:buSzTx/>
              <a:buFontTx/>
              <a:buNone/>
              <a:tabLst/>
              <a:defRPr/>
            </a:pPr>
            <a:r>
              <a:rPr lang="sv-SE" sz="2400">
                <a:solidFill>
                  <a:prstClr val="white"/>
                </a:solidFill>
                <a:latin typeface="Montserrat Light"/>
              </a:rPr>
              <a:t>Löpningar på insidan utan boll</a:t>
            </a:r>
          </a:p>
          <a:p>
            <a:pPr marL="0" marR="0" lvl="0" indent="0" algn="l" defTabSz="1828686" rtl="0" eaLnBrk="1" fontAlgn="auto" latinLnBrk="0" hangingPunct="1">
              <a:lnSpc>
                <a:spcPct val="100000"/>
              </a:lnSpc>
              <a:spcBef>
                <a:spcPts val="0"/>
              </a:spcBef>
              <a:spcAft>
                <a:spcPts val="0"/>
              </a:spcAft>
              <a:buClrTx/>
              <a:buSzTx/>
              <a:buFontTx/>
              <a:buNone/>
              <a:tabLst/>
              <a:defRPr/>
            </a:pPr>
            <a:r>
              <a:rPr lang="sv-SE" sz="2400">
                <a:solidFill>
                  <a:prstClr val="white"/>
                </a:solidFill>
                <a:latin typeface="Montserrat Light"/>
              </a:rPr>
              <a:t>Slå passningar på insidan</a:t>
            </a:r>
          </a:p>
        </p:txBody>
      </p:sp>
      <p:cxnSp>
        <p:nvCxnSpPr>
          <p:cNvPr id="10" name="Rak 9">
            <a:extLst>
              <a:ext uri="{FF2B5EF4-FFF2-40B4-BE49-F238E27FC236}">
                <a16:creationId xmlns:a16="http://schemas.microsoft.com/office/drawing/2014/main" id="{C75FC5C7-7EE3-34A9-CB98-B85561DF6A64}"/>
              </a:ext>
            </a:extLst>
          </p:cNvPr>
          <p:cNvCxnSpPr>
            <a:cxnSpLocks/>
          </p:cNvCxnSpPr>
          <p:nvPr/>
        </p:nvCxnSpPr>
        <p:spPr>
          <a:xfrm>
            <a:off x="7213958" y="4924500"/>
            <a:ext cx="0" cy="27957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Rektangel med rundade hörn 11">
            <a:extLst>
              <a:ext uri="{FF2B5EF4-FFF2-40B4-BE49-F238E27FC236}">
                <a16:creationId xmlns:a16="http://schemas.microsoft.com/office/drawing/2014/main" id="{5217013F-1D2C-BCF1-B178-5EB621699BE1}"/>
              </a:ext>
            </a:extLst>
          </p:cNvPr>
          <p:cNvSpPr/>
          <p:nvPr/>
        </p:nvSpPr>
        <p:spPr>
          <a:xfrm>
            <a:off x="16421291" y="4605201"/>
            <a:ext cx="6600378" cy="2976355"/>
          </a:xfrm>
          <a:prstGeom prst="roundRect">
            <a:avLst/>
          </a:prstGeom>
          <a:noFill/>
          <a:ln w="12700">
            <a:noFill/>
          </a:ln>
        </p:spPr>
        <p:style>
          <a:lnRef idx="1">
            <a:schemeClr val="accent1"/>
          </a:lnRef>
          <a:fillRef idx="3">
            <a:schemeClr val="accent1"/>
          </a:fillRef>
          <a:effectRef idx="2">
            <a:schemeClr val="accent1"/>
          </a:effectRef>
          <a:fontRef idx="minor">
            <a:schemeClr val="lt1"/>
          </a:fontRef>
        </p:style>
        <p:txBody>
          <a:bodyPr rtlCol="0" anchor="t" anchorCtr="0"/>
          <a:lstStyle/>
          <a:p>
            <a:pPr marL="0" marR="0" lvl="0" indent="0" algn="l" defTabSz="1828686" rtl="0" eaLnBrk="1" fontAlgn="auto" latinLnBrk="0" hangingPunct="1">
              <a:lnSpc>
                <a:spcPct val="100000"/>
              </a:lnSpc>
              <a:spcBef>
                <a:spcPts val="0"/>
              </a:spcBef>
              <a:spcAft>
                <a:spcPts val="0"/>
              </a:spcAft>
              <a:buClrTx/>
              <a:buSzTx/>
              <a:buFontTx/>
              <a:buNone/>
              <a:tabLst/>
              <a:defRPr/>
            </a:pPr>
            <a:r>
              <a:rPr kumimoji="0" lang="sv-SE" sz="2800" b="1" i="0" u="none" strike="noStrike" kern="1200" cap="none" spc="0" normalizeH="0" baseline="0" noProof="0">
                <a:ln>
                  <a:noFill/>
                </a:ln>
                <a:solidFill>
                  <a:srgbClr val="F5EF88"/>
                </a:solidFill>
                <a:effectLst/>
                <a:uLnTx/>
                <a:uFillTx/>
                <a:latin typeface="Montserrat SemiBold" pitchFamily="2" charset="77"/>
                <a:ea typeface="+mn-ea"/>
                <a:cs typeface="+mn-cs"/>
              </a:rPr>
              <a:t>Spelförståelse</a:t>
            </a:r>
          </a:p>
          <a:p>
            <a:pPr marL="0" marR="0" lvl="0" indent="0" algn="l" defTabSz="1828686" rtl="0" eaLnBrk="1" fontAlgn="auto" latinLnBrk="0" hangingPunct="1">
              <a:lnSpc>
                <a:spcPct val="100000"/>
              </a:lnSpc>
              <a:spcBef>
                <a:spcPts val="0"/>
              </a:spcBef>
              <a:spcAft>
                <a:spcPts val="0"/>
              </a:spcAft>
              <a:buClrTx/>
              <a:buSzTx/>
              <a:buFontTx/>
              <a:buNone/>
              <a:tabLst/>
              <a:defRPr/>
            </a:pPr>
            <a:r>
              <a:rPr lang="sv-SE" sz="2400">
                <a:solidFill>
                  <a:schemeClr val="bg1"/>
                </a:solidFill>
                <a:latin typeface="Montserrat Light" panose="00000400000000000000" pitchFamily="2" charset="0"/>
              </a:rPr>
              <a:t>Känna igen när det är rätt att driva själv och när det är bättre att passa.</a:t>
            </a:r>
          </a:p>
          <a:p>
            <a:pPr marL="0" marR="0" lvl="0" indent="0" algn="l" defTabSz="1828686" rtl="0" eaLnBrk="1" fontAlgn="auto" latinLnBrk="0" hangingPunct="1">
              <a:lnSpc>
                <a:spcPct val="100000"/>
              </a:lnSpc>
              <a:spcBef>
                <a:spcPts val="0"/>
              </a:spcBef>
              <a:spcAft>
                <a:spcPts val="0"/>
              </a:spcAft>
              <a:buClrTx/>
              <a:buSzTx/>
              <a:buFontTx/>
              <a:buNone/>
              <a:tabLst/>
              <a:defRPr/>
            </a:pPr>
            <a:r>
              <a:rPr kumimoji="0" lang="sv-SE" sz="2400" i="0" u="none" strike="noStrike" kern="1200" cap="none" spc="0" normalizeH="0" baseline="0" noProof="0">
                <a:ln>
                  <a:noFill/>
                </a:ln>
                <a:solidFill>
                  <a:schemeClr val="bg1"/>
                </a:solidFill>
                <a:effectLst/>
                <a:uLnTx/>
                <a:uFillTx/>
                <a:latin typeface="Montserrat Light" panose="00000400000000000000" pitchFamily="2" charset="0"/>
              </a:rPr>
              <a:t>Förstå att snabba aktioner efter bollvinst kan öppna stora ytor innan motståndarna hinner organisera sig</a:t>
            </a:r>
          </a:p>
        </p:txBody>
      </p:sp>
      <p:cxnSp>
        <p:nvCxnSpPr>
          <p:cNvPr id="5" name="Rak 9">
            <a:extLst>
              <a:ext uri="{FF2B5EF4-FFF2-40B4-BE49-F238E27FC236}">
                <a16:creationId xmlns:a16="http://schemas.microsoft.com/office/drawing/2014/main" id="{32C12714-4943-16FC-6ECF-F0552A1609BD}"/>
              </a:ext>
            </a:extLst>
          </p:cNvPr>
          <p:cNvCxnSpPr>
            <a:cxnSpLocks/>
          </p:cNvCxnSpPr>
          <p:nvPr/>
        </p:nvCxnSpPr>
        <p:spPr>
          <a:xfrm>
            <a:off x="15728172" y="4924500"/>
            <a:ext cx="0" cy="27957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Rektangel med rundade hörn 11">
            <a:extLst>
              <a:ext uri="{FF2B5EF4-FFF2-40B4-BE49-F238E27FC236}">
                <a16:creationId xmlns:a16="http://schemas.microsoft.com/office/drawing/2014/main" id="{BA99E741-D977-9769-ABBA-FE4003D87397}"/>
              </a:ext>
            </a:extLst>
          </p:cNvPr>
          <p:cNvSpPr/>
          <p:nvPr/>
        </p:nvSpPr>
        <p:spPr>
          <a:xfrm>
            <a:off x="14013383" y="9021101"/>
            <a:ext cx="9183099" cy="2700961"/>
          </a:xfrm>
          <a:prstGeom prst="roundRect">
            <a:avLst/>
          </a:prstGeom>
          <a:noFill/>
          <a:ln w="12700">
            <a:noFill/>
          </a:ln>
        </p:spPr>
        <p:style>
          <a:lnRef idx="1">
            <a:schemeClr val="accent1"/>
          </a:lnRef>
          <a:fillRef idx="3">
            <a:schemeClr val="accent1"/>
          </a:fillRef>
          <a:effectRef idx="2">
            <a:schemeClr val="accent1"/>
          </a:effectRef>
          <a:fontRef idx="minor">
            <a:schemeClr val="lt1"/>
          </a:fontRef>
        </p:style>
        <p:txBody>
          <a:bodyPr rtlCol="0" anchor="t" anchorCtr="0"/>
          <a:lstStyle/>
          <a:p>
            <a:pPr marL="0" marR="0" lvl="0" indent="0" algn="l" defTabSz="1828686" rtl="0" eaLnBrk="1" fontAlgn="auto" latinLnBrk="0" hangingPunct="1">
              <a:lnSpc>
                <a:spcPct val="100000"/>
              </a:lnSpc>
              <a:spcBef>
                <a:spcPts val="0"/>
              </a:spcBef>
              <a:spcAft>
                <a:spcPts val="0"/>
              </a:spcAft>
              <a:buClrTx/>
              <a:buSzTx/>
              <a:buFontTx/>
              <a:buNone/>
              <a:tabLst/>
              <a:defRPr/>
            </a:pPr>
            <a:r>
              <a:rPr lang="sv-SE" sz="2800" b="1">
                <a:solidFill>
                  <a:srgbClr val="F5EF88"/>
                </a:solidFill>
                <a:latin typeface="Montserrat SemiBold" pitchFamily="2" charset="77"/>
              </a:rPr>
              <a:t>Tips på reflektionsfrågor</a:t>
            </a:r>
          </a:p>
          <a:p>
            <a:pPr marL="457200" marR="0" lvl="0" indent="-457200" algn="l" defTabSz="182868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400" i="0" u="none" strike="noStrike" kern="1200" cap="none" spc="0" normalizeH="0" baseline="0" noProof="0">
                <a:ln>
                  <a:noFill/>
                </a:ln>
                <a:solidFill>
                  <a:schemeClr val="bg1"/>
                </a:solidFill>
                <a:effectLst/>
                <a:uLnTx/>
                <a:uFillTx/>
                <a:latin typeface="Montserrat Light" panose="00000400000000000000" pitchFamily="2" charset="0"/>
              </a:rPr>
              <a:t>Vad händer med motståndarnas försvar om vi flyttar bollen framåt direkt vid bollvinst? </a:t>
            </a:r>
          </a:p>
          <a:p>
            <a:pPr marL="457200" marR="0" lvl="0" indent="-457200" algn="l" defTabSz="182868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2400">
                <a:solidFill>
                  <a:schemeClr val="bg1"/>
                </a:solidFill>
                <a:latin typeface="Montserrat Light" panose="00000400000000000000" pitchFamily="2" charset="0"/>
              </a:rPr>
              <a:t>När är det bättre att driva själv och när är det bättre att slå en passning?</a:t>
            </a:r>
          </a:p>
          <a:p>
            <a:pPr marL="457200" marR="0" lvl="0" indent="-457200" algn="l" defTabSz="182868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2400">
                <a:solidFill>
                  <a:schemeClr val="bg1"/>
                </a:solidFill>
                <a:latin typeface="Montserrat Light" panose="00000400000000000000" pitchFamily="2" charset="0"/>
              </a:rPr>
              <a:t>Vad betyder att vara i </a:t>
            </a:r>
            <a:r>
              <a:rPr lang="sv-SE" sz="2400" err="1">
                <a:solidFill>
                  <a:schemeClr val="bg1"/>
                </a:solidFill>
                <a:latin typeface="Montserrat Light" panose="00000400000000000000" pitchFamily="2" charset="0"/>
              </a:rPr>
              <a:t>daylight</a:t>
            </a:r>
            <a:r>
              <a:rPr lang="sv-SE" sz="2400">
                <a:solidFill>
                  <a:schemeClr val="bg1"/>
                </a:solidFill>
                <a:latin typeface="Montserrat Light" panose="00000400000000000000" pitchFamily="2" charset="0"/>
              </a:rPr>
              <a:t> och varför gör det anfallet enklare?</a:t>
            </a:r>
          </a:p>
          <a:p>
            <a:pPr marL="457200" marR="0" lvl="0" indent="-457200" algn="l" defTabSz="182868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2400">
                <a:solidFill>
                  <a:schemeClr val="bg1"/>
                </a:solidFill>
                <a:latin typeface="Montserrat Light" panose="00000400000000000000" pitchFamily="2" charset="0"/>
              </a:rPr>
              <a:t>Vad händer när man hotar in mellan två försvarare?</a:t>
            </a:r>
          </a:p>
        </p:txBody>
      </p:sp>
      <p:cxnSp>
        <p:nvCxnSpPr>
          <p:cNvPr id="4" name="Rak 17">
            <a:extLst>
              <a:ext uri="{FF2B5EF4-FFF2-40B4-BE49-F238E27FC236}">
                <a16:creationId xmlns:a16="http://schemas.microsoft.com/office/drawing/2014/main" id="{C67A1CAD-9F94-274E-F733-673284462D9C}"/>
              </a:ext>
            </a:extLst>
          </p:cNvPr>
          <p:cNvCxnSpPr>
            <a:cxnSpLocks/>
          </p:cNvCxnSpPr>
          <p:nvPr/>
        </p:nvCxnSpPr>
        <p:spPr>
          <a:xfrm>
            <a:off x="-25587" y="3344418"/>
            <a:ext cx="24408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Rak 17">
            <a:extLst>
              <a:ext uri="{FF2B5EF4-FFF2-40B4-BE49-F238E27FC236}">
                <a16:creationId xmlns:a16="http://schemas.microsoft.com/office/drawing/2014/main" id="{378D80B5-9A0B-C1B3-F7BC-7051AFFE919D}"/>
              </a:ext>
            </a:extLst>
          </p:cNvPr>
          <p:cNvCxnSpPr>
            <a:cxnSpLocks/>
          </p:cNvCxnSpPr>
          <p:nvPr/>
        </p:nvCxnSpPr>
        <p:spPr>
          <a:xfrm>
            <a:off x="-25587" y="1949616"/>
            <a:ext cx="24408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88338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1D5AAF23-BF24-51A7-3F9E-273C477B20E6}"/>
            </a:ext>
          </a:extLst>
        </p:cNvPr>
        <p:cNvGrpSpPr/>
        <p:nvPr/>
      </p:nvGrpSpPr>
      <p:grpSpPr>
        <a:xfrm>
          <a:off x="0" y="0"/>
          <a:ext cx="0" cy="0"/>
          <a:chOff x="0" y="0"/>
          <a:chExt cx="0" cy="0"/>
        </a:xfrm>
      </p:grpSpPr>
      <p:sp>
        <p:nvSpPr>
          <p:cNvPr id="11" name="Rektangel med rundade hörn 11">
            <a:extLst>
              <a:ext uri="{FF2B5EF4-FFF2-40B4-BE49-F238E27FC236}">
                <a16:creationId xmlns:a16="http://schemas.microsoft.com/office/drawing/2014/main" id="{54A8A7E9-1F45-A6E6-525B-6624C82227EF}"/>
              </a:ext>
            </a:extLst>
          </p:cNvPr>
          <p:cNvSpPr/>
          <p:nvPr/>
        </p:nvSpPr>
        <p:spPr>
          <a:xfrm>
            <a:off x="3735101" y="530811"/>
            <a:ext cx="16767831" cy="2211972"/>
          </a:xfrm>
          <a:prstGeom prst="rect">
            <a:avLst/>
          </a:prstGeom>
          <a:noFill/>
          <a:ln w="12700">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defRPr/>
            </a:pPr>
            <a:r>
              <a:rPr lang="sv-SE" sz="8500">
                <a:solidFill>
                  <a:prstClr val="white"/>
                </a:solidFill>
                <a:latin typeface="Mongoose Regular"/>
              </a:rPr>
              <a:t> 4. SPELBARHET</a:t>
            </a:r>
            <a:endParaRPr kumimoji="0" lang="sv-SE" sz="8500" b="0" i="0" u="none" strike="noStrike" kern="1200" cap="none" spc="0" normalizeH="0" baseline="0" noProof="0">
              <a:ln>
                <a:noFill/>
              </a:ln>
              <a:solidFill>
                <a:prstClr val="white"/>
              </a:solidFill>
              <a:effectLst/>
              <a:uLnTx/>
              <a:uFillTx/>
              <a:latin typeface="Mongoose Regular"/>
            </a:endParaRPr>
          </a:p>
          <a:p>
            <a:pPr marL="0" marR="0" lvl="0" indent="0" algn="ctr" defTabSz="1828686" rtl="0" eaLnBrk="1" fontAlgn="auto" latinLnBrk="0" hangingPunct="1">
              <a:lnSpc>
                <a:spcPct val="100000"/>
              </a:lnSpc>
              <a:spcBef>
                <a:spcPts val="0"/>
              </a:spcBef>
              <a:spcAft>
                <a:spcPts val="0"/>
              </a:spcAft>
              <a:buClrTx/>
              <a:buSzTx/>
              <a:buFontTx/>
              <a:buNone/>
              <a:tabLst/>
              <a:defRPr/>
            </a:pPr>
            <a:r>
              <a:rPr lang="sv-SE" sz="4000" b="1">
                <a:solidFill>
                  <a:prstClr val="white"/>
                </a:solidFill>
                <a:latin typeface="Montserrat SemiBold" pitchFamily="2" charset="77"/>
              </a:rPr>
              <a:t> </a:t>
            </a:r>
          </a:p>
          <a:p>
            <a:pPr marL="0" marR="0" lvl="0" indent="0" algn="ctr" defTabSz="1828686" rtl="0" eaLnBrk="1" fontAlgn="auto" latinLnBrk="0" hangingPunct="1">
              <a:lnSpc>
                <a:spcPct val="100000"/>
              </a:lnSpc>
              <a:spcBef>
                <a:spcPts val="0"/>
              </a:spcBef>
              <a:spcAft>
                <a:spcPts val="0"/>
              </a:spcAft>
              <a:buClrTx/>
              <a:buSzTx/>
              <a:buFontTx/>
              <a:buNone/>
              <a:tabLst/>
              <a:defRPr/>
            </a:pPr>
            <a:r>
              <a:rPr kumimoji="0" lang="sv-SE" sz="3200" b="1" i="0" u="none" strike="noStrike" kern="1200" cap="none" spc="0" normalizeH="0" baseline="0" noProof="0">
                <a:ln>
                  <a:noFill/>
                </a:ln>
                <a:solidFill>
                  <a:srgbClr val="F5EF88"/>
                </a:solidFill>
                <a:effectLst/>
                <a:uLnTx/>
                <a:uFillTx/>
                <a:latin typeface="Montserrat SemiBold" pitchFamily="2" charset="77"/>
                <a:ea typeface="+mn-ea"/>
                <a:cs typeface="+mn-cs"/>
              </a:rPr>
              <a:t>Att vilja, våga och kunna bli spelbar när medspelare har </a:t>
            </a:r>
            <a:r>
              <a:rPr kumimoji="0" lang="sv-SE" sz="3200" b="1" i="0" u="none" strike="noStrike" kern="1200" cap="none" spc="0" normalizeH="0" baseline="0" noProof="0" err="1">
                <a:ln>
                  <a:noFill/>
                </a:ln>
                <a:solidFill>
                  <a:srgbClr val="F5EF88"/>
                </a:solidFill>
                <a:effectLst/>
                <a:uLnTx/>
                <a:uFillTx/>
                <a:latin typeface="Montserrat SemiBold" pitchFamily="2" charset="77"/>
                <a:ea typeface="+mn-ea"/>
                <a:cs typeface="+mn-cs"/>
              </a:rPr>
              <a:t>bolle</a:t>
            </a:r>
            <a:r>
              <a:rPr lang="sv-SE" sz="3200" b="1">
                <a:solidFill>
                  <a:srgbClr val="F5EF88"/>
                </a:solidFill>
                <a:latin typeface="Montserrat SemiBold" pitchFamily="2" charset="77"/>
              </a:rPr>
              <a:t>n</a:t>
            </a:r>
            <a:endParaRPr kumimoji="0" lang="sv-SE" sz="3200" b="1" i="0" u="none" strike="noStrike" kern="1200" cap="none" spc="0" normalizeH="0" baseline="0" noProof="0">
              <a:ln>
                <a:noFill/>
              </a:ln>
              <a:solidFill>
                <a:srgbClr val="F5EF88"/>
              </a:solidFill>
              <a:effectLst/>
              <a:uLnTx/>
              <a:uFillTx/>
              <a:latin typeface="Montserrat SemiBold" pitchFamily="2" charset="77"/>
              <a:ea typeface="+mn-ea"/>
              <a:cs typeface="+mn-cs"/>
            </a:endParaRPr>
          </a:p>
        </p:txBody>
      </p:sp>
      <p:sp>
        <p:nvSpPr>
          <p:cNvPr id="22" name="Rektangel med rundade hörn 11">
            <a:extLst>
              <a:ext uri="{FF2B5EF4-FFF2-40B4-BE49-F238E27FC236}">
                <a16:creationId xmlns:a16="http://schemas.microsoft.com/office/drawing/2014/main" id="{CCD5EE93-7F33-2162-473E-7AFF4BE2A4CD}"/>
              </a:ext>
            </a:extLst>
          </p:cNvPr>
          <p:cNvSpPr/>
          <p:nvPr/>
        </p:nvSpPr>
        <p:spPr>
          <a:xfrm>
            <a:off x="1143737" y="4482059"/>
            <a:ext cx="5994080" cy="5622059"/>
          </a:xfrm>
          <a:prstGeom prst="roundRect">
            <a:avLst/>
          </a:prstGeom>
          <a:noFill/>
          <a:ln w="6350">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nchorCtr="0"/>
          <a:lstStyle/>
          <a:p>
            <a:pPr marL="0" marR="0" lvl="0" indent="0" algn="l" defTabSz="1828686" rtl="0" eaLnBrk="1" fontAlgn="auto" latinLnBrk="0" hangingPunct="1">
              <a:lnSpc>
                <a:spcPct val="100000"/>
              </a:lnSpc>
              <a:spcBef>
                <a:spcPts val="0"/>
              </a:spcBef>
              <a:spcAft>
                <a:spcPts val="0"/>
              </a:spcAft>
              <a:buClrTx/>
              <a:buSzTx/>
              <a:buFontTx/>
              <a:buNone/>
              <a:tabLst/>
              <a:defRPr/>
            </a:pPr>
            <a:r>
              <a:rPr lang="sv-SE" sz="2800" b="1">
                <a:solidFill>
                  <a:srgbClr val="F5EF88"/>
                </a:solidFill>
                <a:latin typeface="Montserrat SemiBold"/>
              </a:rPr>
              <a:t>Färdigheter</a:t>
            </a:r>
          </a:p>
          <a:p>
            <a:pPr marL="0" marR="0" lvl="0" indent="0" algn="l" defTabSz="1828686" rtl="0" eaLnBrk="1" fontAlgn="auto" latinLnBrk="0" hangingPunct="1">
              <a:lnSpc>
                <a:spcPct val="100000"/>
              </a:lnSpc>
              <a:spcBef>
                <a:spcPts val="0"/>
              </a:spcBef>
              <a:spcAft>
                <a:spcPts val="0"/>
              </a:spcAft>
              <a:buClrTx/>
              <a:buSzTx/>
              <a:buFontTx/>
              <a:buNone/>
              <a:tabLst/>
              <a:defRPr/>
            </a:pPr>
            <a:r>
              <a:rPr lang="sv-SE" sz="2400" b="1">
                <a:solidFill>
                  <a:schemeClr val="bg1"/>
                </a:solidFill>
                <a:latin typeface="Montserrat Light" panose="00000400000000000000" pitchFamily="2" charset="0"/>
              </a:rPr>
              <a:t>Ready-position och rätt fotarbete </a:t>
            </a:r>
            <a:r>
              <a:rPr lang="sv-SE" sz="2400">
                <a:solidFill>
                  <a:schemeClr val="bg1"/>
                </a:solidFill>
                <a:latin typeface="Montserrat Light" panose="00000400000000000000" pitchFamily="2" charset="0"/>
              </a:rPr>
              <a:t>för att kunna ta emot boll</a:t>
            </a:r>
          </a:p>
          <a:p>
            <a:pPr marL="0" marR="0" lvl="0" indent="0" algn="l" defTabSz="1828686" rtl="0" eaLnBrk="1" fontAlgn="auto" latinLnBrk="0" hangingPunct="1">
              <a:lnSpc>
                <a:spcPct val="100000"/>
              </a:lnSpc>
              <a:spcBef>
                <a:spcPts val="0"/>
              </a:spcBef>
              <a:spcAft>
                <a:spcPts val="0"/>
              </a:spcAft>
              <a:buClrTx/>
              <a:buSzTx/>
              <a:buFontTx/>
              <a:buNone/>
              <a:tabLst/>
              <a:defRPr/>
            </a:pPr>
            <a:r>
              <a:rPr lang="sv-SE" sz="2400" b="1">
                <a:solidFill>
                  <a:schemeClr val="bg1"/>
                </a:solidFill>
                <a:latin typeface="Montserrat Light" panose="00000400000000000000" pitchFamily="2" charset="0"/>
              </a:rPr>
              <a:t>Rättvänd mottagning </a:t>
            </a:r>
            <a:r>
              <a:rPr lang="sv-SE" sz="2400">
                <a:solidFill>
                  <a:schemeClr val="bg1"/>
                </a:solidFill>
                <a:latin typeface="Montserrat Light" panose="00000400000000000000" pitchFamily="2" charset="0"/>
              </a:rPr>
              <a:t>– ta med sig bollen så att nästa aktion blir möjlig</a:t>
            </a:r>
          </a:p>
          <a:p>
            <a:pPr marL="0" marR="0" lvl="0" indent="0" algn="l" defTabSz="1828686" rtl="0" eaLnBrk="1" fontAlgn="auto" latinLnBrk="0" hangingPunct="1">
              <a:lnSpc>
                <a:spcPct val="100000"/>
              </a:lnSpc>
              <a:spcBef>
                <a:spcPts val="0"/>
              </a:spcBef>
              <a:spcAft>
                <a:spcPts val="0"/>
              </a:spcAft>
              <a:buClrTx/>
              <a:buSzTx/>
              <a:buFontTx/>
              <a:buNone/>
              <a:tabLst/>
              <a:defRPr/>
            </a:pPr>
            <a:r>
              <a:rPr lang="sv-SE" sz="2400" b="1">
                <a:solidFill>
                  <a:schemeClr val="bg1"/>
                </a:solidFill>
                <a:latin typeface="Montserrat Light" panose="00000400000000000000" pitchFamily="2" charset="0"/>
              </a:rPr>
              <a:t>Snabba riktningsförändringar </a:t>
            </a:r>
            <a:r>
              <a:rPr lang="sv-SE" sz="2400">
                <a:solidFill>
                  <a:schemeClr val="bg1"/>
                </a:solidFill>
                <a:latin typeface="Montserrat Light" panose="00000400000000000000" pitchFamily="2" charset="0"/>
              </a:rPr>
              <a:t>för att bli spelbar trots motståndare nära</a:t>
            </a:r>
          </a:p>
          <a:p>
            <a:pPr marL="0" marR="0" lvl="0" indent="0" algn="l" defTabSz="1828686" rtl="0" eaLnBrk="1" fontAlgn="auto" latinLnBrk="0" hangingPunct="1">
              <a:lnSpc>
                <a:spcPct val="100000"/>
              </a:lnSpc>
              <a:spcBef>
                <a:spcPts val="0"/>
              </a:spcBef>
              <a:spcAft>
                <a:spcPts val="0"/>
              </a:spcAft>
              <a:buClrTx/>
              <a:buSzTx/>
              <a:buFontTx/>
              <a:buNone/>
              <a:tabLst/>
              <a:defRPr/>
            </a:pPr>
            <a:r>
              <a:rPr lang="sv-SE" sz="2400" b="1">
                <a:solidFill>
                  <a:schemeClr val="bg1"/>
                </a:solidFill>
                <a:latin typeface="Montserrat Light" panose="00000400000000000000" pitchFamily="2" charset="0"/>
              </a:rPr>
              <a:t>Tempoväxlingar och explosivitet </a:t>
            </a:r>
            <a:r>
              <a:rPr lang="sv-SE" sz="2400">
                <a:solidFill>
                  <a:schemeClr val="bg1"/>
                </a:solidFill>
                <a:latin typeface="Montserrat Light" panose="00000400000000000000" pitchFamily="2" charset="0"/>
              </a:rPr>
              <a:t>för att skapa yta och tid i rätt ögonblick</a:t>
            </a:r>
          </a:p>
        </p:txBody>
      </p:sp>
      <p:sp>
        <p:nvSpPr>
          <p:cNvPr id="23" name="Rektangel med rundade hörn 11">
            <a:extLst>
              <a:ext uri="{FF2B5EF4-FFF2-40B4-BE49-F238E27FC236}">
                <a16:creationId xmlns:a16="http://schemas.microsoft.com/office/drawing/2014/main" id="{684901CD-770C-F79E-8112-FBA5E027F087}"/>
              </a:ext>
            </a:extLst>
          </p:cNvPr>
          <p:cNvSpPr/>
          <p:nvPr/>
        </p:nvSpPr>
        <p:spPr>
          <a:xfrm>
            <a:off x="8217199" y="5048153"/>
            <a:ext cx="6326129" cy="3638942"/>
          </a:xfrm>
          <a:prstGeom prst="roundRect">
            <a:avLst/>
          </a:prstGeom>
          <a:noFill/>
          <a:ln w="6350">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L="0" marR="0" lvl="0" indent="0" algn="l" defTabSz="1828686" rtl="0" eaLnBrk="1" fontAlgn="auto" latinLnBrk="0" hangingPunct="1">
              <a:lnSpc>
                <a:spcPct val="100000"/>
              </a:lnSpc>
              <a:spcBef>
                <a:spcPts val="0"/>
              </a:spcBef>
              <a:spcAft>
                <a:spcPts val="0"/>
              </a:spcAft>
              <a:buClrTx/>
              <a:buSzTx/>
              <a:buFontTx/>
              <a:buNone/>
              <a:tabLst/>
              <a:defRPr/>
            </a:pPr>
            <a:r>
              <a:rPr lang="sv-SE" sz="2800" b="1">
                <a:solidFill>
                  <a:srgbClr val="F5EF88"/>
                </a:solidFill>
                <a:latin typeface="Montserrat SemiBold"/>
              </a:rPr>
              <a:t>Beteenden</a:t>
            </a:r>
          </a:p>
          <a:p>
            <a:pPr marL="0" marR="0" lvl="0" indent="0" algn="l" defTabSz="1828686" rtl="0" eaLnBrk="1" fontAlgn="auto" latinLnBrk="0" hangingPunct="1">
              <a:lnSpc>
                <a:spcPct val="100000"/>
              </a:lnSpc>
              <a:spcBef>
                <a:spcPts val="0"/>
              </a:spcBef>
              <a:spcAft>
                <a:spcPts val="0"/>
              </a:spcAft>
              <a:buClrTx/>
              <a:buSzTx/>
              <a:buFontTx/>
              <a:buNone/>
              <a:tabLst/>
              <a:defRPr/>
            </a:pPr>
            <a:r>
              <a:rPr lang="sv-SE" sz="2400">
                <a:solidFill>
                  <a:prstClr val="white"/>
                </a:solidFill>
                <a:latin typeface="Montserrat Light"/>
              </a:rPr>
              <a:t>Vid markering tas en ny position</a:t>
            </a:r>
          </a:p>
          <a:p>
            <a:pPr marL="0" marR="0" lvl="0" indent="0" algn="l" defTabSz="1828686" rtl="0" eaLnBrk="1" fontAlgn="auto" latinLnBrk="0" hangingPunct="1">
              <a:lnSpc>
                <a:spcPct val="100000"/>
              </a:lnSpc>
              <a:spcBef>
                <a:spcPts val="0"/>
              </a:spcBef>
              <a:spcAft>
                <a:spcPts val="0"/>
              </a:spcAft>
              <a:buClrTx/>
              <a:buSzTx/>
              <a:buFontTx/>
              <a:buNone/>
              <a:tabLst/>
              <a:defRPr/>
            </a:pPr>
            <a:r>
              <a:rPr lang="sv-SE" sz="2400">
                <a:solidFill>
                  <a:prstClr val="white"/>
                </a:solidFill>
                <a:latin typeface="Montserrat Light"/>
              </a:rPr>
              <a:t>Vrid upp kroppen för att vara redo innan passningen kommer</a:t>
            </a:r>
          </a:p>
          <a:p>
            <a:pPr marL="0" marR="0" lvl="0" indent="0" algn="l" defTabSz="1828686" rtl="0" eaLnBrk="1" fontAlgn="auto" latinLnBrk="0" hangingPunct="1">
              <a:lnSpc>
                <a:spcPct val="100000"/>
              </a:lnSpc>
              <a:spcBef>
                <a:spcPts val="0"/>
              </a:spcBef>
              <a:spcAft>
                <a:spcPts val="0"/>
              </a:spcAft>
              <a:buClrTx/>
              <a:buSzTx/>
              <a:buFontTx/>
              <a:buNone/>
              <a:tabLst/>
              <a:defRPr/>
            </a:pPr>
            <a:r>
              <a:rPr lang="sv-SE" sz="2400">
                <a:solidFill>
                  <a:prstClr val="white"/>
                </a:solidFill>
                <a:latin typeface="Montserrat Light"/>
              </a:rPr>
              <a:t>Röra sig utan boll för att skapa numerära överlägen</a:t>
            </a:r>
          </a:p>
          <a:p>
            <a:pPr marL="0" marR="0" lvl="0" indent="0" algn="l" defTabSz="1828686" rtl="0" eaLnBrk="1" fontAlgn="auto" latinLnBrk="0" hangingPunct="1">
              <a:lnSpc>
                <a:spcPct val="100000"/>
              </a:lnSpc>
              <a:spcBef>
                <a:spcPts val="0"/>
              </a:spcBef>
              <a:spcAft>
                <a:spcPts val="0"/>
              </a:spcAft>
              <a:buClrTx/>
              <a:buSzTx/>
              <a:buFontTx/>
              <a:buNone/>
              <a:tabLst/>
              <a:defRPr/>
            </a:pPr>
            <a:r>
              <a:rPr lang="sv-SE" sz="2400">
                <a:solidFill>
                  <a:prstClr val="white"/>
                </a:solidFill>
                <a:latin typeface="Montserrat Light"/>
              </a:rPr>
              <a:t>Sök ytor bakom ryggar </a:t>
            </a:r>
          </a:p>
          <a:p>
            <a:pPr marL="0" marR="0" lvl="0" indent="0" algn="l" defTabSz="1828686" rtl="0" eaLnBrk="1" fontAlgn="auto" latinLnBrk="0" hangingPunct="1">
              <a:lnSpc>
                <a:spcPct val="100000"/>
              </a:lnSpc>
              <a:spcBef>
                <a:spcPts val="0"/>
              </a:spcBef>
              <a:spcAft>
                <a:spcPts val="0"/>
              </a:spcAft>
              <a:buClrTx/>
              <a:buSzTx/>
              <a:buFontTx/>
              <a:buNone/>
              <a:tabLst/>
              <a:defRPr/>
            </a:pPr>
            <a:r>
              <a:rPr lang="sv-SE" sz="2400" err="1">
                <a:solidFill>
                  <a:prstClr val="white"/>
                </a:solidFill>
                <a:latin typeface="Montserrat Light"/>
              </a:rPr>
              <a:t>Give</a:t>
            </a:r>
            <a:r>
              <a:rPr lang="sv-SE" sz="2400">
                <a:solidFill>
                  <a:prstClr val="white"/>
                </a:solidFill>
                <a:latin typeface="Montserrat Light"/>
              </a:rPr>
              <a:t> and go – passa och ta ny yta direkt</a:t>
            </a:r>
          </a:p>
        </p:txBody>
      </p:sp>
      <p:cxnSp>
        <p:nvCxnSpPr>
          <p:cNvPr id="15" name="Rak 14">
            <a:extLst>
              <a:ext uri="{FF2B5EF4-FFF2-40B4-BE49-F238E27FC236}">
                <a16:creationId xmlns:a16="http://schemas.microsoft.com/office/drawing/2014/main" id="{10AE801B-590D-D9C6-BBC3-E163E325143D}"/>
              </a:ext>
            </a:extLst>
          </p:cNvPr>
          <p:cNvCxnSpPr>
            <a:cxnSpLocks/>
          </p:cNvCxnSpPr>
          <p:nvPr/>
        </p:nvCxnSpPr>
        <p:spPr>
          <a:xfrm>
            <a:off x="-264695" y="1949616"/>
            <a:ext cx="246471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Rak 17">
            <a:extLst>
              <a:ext uri="{FF2B5EF4-FFF2-40B4-BE49-F238E27FC236}">
                <a16:creationId xmlns:a16="http://schemas.microsoft.com/office/drawing/2014/main" id="{3493D5BF-A802-E451-4F9F-D2E328B56D46}"/>
              </a:ext>
            </a:extLst>
          </p:cNvPr>
          <p:cNvCxnSpPr>
            <a:cxnSpLocks/>
          </p:cNvCxnSpPr>
          <p:nvPr/>
        </p:nvCxnSpPr>
        <p:spPr>
          <a:xfrm>
            <a:off x="0" y="3542597"/>
            <a:ext cx="246471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600D4479-D11C-95A3-E0B8-DE084F414AF9}"/>
              </a:ext>
            </a:extLst>
          </p:cNvPr>
          <p:cNvCxnSpPr>
            <a:cxnSpLocks/>
          </p:cNvCxnSpPr>
          <p:nvPr/>
        </p:nvCxnSpPr>
        <p:spPr>
          <a:xfrm>
            <a:off x="7476770" y="5108185"/>
            <a:ext cx="0" cy="285629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 name="Rak 9">
            <a:extLst>
              <a:ext uri="{FF2B5EF4-FFF2-40B4-BE49-F238E27FC236}">
                <a16:creationId xmlns:a16="http://schemas.microsoft.com/office/drawing/2014/main" id="{B9B6FAE5-C42A-E043-E28B-1EA531C1B682}"/>
              </a:ext>
            </a:extLst>
          </p:cNvPr>
          <p:cNvCxnSpPr>
            <a:cxnSpLocks/>
          </p:cNvCxnSpPr>
          <p:nvPr/>
        </p:nvCxnSpPr>
        <p:spPr>
          <a:xfrm>
            <a:off x="15215175" y="5048153"/>
            <a:ext cx="0" cy="285629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Rektangel med rundade hörn 11">
            <a:extLst>
              <a:ext uri="{FF2B5EF4-FFF2-40B4-BE49-F238E27FC236}">
                <a16:creationId xmlns:a16="http://schemas.microsoft.com/office/drawing/2014/main" id="{C721968F-1311-8343-1525-B8BB31C72B34}"/>
              </a:ext>
            </a:extLst>
          </p:cNvPr>
          <p:cNvSpPr/>
          <p:nvPr/>
        </p:nvSpPr>
        <p:spPr>
          <a:xfrm>
            <a:off x="15932741" y="5108185"/>
            <a:ext cx="6600378" cy="2976355"/>
          </a:xfrm>
          <a:prstGeom prst="roundRect">
            <a:avLst/>
          </a:prstGeom>
          <a:noFill/>
          <a:ln w="12700">
            <a:noFill/>
          </a:ln>
        </p:spPr>
        <p:style>
          <a:lnRef idx="1">
            <a:schemeClr val="accent1"/>
          </a:lnRef>
          <a:fillRef idx="3">
            <a:schemeClr val="accent1"/>
          </a:fillRef>
          <a:effectRef idx="2">
            <a:schemeClr val="accent1"/>
          </a:effectRef>
          <a:fontRef idx="minor">
            <a:schemeClr val="lt1"/>
          </a:fontRef>
        </p:style>
        <p:txBody>
          <a:bodyPr rtlCol="0" anchor="t" anchorCtr="0"/>
          <a:lstStyle/>
          <a:p>
            <a:pPr marL="0" marR="0" lvl="0" indent="0" algn="l" defTabSz="1828686" rtl="0" eaLnBrk="1" fontAlgn="auto" latinLnBrk="0" hangingPunct="1">
              <a:lnSpc>
                <a:spcPct val="100000"/>
              </a:lnSpc>
              <a:spcBef>
                <a:spcPts val="0"/>
              </a:spcBef>
              <a:spcAft>
                <a:spcPts val="0"/>
              </a:spcAft>
              <a:buClrTx/>
              <a:buSzTx/>
              <a:buFontTx/>
              <a:buNone/>
              <a:tabLst/>
              <a:defRPr/>
            </a:pPr>
            <a:r>
              <a:rPr kumimoji="0" lang="sv-SE" sz="2800" b="1" i="0" u="none" strike="noStrike" kern="1200" cap="none" spc="0" normalizeH="0" baseline="0" noProof="0">
                <a:ln>
                  <a:noFill/>
                </a:ln>
                <a:solidFill>
                  <a:srgbClr val="F5EF88"/>
                </a:solidFill>
                <a:effectLst/>
                <a:uLnTx/>
                <a:uFillTx/>
                <a:latin typeface="Montserrat SemiBold" pitchFamily="2" charset="77"/>
                <a:ea typeface="+mn-ea"/>
                <a:cs typeface="+mn-cs"/>
              </a:rPr>
              <a:t>Spelförståelse</a:t>
            </a:r>
          </a:p>
          <a:p>
            <a:pPr marL="0" marR="0" lvl="0" indent="0" algn="l" defTabSz="1828686" rtl="0" eaLnBrk="1" fontAlgn="auto" latinLnBrk="0" hangingPunct="1">
              <a:lnSpc>
                <a:spcPct val="100000"/>
              </a:lnSpc>
              <a:spcBef>
                <a:spcPts val="0"/>
              </a:spcBef>
              <a:spcAft>
                <a:spcPts val="0"/>
              </a:spcAft>
              <a:buClrTx/>
              <a:buSzTx/>
              <a:buFontTx/>
              <a:buNone/>
              <a:tabLst/>
              <a:defRPr/>
            </a:pPr>
            <a:r>
              <a:rPr lang="sv-SE" sz="2800">
                <a:solidFill>
                  <a:schemeClr val="bg1"/>
                </a:solidFill>
                <a:latin typeface="Montserrat Light" panose="00000400000000000000" pitchFamily="2" charset="0"/>
              </a:rPr>
              <a:t>Förståelse för att hur man ska agera som hjälpspelare beroende på om bollförare mår bra eller dåligt med bollen</a:t>
            </a:r>
            <a:endParaRPr kumimoji="0" lang="sv-SE" sz="2800" i="0" u="none" strike="noStrike" kern="1200" cap="none" spc="0" normalizeH="0" baseline="0" noProof="0">
              <a:ln>
                <a:noFill/>
              </a:ln>
              <a:solidFill>
                <a:schemeClr val="bg1"/>
              </a:solidFill>
              <a:effectLst/>
              <a:uLnTx/>
              <a:uFillTx/>
              <a:latin typeface="Montserrat Light" panose="00000400000000000000" pitchFamily="2" charset="0"/>
            </a:endParaRPr>
          </a:p>
        </p:txBody>
      </p:sp>
      <p:sp>
        <p:nvSpPr>
          <p:cNvPr id="2" name="Rektangel med rundade hörn 11">
            <a:extLst>
              <a:ext uri="{FF2B5EF4-FFF2-40B4-BE49-F238E27FC236}">
                <a16:creationId xmlns:a16="http://schemas.microsoft.com/office/drawing/2014/main" id="{0D47B193-3081-669A-2333-4B6DCF20B44E}"/>
              </a:ext>
            </a:extLst>
          </p:cNvPr>
          <p:cNvSpPr/>
          <p:nvPr/>
        </p:nvSpPr>
        <p:spPr>
          <a:xfrm>
            <a:off x="13961864" y="9109678"/>
            <a:ext cx="8571255" cy="2399446"/>
          </a:xfrm>
          <a:prstGeom prst="roundRect">
            <a:avLst/>
          </a:prstGeom>
          <a:noFill/>
          <a:ln w="12700">
            <a:noFill/>
          </a:ln>
        </p:spPr>
        <p:style>
          <a:lnRef idx="1">
            <a:schemeClr val="accent1"/>
          </a:lnRef>
          <a:fillRef idx="3">
            <a:schemeClr val="accent1"/>
          </a:fillRef>
          <a:effectRef idx="2">
            <a:schemeClr val="accent1"/>
          </a:effectRef>
          <a:fontRef idx="minor">
            <a:schemeClr val="lt1"/>
          </a:fontRef>
        </p:style>
        <p:txBody>
          <a:bodyPr rtlCol="0" anchor="t" anchorCtr="0"/>
          <a:lstStyle/>
          <a:p>
            <a:pPr marL="0" marR="0" lvl="0" indent="0" algn="l" defTabSz="1828686" rtl="0" eaLnBrk="1" fontAlgn="auto" latinLnBrk="0" hangingPunct="1">
              <a:lnSpc>
                <a:spcPct val="100000"/>
              </a:lnSpc>
              <a:spcBef>
                <a:spcPts val="0"/>
              </a:spcBef>
              <a:spcAft>
                <a:spcPts val="0"/>
              </a:spcAft>
              <a:buClrTx/>
              <a:buSzTx/>
              <a:buFontTx/>
              <a:buNone/>
              <a:tabLst/>
              <a:defRPr/>
            </a:pPr>
            <a:r>
              <a:rPr lang="sv-SE" sz="2800" b="1">
                <a:solidFill>
                  <a:srgbClr val="F5EF88"/>
                </a:solidFill>
                <a:latin typeface="Montserrat SemiBold" pitchFamily="2" charset="77"/>
              </a:rPr>
              <a:t>Tips på reflektionsfrågor</a:t>
            </a:r>
          </a:p>
          <a:p>
            <a:pPr marL="457200" marR="0" lvl="0" indent="-457200" algn="l" defTabSz="182868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2400">
                <a:solidFill>
                  <a:schemeClr val="bg1"/>
                </a:solidFill>
                <a:latin typeface="Montserrat Light" panose="00000400000000000000" pitchFamily="2" charset="0"/>
              </a:rPr>
              <a:t>Hur kan man vrida upp kroppen och förbereda sig för nästa aktion innan man får bollen?</a:t>
            </a:r>
          </a:p>
          <a:p>
            <a:pPr marL="457200" marR="0" lvl="0" indent="-457200" algn="l" defTabSz="182868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400" i="0" u="none" strike="noStrike" kern="1200" cap="none" spc="0" normalizeH="0" baseline="0" noProof="0">
                <a:ln>
                  <a:noFill/>
                </a:ln>
                <a:solidFill>
                  <a:schemeClr val="bg1"/>
                </a:solidFill>
                <a:effectLst/>
                <a:uLnTx/>
                <a:uFillTx/>
                <a:latin typeface="Montserrat Light" panose="00000400000000000000" pitchFamily="2" charset="0"/>
              </a:rPr>
              <a:t>Hur</a:t>
            </a:r>
            <a:r>
              <a:rPr lang="sv-SE" sz="2400">
                <a:solidFill>
                  <a:schemeClr val="bg1"/>
                </a:solidFill>
                <a:latin typeface="Montserrat Light" panose="00000400000000000000" pitchFamily="2" charset="0"/>
              </a:rPr>
              <a:t> kan du läsa bollförarens situation för att veta om du ska komma nära och möta eller kan söka farliga ytor?</a:t>
            </a:r>
          </a:p>
        </p:txBody>
      </p:sp>
    </p:spTree>
    <p:extLst>
      <p:ext uri="{BB962C8B-B14F-4D97-AF65-F5344CB8AC3E}">
        <p14:creationId xmlns:p14="http://schemas.microsoft.com/office/powerpoint/2010/main" val="33703476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EF08A705-26B6-C82B-2815-8DF61096654E}"/>
            </a:ext>
          </a:extLst>
        </p:cNvPr>
        <p:cNvGrpSpPr/>
        <p:nvPr/>
      </p:nvGrpSpPr>
      <p:grpSpPr>
        <a:xfrm>
          <a:off x="0" y="0"/>
          <a:ext cx="0" cy="0"/>
          <a:chOff x="0" y="0"/>
          <a:chExt cx="0" cy="0"/>
        </a:xfrm>
      </p:grpSpPr>
      <p:sp>
        <p:nvSpPr>
          <p:cNvPr id="11" name="Rektangel med rundade hörn 11">
            <a:extLst>
              <a:ext uri="{FF2B5EF4-FFF2-40B4-BE49-F238E27FC236}">
                <a16:creationId xmlns:a16="http://schemas.microsoft.com/office/drawing/2014/main" id="{3FD9F825-204F-271C-B98D-3544D7677C98}"/>
              </a:ext>
            </a:extLst>
          </p:cNvPr>
          <p:cNvSpPr/>
          <p:nvPr/>
        </p:nvSpPr>
        <p:spPr>
          <a:xfrm>
            <a:off x="3735101" y="955352"/>
            <a:ext cx="16767831" cy="2211972"/>
          </a:xfrm>
          <a:prstGeom prst="rect">
            <a:avLst/>
          </a:prstGeom>
          <a:noFill/>
          <a:ln w="12700">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defRPr/>
            </a:pPr>
            <a:r>
              <a:rPr lang="sv-SE" sz="8500">
                <a:solidFill>
                  <a:prstClr val="white"/>
                </a:solidFill>
                <a:latin typeface="Mongoose Regular"/>
              </a:rPr>
              <a:t> 5. VINNA INSIDA</a:t>
            </a:r>
            <a:endParaRPr kumimoji="0" lang="sv-SE" sz="8500" b="0" i="0" u="none" strike="noStrike" kern="1200" cap="none" spc="0" normalizeH="0" baseline="0" noProof="0">
              <a:ln>
                <a:noFill/>
              </a:ln>
              <a:solidFill>
                <a:prstClr val="white"/>
              </a:solidFill>
              <a:effectLst/>
              <a:uLnTx/>
              <a:uFillTx/>
              <a:latin typeface="Mongoose Regular"/>
            </a:endParaRPr>
          </a:p>
          <a:p>
            <a:pPr marL="0" marR="0" lvl="0" indent="0" algn="ctr" defTabSz="1828686" rtl="0" eaLnBrk="1" fontAlgn="auto" latinLnBrk="0" hangingPunct="1">
              <a:lnSpc>
                <a:spcPct val="100000"/>
              </a:lnSpc>
              <a:spcBef>
                <a:spcPts val="0"/>
              </a:spcBef>
              <a:spcAft>
                <a:spcPts val="0"/>
              </a:spcAft>
              <a:buClrTx/>
              <a:buSzTx/>
              <a:buFontTx/>
              <a:buNone/>
              <a:tabLst/>
              <a:defRPr/>
            </a:pPr>
            <a:r>
              <a:rPr lang="sv-SE" sz="4000" b="1">
                <a:solidFill>
                  <a:prstClr val="white"/>
                </a:solidFill>
                <a:latin typeface="Montserrat SemiBold" pitchFamily="2" charset="77"/>
              </a:rPr>
              <a:t> </a:t>
            </a:r>
          </a:p>
          <a:p>
            <a:pPr lvl="0" algn="ctr">
              <a:defRPr/>
            </a:pPr>
            <a:r>
              <a:rPr lang="sv-SE" sz="3200" b="1">
                <a:solidFill>
                  <a:srgbClr val="F5EF88"/>
                </a:solidFill>
                <a:latin typeface="Montserrat SemiBold" pitchFamily="2" charset="77"/>
              </a:rPr>
              <a:t>Rikta spelet mot att nå centrala ytor på vår väg framåt samt vinna ytan mellan motspelare och respektive mål i anfall och försvar.</a:t>
            </a:r>
            <a:endParaRPr kumimoji="0" lang="sv-SE" sz="3200" b="1" i="0" u="none" strike="noStrike" kern="1200" cap="none" spc="0" normalizeH="0" baseline="0" noProof="0">
              <a:ln>
                <a:noFill/>
              </a:ln>
              <a:solidFill>
                <a:srgbClr val="F5EF88"/>
              </a:solidFill>
              <a:effectLst/>
              <a:uLnTx/>
              <a:uFillTx/>
              <a:latin typeface="Montserrat SemiBold" pitchFamily="2" charset="77"/>
              <a:ea typeface="+mn-ea"/>
              <a:cs typeface="+mn-cs"/>
            </a:endParaRPr>
          </a:p>
        </p:txBody>
      </p:sp>
      <p:sp>
        <p:nvSpPr>
          <p:cNvPr id="22" name="Rektangel med rundade hörn 11">
            <a:extLst>
              <a:ext uri="{FF2B5EF4-FFF2-40B4-BE49-F238E27FC236}">
                <a16:creationId xmlns:a16="http://schemas.microsoft.com/office/drawing/2014/main" id="{64E0EAC1-A04F-0A30-10E5-470C494D0C62}"/>
              </a:ext>
            </a:extLst>
          </p:cNvPr>
          <p:cNvSpPr/>
          <p:nvPr/>
        </p:nvSpPr>
        <p:spPr>
          <a:xfrm>
            <a:off x="1013933" y="5171002"/>
            <a:ext cx="6935132" cy="3817023"/>
          </a:xfrm>
          <a:prstGeom prst="roundRect">
            <a:avLst/>
          </a:prstGeom>
          <a:noFill/>
          <a:ln w="6350">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nchorCtr="0"/>
          <a:lstStyle/>
          <a:p>
            <a:pPr marL="0" marR="0" lvl="0" indent="0" algn="l" defTabSz="1828686" rtl="0" eaLnBrk="1" fontAlgn="auto" latinLnBrk="0" hangingPunct="1">
              <a:lnSpc>
                <a:spcPct val="100000"/>
              </a:lnSpc>
              <a:spcBef>
                <a:spcPts val="0"/>
              </a:spcBef>
              <a:spcAft>
                <a:spcPts val="0"/>
              </a:spcAft>
              <a:buClrTx/>
              <a:buSzTx/>
              <a:buFontTx/>
              <a:buNone/>
              <a:tabLst/>
              <a:defRPr/>
            </a:pPr>
            <a:r>
              <a:rPr lang="sv-SE" sz="2800" b="1">
                <a:solidFill>
                  <a:srgbClr val="F5EF88"/>
                </a:solidFill>
                <a:latin typeface="Montserrat SemiBold"/>
              </a:rPr>
              <a:t>Färdigheter</a:t>
            </a:r>
          </a:p>
          <a:p>
            <a:pPr marL="0" marR="0" lvl="0" indent="0" algn="l" defTabSz="1828686"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a:ln>
                  <a:noFill/>
                </a:ln>
                <a:solidFill>
                  <a:prstClr val="white"/>
                </a:solidFill>
                <a:effectLst/>
                <a:uLnTx/>
                <a:uFillTx/>
                <a:latin typeface="Montserrat Light"/>
                <a:ea typeface="+mn-ea"/>
                <a:cs typeface="+mn-cs"/>
              </a:rPr>
              <a:t>Bollkontroll under press </a:t>
            </a:r>
            <a:r>
              <a:rPr kumimoji="0" lang="sv-SE" sz="2400" i="0" u="none" strike="noStrike" kern="1200" cap="none" spc="0" normalizeH="0" baseline="0" noProof="0">
                <a:ln>
                  <a:noFill/>
                </a:ln>
                <a:solidFill>
                  <a:prstClr val="white"/>
                </a:solidFill>
                <a:effectLst/>
                <a:uLnTx/>
                <a:uFillTx/>
                <a:latin typeface="Montserrat Light"/>
                <a:ea typeface="+mn-ea"/>
                <a:cs typeface="+mn-cs"/>
              </a:rPr>
              <a:t>– kunna hålla bollen trots motståndare nära</a:t>
            </a:r>
          </a:p>
          <a:p>
            <a:pPr marL="0" marR="0" lvl="0" indent="0" algn="l" defTabSz="1828686" rtl="0" eaLnBrk="1" fontAlgn="auto" latinLnBrk="0" hangingPunct="1">
              <a:lnSpc>
                <a:spcPct val="100000"/>
              </a:lnSpc>
              <a:spcBef>
                <a:spcPts val="0"/>
              </a:spcBef>
              <a:spcAft>
                <a:spcPts val="0"/>
              </a:spcAft>
              <a:buClrTx/>
              <a:buSzTx/>
              <a:buFontTx/>
              <a:buNone/>
              <a:tabLst/>
              <a:defRPr/>
            </a:pPr>
            <a:r>
              <a:rPr lang="sv-SE" sz="2400" b="1">
                <a:solidFill>
                  <a:prstClr val="white"/>
                </a:solidFill>
                <a:latin typeface="Montserrat Light"/>
              </a:rPr>
              <a:t>Medtag i fart </a:t>
            </a:r>
            <a:r>
              <a:rPr lang="sv-SE" sz="2400">
                <a:solidFill>
                  <a:prstClr val="white"/>
                </a:solidFill>
                <a:latin typeface="Montserrat Light"/>
              </a:rPr>
              <a:t>– ta emot passning och direkt förflytta sig framåt</a:t>
            </a:r>
          </a:p>
          <a:p>
            <a:pPr marL="0" marR="0" lvl="0" indent="0" algn="l" defTabSz="1828686"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a:ln>
                  <a:noFill/>
                </a:ln>
                <a:solidFill>
                  <a:prstClr val="white"/>
                </a:solidFill>
                <a:effectLst/>
                <a:uLnTx/>
                <a:uFillTx/>
                <a:latin typeface="Montserrat Light"/>
                <a:ea typeface="+mn-ea"/>
                <a:cs typeface="+mn-cs"/>
              </a:rPr>
              <a:t>Skydda bollen med kroppen </a:t>
            </a:r>
            <a:r>
              <a:rPr kumimoji="0" lang="sv-SE" sz="2400" i="0" u="none" strike="noStrike" kern="1200" cap="none" spc="0" normalizeH="0" baseline="0" noProof="0">
                <a:ln>
                  <a:noFill/>
                </a:ln>
                <a:solidFill>
                  <a:prstClr val="white"/>
                </a:solidFill>
                <a:effectLst/>
                <a:uLnTx/>
                <a:uFillTx/>
                <a:latin typeface="Montserrat Light"/>
                <a:ea typeface="+mn-ea"/>
                <a:cs typeface="+mn-cs"/>
              </a:rPr>
              <a:t>samtidigt som blicken hålls uppe</a:t>
            </a:r>
          </a:p>
          <a:p>
            <a:pPr marL="0" marR="0" lvl="0" indent="0" algn="l" defTabSz="1828686" rtl="0" eaLnBrk="1" fontAlgn="auto" latinLnBrk="0" hangingPunct="1">
              <a:lnSpc>
                <a:spcPct val="100000"/>
              </a:lnSpc>
              <a:spcBef>
                <a:spcPts val="0"/>
              </a:spcBef>
              <a:spcAft>
                <a:spcPts val="0"/>
              </a:spcAft>
              <a:buClrTx/>
              <a:buSzTx/>
              <a:buFontTx/>
              <a:buNone/>
              <a:tabLst/>
              <a:defRPr/>
            </a:pPr>
            <a:r>
              <a:rPr lang="sv-SE" sz="2400" b="1">
                <a:solidFill>
                  <a:prstClr val="white"/>
                </a:solidFill>
                <a:latin typeface="Montserrat Light"/>
              </a:rPr>
              <a:t>Explosivitet och balans </a:t>
            </a:r>
            <a:r>
              <a:rPr lang="sv-SE" sz="2400">
                <a:solidFill>
                  <a:prstClr val="white"/>
                </a:solidFill>
                <a:latin typeface="Montserrat Light"/>
              </a:rPr>
              <a:t>för att kunna bryta in framför motståndare</a:t>
            </a:r>
            <a:endParaRPr kumimoji="0" lang="sv-SE" sz="2400" i="0" u="none" strike="noStrike" kern="1200" cap="none" spc="0" normalizeH="0" baseline="0" noProof="0">
              <a:ln>
                <a:noFill/>
              </a:ln>
              <a:solidFill>
                <a:prstClr val="white"/>
              </a:solidFill>
              <a:effectLst/>
              <a:uLnTx/>
              <a:uFillTx/>
              <a:latin typeface="Montserrat Light"/>
              <a:ea typeface="+mn-ea"/>
              <a:cs typeface="+mn-cs"/>
            </a:endParaRPr>
          </a:p>
        </p:txBody>
      </p:sp>
      <p:sp>
        <p:nvSpPr>
          <p:cNvPr id="23" name="Rektangel med rundade hörn 11">
            <a:extLst>
              <a:ext uri="{FF2B5EF4-FFF2-40B4-BE49-F238E27FC236}">
                <a16:creationId xmlns:a16="http://schemas.microsoft.com/office/drawing/2014/main" id="{3DB335CD-A949-D24E-AD09-9029FCB68AE2}"/>
              </a:ext>
            </a:extLst>
          </p:cNvPr>
          <p:cNvSpPr/>
          <p:nvPr/>
        </p:nvSpPr>
        <p:spPr>
          <a:xfrm>
            <a:off x="8572505" y="4988123"/>
            <a:ext cx="6608752" cy="4955826"/>
          </a:xfrm>
          <a:prstGeom prst="roundRect">
            <a:avLst/>
          </a:prstGeom>
          <a:noFill/>
          <a:ln w="6350">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L="0" marR="0" lvl="0" indent="0" algn="l" defTabSz="1828686" rtl="0" eaLnBrk="1" fontAlgn="auto" latinLnBrk="0" hangingPunct="1">
              <a:lnSpc>
                <a:spcPct val="100000"/>
              </a:lnSpc>
              <a:spcBef>
                <a:spcPts val="0"/>
              </a:spcBef>
              <a:spcAft>
                <a:spcPts val="0"/>
              </a:spcAft>
              <a:buClrTx/>
              <a:buSzTx/>
              <a:buFontTx/>
              <a:buNone/>
              <a:tabLst/>
              <a:defRPr/>
            </a:pPr>
            <a:r>
              <a:rPr lang="sv-SE" sz="2800" b="1">
                <a:solidFill>
                  <a:srgbClr val="F5EF88"/>
                </a:solidFill>
                <a:latin typeface="Montserrat SemiBold"/>
              </a:rPr>
              <a:t>Beteenden</a:t>
            </a:r>
          </a:p>
          <a:p>
            <a:pPr marL="0" marR="0" lvl="0" indent="0" algn="l" defTabSz="1828686" rtl="0" eaLnBrk="1" fontAlgn="auto" latinLnBrk="0" hangingPunct="1">
              <a:lnSpc>
                <a:spcPct val="100000"/>
              </a:lnSpc>
              <a:spcBef>
                <a:spcPts val="0"/>
              </a:spcBef>
              <a:spcAft>
                <a:spcPts val="0"/>
              </a:spcAft>
              <a:buClrTx/>
              <a:buSzTx/>
              <a:buFontTx/>
              <a:buNone/>
              <a:tabLst/>
              <a:defRPr/>
            </a:pPr>
            <a:r>
              <a:rPr lang="sv-SE" sz="2400">
                <a:solidFill>
                  <a:schemeClr val="bg1"/>
                </a:solidFill>
                <a:latin typeface="Montserrat Light" panose="00000400000000000000" pitchFamily="2" charset="0"/>
              </a:rPr>
              <a:t>Hot mot centrala ytor genom att driva eller löpa inåt i banan</a:t>
            </a:r>
          </a:p>
          <a:p>
            <a:pPr marL="0" marR="0" lvl="0" indent="0" algn="l" defTabSz="1828686" rtl="0" eaLnBrk="1" fontAlgn="auto" latinLnBrk="0" hangingPunct="1">
              <a:lnSpc>
                <a:spcPct val="100000"/>
              </a:lnSpc>
              <a:spcBef>
                <a:spcPts val="0"/>
              </a:spcBef>
              <a:spcAft>
                <a:spcPts val="0"/>
              </a:spcAft>
              <a:buClrTx/>
              <a:buSzTx/>
              <a:buFontTx/>
              <a:buNone/>
              <a:tabLst/>
              <a:defRPr/>
            </a:pPr>
            <a:r>
              <a:rPr lang="sv-SE" sz="2400">
                <a:solidFill>
                  <a:schemeClr val="bg1"/>
                </a:solidFill>
                <a:latin typeface="Montserrat Light" panose="00000400000000000000" pitchFamily="2" charset="0"/>
              </a:rPr>
              <a:t>Söka </a:t>
            </a:r>
            <a:r>
              <a:rPr lang="sv-SE" sz="2400" err="1">
                <a:solidFill>
                  <a:schemeClr val="bg1"/>
                </a:solidFill>
                <a:latin typeface="Montserrat Light" panose="00000400000000000000" pitchFamily="2" charset="0"/>
              </a:rPr>
              <a:t>daylight</a:t>
            </a:r>
            <a:r>
              <a:rPr lang="sv-SE" sz="2400">
                <a:solidFill>
                  <a:schemeClr val="bg1"/>
                </a:solidFill>
                <a:latin typeface="Montserrat Light" panose="00000400000000000000" pitchFamily="2" charset="0"/>
              </a:rPr>
              <a:t>-position genom att vrida upp kroppen och förbereda sig för nästa aktion innan man har fått bollen</a:t>
            </a:r>
          </a:p>
          <a:p>
            <a:pPr marL="0" marR="0" lvl="0" indent="0" algn="l" defTabSz="1828686" rtl="0" eaLnBrk="1" fontAlgn="auto" latinLnBrk="0" hangingPunct="1">
              <a:lnSpc>
                <a:spcPct val="100000"/>
              </a:lnSpc>
              <a:spcBef>
                <a:spcPts val="0"/>
              </a:spcBef>
              <a:spcAft>
                <a:spcPts val="0"/>
              </a:spcAft>
              <a:buClrTx/>
              <a:buSzTx/>
              <a:buFontTx/>
              <a:buNone/>
              <a:tabLst/>
              <a:defRPr/>
            </a:pPr>
            <a:r>
              <a:rPr lang="sv-SE" sz="2400">
                <a:solidFill>
                  <a:schemeClr val="bg1"/>
                </a:solidFill>
                <a:latin typeface="Montserrat Light" panose="00000400000000000000" pitchFamily="2" charset="0"/>
              </a:rPr>
              <a:t>Scanna innan man får bollen </a:t>
            </a:r>
          </a:p>
          <a:p>
            <a:pPr marL="0" marR="0" lvl="0" indent="0" algn="l" defTabSz="1828686" rtl="0" eaLnBrk="1" fontAlgn="auto" latinLnBrk="0" hangingPunct="1">
              <a:lnSpc>
                <a:spcPct val="100000"/>
              </a:lnSpc>
              <a:spcBef>
                <a:spcPts val="0"/>
              </a:spcBef>
              <a:spcAft>
                <a:spcPts val="0"/>
              </a:spcAft>
              <a:buClrTx/>
              <a:buSzTx/>
              <a:buFontTx/>
              <a:buNone/>
              <a:tabLst/>
              <a:defRPr/>
            </a:pPr>
            <a:r>
              <a:rPr lang="sv-SE" sz="2400">
                <a:solidFill>
                  <a:schemeClr val="bg1"/>
                </a:solidFill>
                <a:latin typeface="Montserrat Light" panose="00000400000000000000" pitchFamily="2" charset="0"/>
              </a:rPr>
              <a:t>Attackera gapet mellan två motståndare</a:t>
            </a:r>
          </a:p>
          <a:p>
            <a:pPr marL="0" marR="0" lvl="0" indent="0" algn="l" defTabSz="1828686" rtl="0" eaLnBrk="1" fontAlgn="auto" latinLnBrk="0" hangingPunct="1">
              <a:lnSpc>
                <a:spcPct val="100000"/>
              </a:lnSpc>
              <a:spcBef>
                <a:spcPts val="0"/>
              </a:spcBef>
              <a:spcAft>
                <a:spcPts val="0"/>
              </a:spcAft>
              <a:buClrTx/>
              <a:buSzTx/>
              <a:buFontTx/>
              <a:buNone/>
              <a:tabLst/>
              <a:defRPr/>
            </a:pPr>
            <a:r>
              <a:rPr lang="sv-SE" sz="2400">
                <a:solidFill>
                  <a:schemeClr val="bg1"/>
                </a:solidFill>
                <a:latin typeface="Montserrat Light" panose="00000400000000000000" pitchFamily="2" charset="0"/>
              </a:rPr>
              <a:t>Löpningar på insidan om försvarare</a:t>
            </a:r>
          </a:p>
          <a:p>
            <a:pPr marL="0" marR="0" lvl="0" indent="0" algn="l" defTabSz="1828686" rtl="0" eaLnBrk="1" fontAlgn="auto" latinLnBrk="0" hangingPunct="1">
              <a:lnSpc>
                <a:spcPct val="100000"/>
              </a:lnSpc>
              <a:spcBef>
                <a:spcPts val="0"/>
              </a:spcBef>
              <a:spcAft>
                <a:spcPts val="0"/>
              </a:spcAft>
              <a:buClrTx/>
              <a:buSzTx/>
              <a:buFontTx/>
              <a:buNone/>
              <a:tabLst/>
              <a:defRPr/>
            </a:pPr>
            <a:r>
              <a:rPr lang="sv-SE" sz="2400">
                <a:solidFill>
                  <a:schemeClr val="bg1"/>
                </a:solidFill>
                <a:latin typeface="Montserrat Light" panose="00000400000000000000" pitchFamily="2" charset="0"/>
              </a:rPr>
              <a:t>Löpningar bakom ryggar</a:t>
            </a:r>
          </a:p>
        </p:txBody>
      </p:sp>
      <p:cxnSp>
        <p:nvCxnSpPr>
          <p:cNvPr id="15" name="Rak 14">
            <a:extLst>
              <a:ext uri="{FF2B5EF4-FFF2-40B4-BE49-F238E27FC236}">
                <a16:creationId xmlns:a16="http://schemas.microsoft.com/office/drawing/2014/main" id="{70175D2E-E7A1-2704-C0E8-72FD856A16B1}"/>
              </a:ext>
            </a:extLst>
          </p:cNvPr>
          <p:cNvCxnSpPr>
            <a:cxnSpLocks/>
          </p:cNvCxnSpPr>
          <p:nvPr/>
        </p:nvCxnSpPr>
        <p:spPr>
          <a:xfrm>
            <a:off x="-264695" y="1949616"/>
            <a:ext cx="246471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Rak 17">
            <a:extLst>
              <a:ext uri="{FF2B5EF4-FFF2-40B4-BE49-F238E27FC236}">
                <a16:creationId xmlns:a16="http://schemas.microsoft.com/office/drawing/2014/main" id="{5788A423-F404-F354-DC23-DDC5DE6FAE33}"/>
              </a:ext>
            </a:extLst>
          </p:cNvPr>
          <p:cNvCxnSpPr>
            <a:cxnSpLocks/>
          </p:cNvCxnSpPr>
          <p:nvPr/>
        </p:nvCxnSpPr>
        <p:spPr>
          <a:xfrm>
            <a:off x="-264695" y="4091237"/>
            <a:ext cx="246471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099B49F-9FFA-F4E8-03D4-AB3860F1AB27}"/>
              </a:ext>
            </a:extLst>
          </p:cNvPr>
          <p:cNvCxnSpPr>
            <a:cxnSpLocks/>
          </p:cNvCxnSpPr>
          <p:nvPr/>
        </p:nvCxnSpPr>
        <p:spPr>
          <a:xfrm>
            <a:off x="7949065" y="5171002"/>
            <a:ext cx="0" cy="276618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Rektangel med rundade hörn 11">
            <a:extLst>
              <a:ext uri="{FF2B5EF4-FFF2-40B4-BE49-F238E27FC236}">
                <a16:creationId xmlns:a16="http://schemas.microsoft.com/office/drawing/2014/main" id="{8B5C7C28-B7CC-C1E1-845B-B30A4A3A007D}"/>
              </a:ext>
            </a:extLst>
          </p:cNvPr>
          <p:cNvSpPr/>
          <p:nvPr/>
        </p:nvSpPr>
        <p:spPr>
          <a:xfrm>
            <a:off x="15919488" y="5171002"/>
            <a:ext cx="7755074" cy="2976355"/>
          </a:xfrm>
          <a:prstGeom prst="roundRect">
            <a:avLst/>
          </a:prstGeom>
          <a:noFill/>
          <a:ln w="12700">
            <a:noFill/>
          </a:ln>
        </p:spPr>
        <p:style>
          <a:lnRef idx="1">
            <a:schemeClr val="accent1"/>
          </a:lnRef>
          <a:fillRef idx="3">
            <a:schemeClr val="accent1"/>
          </a:fillRef>
          <a:effectRef idx="2">
            <a:schemeClr val="accent1"/>
          </a:effectRef>
          <a:fontRef idx="minor">
            <a:schemeClr val="lt1"/>
          </a:fontRef>
        </p:style>
        <p:txBody>
          <a:bodyPr rtlCol="0" anchor="t" anchorCtr="0"/>
          <a:lstStyle/>
          <a:p>
            <a:pPr marL="0" marR="0" lvl="0" indent="0" algn="l" defTabSz="1828686" rtl="0" eaLnBrk="1" fontAlgn="auto" latinLnBrk="0" hangingPunct="1">
              <a:lnSpc>
                <a:spcPct val="100000"/>
              </a:lnSpc>
              <a:spcBef>
                <a:spcPts val="0"/>
              </a:spcBef>
              <a:spcAft>
                <a:spcPts val="0"/>
              </a:spcAft>
              <a:buClrTx/>
              <a:buSzTx/>
              <a:buFontTx/>
              <a:buNone/>
              <a:tabLst/>
              <a:defRPr/>
            </a:pPr>
            <a:r>
              <a:rPr kumimoji="0" lang="sv-SE" sz="2800" b="1" i="0" u="none" strike="noStrike" kern="1200" cap="none" spc="0" normalizeH="0" baseline="0" noProof="0">
                <a:ln>
                  <a:noFill/>
                </a:ln>
                <a:solidFill>
                  <a:srgbClr val="F5EF88"/>
                </a:solidFill>
                <a:effectLst/>
                <a:uLnTx/>
                <a:uFillTx/>
                <a:latin typeface="Montserrat SemiBold" pitchFamily="2" charset="77"/>
                <a:ea typeface="+mn-ea"/>
                <a:cs typeface="+mn-cs"/>
              </a:rPr>
              <a:t>Spelförståelse</a:t>
            </a:r>
          </a:p>
          <a:p>
            <a:pPr marL="0" marR="0" lvl="0" indent="0" algn="l" defTabSz="1828686" rtl="0" eaLnBrk="1" fontAlgn="auto" latinLnBrk="0" hangingPunct="1">
              <a:lnSpc>
                <a:spcPct val="100000"/>
              </a:lnSpc>
              <a:spcBef>
                <a:spcPts val="0"/>
              </a:spcBef>
              <a:spcAft>
                <a:spcPts val="0"/>
              </a:spcAft>
              <a:buClrTx/>
              <a:buSzTx/>
              <a:buFontTx/>
              <a:buNone/>
              <a:tabLst/>
              <a:defRPr/>
            </a:pPr>
            <a:r>
              <a:rPr lang="sv-SE" sz="2400">
                <a:solidFill>
                  <a:schemeClr val="bg1"/>
                </a:solidFill>
                <a:latin typeface="Montserrat Light" panose="00000400000000000000" pitchFamily="2" charset="0"/>
              </a:rPr>
              <a:t>Förståelse för att de centrala ytorna (på insidan) är de farligaste – både för att skapa målchanser framåt men även för att skydda eget mål.</a:t>
            </a:r>
          </a:p>
          <a:p>
            <a:pPr marL="0" marR="0" lvl="0" indent="0" algn="l" defTabSz="1828686" rtl="0" eaLnBrk="1" fontAlgn="auto" latinLnBrk="0" hangingPunct="1">
              <a:lnSpc>
                <a:spcPct val="100000"/>
              </a:lnSpc>
              <a:spcBef>
                <a:spcPts val="0"/>
              </a:spcBef>
              <a:spcAft>
                <a:spcPts val="0"/>
              </a:spcAft>
              <a:buClrTx/>
              <a:buSzTx/>
              <a:buFontTx/>
              <a:buNone/>
              <a:tabLst/>
              <a:defRPr/>
            </a:pPr>
            <a:r>
              <a:rPr lang="sv-SE" sz="2400">
                <a:solidFill>
                  <a:schemeClr val="bg1"/>
                </a:solidFill>
                <a:latin typeface="Montserrat Light" panose="00000400000000000000" pitchFamily="2" charset="0"/>
              </a:rPr>
              <a:t>Läsa spelet och kunna avgöra när det finns möjlighet att bryta in centralt, exempelvis när motståndaren är felvänd, sen i press eller när det finns ett gap mellan spelare. Kunna värdera om bästa sättet är att driva in själv eller slå en passning</a:t>
            </a:r>
          </a:p>
        </p:txBody>
      </p:sp>
      <p:cxnSp>
        <p:nvCxnSpPr>
          <p:cNvPr id="5" name="Rak 9">
            <a:extLst>
              <a:ext uri="{FF2B5EF4-FFF2-40B4-BE49-F238E27FC236}">
                <a16:creationId xmlns:a16="http://schemas.microsoft.com/office/drawing/2014/main" id="{D32EAE8F-0A0D-773A-F944-010E3F33C395}"/>
              </a:ext>
            </a:extLst>
          </p:cNvPr>
          <p:cNvCxnSpPr>
            <a:cxnSpLocks/>
          </p:cNvCxnSpPr>
          <p:nvPr/>
        </p:nvCxnSpPr>
        <p:spPr>
          <a:xfrm>
            <a:off x="15550372" y="4988123"/>
            <a:ext cx="0" cy="276618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Rektangel med rundade hörn 11">
            <a:extLst>
              <a:ext uri="{FF2B5EF4-FFF2-40B4-BE49-F238E27FC236}">
                <a16:creationId xmlns:a16="http://schemas.microsoft.com/office/drawing/2014/main" id="{BD909CC2-78C9-2BD5-8240-A194B76934E0}"/>
              </a:ext>
            </a:extLst>
          </p:cNvPr>
          <p:cNvSpPr/>
          <p:nvPr/>
        </p:nvSpPr>
        <p:spPr>
          <a:xfrm>
            <a:off x="14237560" y="9912369"/>
            <a:ext cx="7602731" cy="2399446"/>
          </a:xfrm>
          <a:prstGeom prst="roundRect">
            <a:avLst/>
          </a:prstGeom>
          <a:noFill/>
          <a:ln w="12700">
            <a:noFill/>
          </a:ln>
        </p:spPr>
        <p:style>
          <a:lnRef idx="1">
            <a:schemeClr val="accent1"/>
          </a:lnRef>
          <a:fillRef idx="3">
            <a:schemeClr val="accent1"/>
          </a:fillRef>
          <a:effectRef idx="2">
            <a:schemeClr val="accent1"/>
          </a:effectRef>
          <a:fontRef idx="minor">
            <a:schemeClr val="lt1"/>
          </a:fontRef>
        </p:style>
        <p:txBody>
          <a:bodyPr rtlCol="0" anchor="t" anchorCtr="0"/>
          <a:lstStyle/>
          <a:p>
            <a:pPr marL="0" marR="0" lvl="0" indent="0" algn="l" defTabSz="1828686" rtl="0" eaLnBrk="1" fontAlgn="auto" latinLnBrk="0" hangingPunct="1">
              <a:lnSpc>
                <a:spcPct val="100000"/>
              </a:lnSpc>
              <a:spcBef>
                <a:spcPts val="0"/>
              </a:spcBef>
              <a:spcAft>
                <a:spcPts val="0"/>
              </a:spcAft>
              <a:buClrTx/>
              <a:buSzTx/>
              <a:buFontTx/>
              <a:buNone/>
              <a:tabLst/>
              <a:defRPr/>
            </a:pPr>
            <a:r>
              <a:rPr lang="sv-SE" sz="2800" b="1">
                <a:solidFill>
                  <a:srgbClr val="F5EF88"/>
                </a:solidFill>
                <a:latin typeface="Montserrat SemiBold" pitchFamily="2" charset="77"/>
              </a:rPr>
              <a:t>Tips på reflektionsfrågor</a:t>
            </a:r>
          </a:p>
          <a:p>
            <a:pPr marL="457200" indent="-457200">
              <a:buFont typeface="Arial" panose="020B0604020202020204" pitchFamily="34" charset="0"/>
              <a:buChar char="•"/>
              <a:defRPr/>
            </a:pPr>
            <a:r>
              <a:rPr lang="sv-SE" sz="2400">
                <a:solidFill>
                  <a:schemeClr val="bg1"/>
                </a:solidFill>
                <a:latin typeface="Montserrat Light" panose="00000400000000000000" pitchFamily="2" charset="0"/>
              </a:rPr>
              <a:t>Hur kan man skapa numerära överlägen som hjälper oss att vinna insida?</a:t>
            </a:r>
          </a:p>
          <a:p>
            <a:pPr marL="457200" indent="-457200">
              <a:buFont typeface="Arial" panose="020B0604020202020204" pitchFamily="34" charset="0"/>
              <a:buChar char="•"/>
              <a:defRPr/>
            </a:pPr>
            <a:r>
              <a:rPr lang="sv-SE" sz="2400">
                <a:solidFill>
                  <a:schemeClr val="bg1"/>
                </a:solidFill>
                <a:latin typeface="Montserrat Light" panose="00000400000000000000" pitchFamily="2" charset="0"/>
              </a:rPr>
              <a:t>På vilket sätt kan man som bollförare få fram bollen centralt?</a:t>
            </a:r>
          </a:p>
        </p:txBody>
      </p:sp>
    </p:spTree>
    <p:extLst>
      <p:ext uri="{BB962C8B-B14F-4D97-AF65-F5344CB8AC3E}">
        <p14:creationId xmlns:p14="http://schemas.microsoft.com/office/powerpoint/2010/main" val="20567885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F46C16F8-C381-6ECE-40CF-A5BE8094E2A5}"/>
            </a:ext>
          </a:extLst>
        </p:cNvPr>
        <p:cNvGrpSpPr/>
        <p:nvPr/>
      </p:nvGrpSpPr>
      <p:grpSpPr>
        <a:xfrm>
          <a:off x="0" y="0"/>
          <a:ext cx="0" cy="0"/>
          <a:chOff x="0" y="0"/>
          <a:chExt cx="0" cy="0"/>
        </a:xfrm>
      </p:grpSpPr>
      <p:sp>
        <p:nvSpPr>
          <p:cNvPr id="11" name="Rektangel med rundade hörn 11">
            <a:extLst>
              <a:ext uri="{FF2B5EF4-FFF2-40B4-BE49-F238E27FC236}">
                <a16:creationId xmlns:a16="http://schemas.microsoft.com/office/drawing/2014/main" id="{F3CC12A3-052A-7B15-E1E8-18C8318280B1}"/>
              </a:ext>
            </a:extLst>
          </p:cNvPr>
          <p:cNvSpPr/>
          <p:nvPr/>
        </p:nvSpPr>
        <p:spPr>
          <a:xfrm>
            <a:off x="3735101" y="530811"/>
            <a:ext cx="16767831" cy="2211972"/>
          </a:xfrm>
          <a:prstGeom prst="rect">
            <a:avLst/>
          </a:prstGeom>
          <a:noFill/>
          <a:ln w="12700">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defRPr/>
            </a:pPr>
            <a:r>
              <a:rPr lang="sv-SE" sz="8500">
                <a:solidFill>
                  <a:prstClr val="white"/>
                </a:solidFill>
                <a:latin typeface="Mongoose Regular"/>
              </a:rPr>
              <a:t> 6. PASSNINGSSPEL</a:t>
            </a:r>
            <a:endParaRPr kumimoji="0" lang="sv-SE" sz="8500" b="0" i="0" u="none" strike="noStrike" kern="1200" cap="none" spc="0" normalizeH="0" baseline="0" noProof="0">
              <a:ln>
                <a:noFill/>
              </a:ln>
              <a:solidFill>
                <a:prstClr val="white"/>
              </a:solidFill>
              <a:effectLst/>
              <a:uLnTx/>
              <a:uFillTx/>
              <a:latin typeface="Mongoose Regular"/>
            </a:endParaRPr>
          </a:p>
          <a:p>
            <a:pPr lvl="0" algn="ctr" fontAlgn="base">
              <a:defRPr/>
            </a:pPr>
            <a:endParaRPr lang="sv-SE" sz="4000" b="1">
              <a:solidFill>
                <a:srgbClr val="F5EF88"/>
              </a:solidFill>
              <a:latin typeface="Montserrat SemiBold" pitchFamily="2" charset="77"/>
            </a:endParaRPr>
          </a:p>
          <a:p>
            <a:pPr lvl="0" algn="ctr" fontAlgn="base">
              <a:defRPr/>
            </a:pPr>
            <a:r>
              <a:rPr lang="sv-SE" sz="4000" b="1">
                <a:solidFill>
                  <a:srgbClr val="F5EF88"/>
                </a:solidFill>
                <a:latin typeface="Montserrat SemiBold" pitchFamily="2" charset="77"/>
              </a:rPr>
              <a:t>Genom passningar sätta andra i bättre situationer än sig själv.</a:t>
            </a:r>
          </a:p>
        </p:txBody>
      </p:sp>
      <p:sp>
        <p:nvSpPr>
          <p:cNvPr id="22" name="Rektangel med rundade hörn 11">
            <a:extLst>
              <a:ext uri="{FF2B5EF4-FFF2-40B4-BE49-F238E27FC236}">
                <a16:creationId xmlns:a16="http://schemas.microsoft.com/office/drawing/2014/main" id="{54A7E122-EEDB-DD27-A616-008EED601567}"/>
              </a:ext>
            </a:extLst>
          </p:cNvPr>
          <p:cNvSpPr/>
          <p:nvPr/>
        </p:nvSpPr>
        <p:spPr>
          <a:xfrm>
            <a:off x="1423379" y="5855134"/>
            <a:ext cx="5826094" cy="3311270"/>
          </a:xfrm>
          <a:prstGeom prst="roundRect">
            <a:avLst/>
          </a:prstGeom>
          <a:noFill/>
          <a:ln w="6350">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nchorCtr="0"/>
          <a:lstStyle/>
          <a:p>
            <a:pPr marL="0" marR="0" lvl="0" indent="0" algn="l" defTabSz="1828686" rtl="0" eaLnBrk="1" fontAlgn="auto" latinLnBrk="0" hangingPunct="1">
              <a:lnSpc>
                <a:spcPct val="100000"/>
              </a:lnSpc>
              <a:spcBef>
                <a:spcPts val="0"/>
              </a:spcBef>
              <a:spcAft>
                <a:spcPts val="0"/>
              </a:spcAft>
              <a:buClrTx/>
              <a:buSzTx/>
              <a:buFontTx/>
              <a:buNone/>
              <a:tabLst/>
              <a:defRPr/>
            </a:pPr>
            <a:r>
              <a:rPr lang="sv-SE" sz="2800" b="1">
                <a:solidFill>
                  <a:srgbClr val="F5EF88"/>
                </a:solidFill>
                <a:latin typeface="Montserrat SemiBold"/>
              </a:rPr>
              <a:t>Färdigheter</a:t>
            </a:r>
          </a:p>
          <a:p>
            <a:pPr lvl="0">
              <a:defRPr/>
            </a:pPr>
            <a:r>
              <a:rPr lang="sv-SE" sz="2400">
                <a:latin typeface="Montserrat Light" panose="00000400000000000000" pitchFamily="2" charset="0"/>
              </a:rPr>
              <a:t>Kunna </a:t>
            </a:r>
            <a:r>
              <a:rPr lang="sv-SE" sz="2400" b="1">
                <a:latin typeface="Montserrat Light" panose="00000400000000000000" pitchFamily="2" charset="0"/>
              </a:rPr>
              <a:t>slå passningar </a:t>
            </a:r>
            <a:r>
              <a:rPr lang="sv-SE" sz="2400">
                <a:latin typeface="Montserrat Light" panose="00000400000000000000" pitchFamily="2" charset="0"/>
              </a:rPr>
              <a:t>med rätt hårdhet, tajming och precision på olika avstånd. Använda både forehand- och backhand, i fart, under press och med motståndare nära. </a:t>
            </a:r>
          </a:p>
          <a:p>
            <a:pPr lvl="0">
              <a:defRPr/>
            </a:pPr>
            <a:r>
              <a:rPr lang="sv-SE" sz="2400">
                <a:latin typeface="Montserrat Light" panose="00000400000000000000" pitchFamily="2" charset="0"/>
              </a:rPr>
              <a:t>Behärska </a:t>
            </a:r>
            <a:r>
              <a:rPr lang="sv-SE" sz="2400" b="1">
                <a:latin typeface="Montserrat Light" panose="00000400000000000000" pitchFamily="2" charset="0"/>
              </a:rPr>
              <a:t>olika tekniker</a:t>
            </a:r>
            <a:r>
              <a:rPr lang="sv-SE" sz="2400">
                <a:latin typeface="Montserrat Light" panose="00000400000000000000" pitchFamily="2" charset="0"/>
              </a:rPr>
              <a:t>: direktpassningar, </a:t>
            </a:r>
            <a:r>
              <a:rPr lang="sv-SE" sz="2400" err="1">
                <a:latin typeface="Montserrat Light" panose="00000400000000000000" pitchFamily="2" charset="0"/>
              </a:rPr>
              <a:t>flippassningar</a:t>
            </a:r>
            <a:r>
              <a:rPr lang="sv-SE" sz="2400">
                <a:latin typeface="Montserrat Light" panose="00000400000000000000" pitchFamily="2" charset="0"/>
              </a:rPr>
              <a:t>, pass i luften över klubbor och passningar i högt tempo.</a:t>
            </a:r>
            <a:endParaRPr kumimoji="0" lang="sv-SE" sz="2400" i="0" u="none" strike="noStrike" kern="1200" cap="none" spc="0" normalizeH="0" baseline="0" noProof="0">
              <a:ln>
                <a:noFill/>
              </a:ln>
              <a:solidFill>
                <a:prstClr val="white"/>
              </a:solidFill>
              <a:effectLst/>
              <a:uLnTx/>
              <a:uFillTx/>
              <a:latin typeface="Montserrat Light" panose="00000400000000000000" pitchFamily="2" charset="0"/>
            </a:endParaRPr>
          </a:p>
        </p:txBody>
      </p:sp>
      <p:sp>
        <p:nvSpPr>
          <p:cNvPr id="23" name="Rektangel med rundade hörn 11">
            <a:extLst>
              <a:ext uri="{FF2B5EF4-FFF2-40B4-BE49-F238E27FC236}">
                <a16:creationId xmlns:a16="http://schemas.microsoft.com/office/drawing/2014/main" id="{E97F01F9-5AB1-2BC9-CAB5-E4547ED67E79}"/>
              </a:ext>
            </a:extLst>
          </p:cNvPr>
          <p:cNvSpPr/>
          <p:nvPr/>
        </p:nvSpPr>
        <p:spPr>
          <a:xfrm>
            <a:off x="8008128" y="5691298"/>
            <a:ext cx="6479955" cy="3638942"/>
          </a:xfrm>
          <a:prstGeom prst="roundRect">
            <a:avLst/>
          </a:prstGeom>
          <a:noFill/>
          <a:ln w="6350">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L="0" marR="0" lvl="0" indent="0" algn="l" defTabSz="1828686" rtl="0" eaLnBrk="1" fontAlgn="auto" latinLnBrk="0" hangingPunct="1">
              <a:lnSpc>
                <a:spcPct val="100000"/>
              </a:lnSpc>
              <a:spcBef>
                <a:spcPts val="0"/>
              </a:spcBef>
              <a:spcAft>
                <a:spcPts val="0"/>
              </a:spcAft>
              <a:buClrTx/>
              <a:buSzTx/>
              <a:buFontTx/>
              <a:buNone/>
              <a:tabLst/>
              <a:defRPr/>
            </a:pPr>
            <a:r>
              <a:rPr lang="sv-SE" sz="2800" b="1">
                <a:solidFill>
                  <a:srgbClr val="F5EF88"/>
                </a:solidFill>
                <a:latin typeface="Montserrat SemiBold"/>
              </a:rPr>
              <a:t>Beteenden</a:t>
            </a:r>
          </a:p>
          <a:p>
            <a:r>
              <a:rPr lang="sv-SE" sz="2400">
                <a:latin typeface="Montserrat Light" panose="00000400000000000000" pitchFamily="2" charset="0"/>
              </a:rPr>
              <a:t>Söka passningar centralt/inåt för att skapa farligare lägen.</a:t>
            </a:r>
          </a:p>
          <a:p>
            <a:r>
              <a:rPr lang="sv-SE" sz="2400">
                <a:latin typeface="Montserrat Light" panose="00000400000000000000" pitchFamily="2" charset="0"/>
              </a:rPr>
              <a:t>Snabba förstapassningar efter bollvinst för att utnyttja omställningslägen.</a:t>
            </a:r>
          </a:p>
          <a:p>
            <a:r>
              <a:rPr lang="sv-SE" sz="2400">
                <a:latin typeface="Montserrat Light" panose="00000400000000000000" pitchFamily="2" charset="0"/>
              </a:rPr>
              <a:t>Spela enkla och snabba direktpassningar för att öka bolltempot.</a:t>
            </a:r>
          </a:p>
          <a:p>
            <a:r>
              <a:rPr lang="sv-SE" sz="2400">
                <a:latin typeface="Montserrat Light" panose="00000400000000000000" pitchFamily="2" charset="0"/>
              </a:rPr>
              <a:t>Hitta medspelare i bättre lägen än sig själv </a:t>
            </a:r>
          </a:p>
          <a:p>
            <a:pPr marL="0" marR="0" lvl="0" indent="0" algn="l" defTabSz="1828686" rtl="0" eaLnBrk="1" fontAlgn="auto" latinLnBrk="0" hangingPunct="1">
              <a:lnSpc>
                <a:spcPct val="100000"/>
              </a:lnSpc>
              <a:spcBef>
                <a:spcPts val="0"/>
              </a:spcBef>
              <a:spcAft>
                <a:spcPts val="0"/>
              </a:spcAft>
              <a:buClrTx/>
              <a:buSzTx/>
              <a:buFontTx/>
              <a:buNone/>
              <a:tabLst/>
              <a:defRPr/>
            </a:pPr>
            <a:endParaRPr lang="sv-SE" sz="2800">
              <a:solidFill>
                <a:schemeClr val="bg1"/>
              </a:solidFill>
              <a:latin typeface="Montserrat Light" panose="00000400000000000000" pitchFamily="2" charset="0"/>
            </a:endParaRPr>
          </a:p>
        </p:txBody>
      </p:sp>
      <p:cxnSp>
        <p:nvCxnSpPr>
          <p:cNvPr id="15" name="Rak 14">
            <a:extLst>
              <a:ext uri="{FF2B5EF4-FFF2-40B4-BE49-F238E27FC236}">
                <a16:creationId xmlns:a16="http://schemas.microsoft.com/office/drawing/2014/main" id="{C7C28AA4-DAAB-815F-4297-E2A00F54835A}"/>
              </a:ext>
            </a:extLst>
          </p:cNvPr>
          <p:cNvCxnSpPr>
            <a:cxnSpLocks/>
          </p:cNvCxnSpPr>
          <p:nvPr/>
        </p:nvCxnSpPr>
        <p:spPr>
          <a:xfrm>
            <a:off x="-264695" y="1949616"/>
            <a:ext cx="246471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Rak 17">
            <a:extLst>
              <a:ext uri="{FF2B5EF4-FFF2-40B4-BE49-F238E27FC236}">
                <a16:creationId xmlns:a16="http://schemas.microsoft.com/office/drawing/2014/main" id="{882D4D28-A4E3-A0B6-48F5-1A37929ADE3E}"/>
              </a:ext>
            </a:extLst>
          </p:cNvPr>
          <p:cNvCxnSpPr>
            <a:cxnSpLocks/>
          </p:cNvCxnSpPr>
          <p:nvPr/>
        </p:nvCxnSpPr>
        <p:spPr>
          <a:xfrm>
            <a:off x="-264695" y="3565457"/>
            <a:ext cx="246471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C0270CD4-11F7-71C5-32E8-92D5E659A275}"/>
              </a:ext>
            </a:extLst>
          </p:cNvPr>
          <p:cNvCxnSpPr>
            <a:cxnSpLocks/>
          </p:cNvCxnSpPr>
          <p:nvPr/>
        </p:nvCxnSpPr>
        <p:spPr>
          <a:xfrm>
            <a:off x="7628800" y="5410200"/>
            <a:ext cx="0" cy="284515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Rektangel med rundade hörn 11">
            <a:extLst>
              <a:ext uri="{FF2B5EF4-FFF2-40B4-BE49-F238E27FC236}">
                <a16:creationId xmlns:a16="http://schemas.microsoft.com/office/drawing/2014/main" id="{166E01BF-8434-F1F7-2613-4FB06F2E77B3}"/>
              </a:ext>
            </a:extLst>
          </p:cNvPr>
          <p:cNvSpPr/>
          <p:nvPr/>
        </p:nvSpPr>
        <p:spPr>
          <a:xfrm>
            <a:off x="15431182" y="5369822"/>
            <a:ext cx="7725375" cy="2976355"/>
          </a:xfrm>
          <a:prstGeom prst="roundRect">
            <a:avLst/>
          </a:prstGeom>
          <a:noFill/>
          <a:ln w="12700">
            <a:noFill/>
          </a:ln>
        </p:spPr>
        <p:style>
          <a:lnRef idx="1">
            <a:schemeClr val="accent1"/>
          </a:lnRef>
          <a:fillRef idx="3">
            <a:schemeClr val="accent1"/>
          </a:fillRef>
          <a:effectRef idx="2">
            <a:schemeClr val="accent1"/>
          </a:effectRef>
          <a:fontRef idx="minor">
            <a:schemeClr val="lt1"/>
          </a:fontRef>
        </p:style>
        <p:txBody>
          <a:bodyPr rtlCol="0" anchor="t" anchorCtr="0"/>
          <a:lstStyle/>
          <a:p>
            <a:pPr marL="0" marR="0" lvl="0" indent="0" algn="l" defTabSz="1828686" rtl="0" eaLnBrk="1" fontAlgn="auto" latinLnBrk="0" hangingPunct="1">
              <a:lnSpc>
                <a:spcPct val="100000"/>
              </a:lnSpc>
              <a:spcBef>
                <a:spcPts val="0"/>
              </a:spcBef>
              <a:spcAft>
                <a:spcPts val="0"/>
              </a:spcAft>
              <a:buClrTx/>
              <a:buSzTx/>
              <a:buFontTx/>
              <a:buNone/>
              <a:tabLst/>
              <a:defRPr/>
            </a:pPr>
            <a:r>
              <a:rPr kumimoji="0" lang="sv-SE" sz="2800" b="1" i="0" u="none" strike="noStrike" kern="1200" cap="none" spc="0" normalizeH="0" baseline="0" noProof="0">
                <a:ln>
                  <a:noFill/>
                </a:ln>
                <a:solidFill>
                  <a:srgbClr val="F5EF88"/>
                </a:solidFill>
                <a:effectLst/>
                <a:uLnTx/>
                <a:uFillTx/>
                <a:latin typeface="Montserrat SemiBold" pitchFamily="2" charset="77"/>
                <a:ea typeface="+mn-ea"/>
                <a:cs typeface="+mn-cs"/>
              </a:rPr>
              <a:t>Spelförståelse</a:t>
            </a:r>
          </a:p>
          <a:p>
            <a:r>
              <a:rPr lang="sv-SE" sz="2400">
                <a:latin typeface="Montserrat Light" panose="00000400000000000000" pitchFamily="2" charset="0"/>
              </a:rPr>
              <a:t>Förstå när det är rätt att passa och när det är bättre att driva själv. Läsa spelet för att avgöra vilken passning som är mest funktionell utifrån situationen: centralt eller utåt, kort eller långt, säkert eller riskfyllt. </a:t>
            </a:r>
          </a:p>
        </p:txBody>
      </p:sp>
      <p:cxnSp>
        <p:nvCxnSpPr>
          <p:cNvPr id="5" name="Rak 9">
            <a:extLst>
              <a:ext uri="{FF2B5EF4-FFF2-40B4-BE49-F238E27FC236}">
                <a16:creationId xmlns:a16="http://schemas.microsoft.com/office/drawing/2014/main" id="{7C597DF1-F306-1D9D-0F5C-D6A4948904BC}"/>
              </a:ext>
            </a:extLst>
          </p:cNvPr>
          <p:cNvCxnSpPr>
            <a:cxnSpLocks/>
          </p:cNvCxnSpPr>
          <p:nvPr/>
        </p:nvCxnSpPr>
        <p:spPr>
          <a:xfrm>
            <a:off x="14740800" y="5277022"/>
            <a:ext cx="0" cy="284515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Rektangel med rundade hörn 11">
            <a:extLst>
              <a:ext uri="{FF2B5EF4-FFF2-40B4-BE49-F238E27FC236}">
                <a16:creationId xmlns:a16="http://schemas.microsoft.com/office/drawing/2014/main" id="{807F29F5-BD14-9A09-139F-D8F280E436F3}"/>
              </a:ext>
            </a:extLst>
          </p:cNvPr>
          <p:cNvSpPr/>
          <p:nvPr/>
        </p:nvSpPr>
        <p:spPr>
          <a:xfrm>
            <a:off x="14251030" y="9546258"/>
            <a:ext cx="9243963" cy="3638931"/>
          </a:xfrm>
          <a:prstGeom prst="roundRect">
            <a:avLst/>
          </a:prstGeom>
          <a:noFill/>
          <a:ln w="12700">
            <a:noFill/>
          </a:ln>
        </p:spPr>
        <p:style>
          <a:lnRef idx="1">
            <a:schemeClr val="accent1"/>
          </a:lnRef>
          <a:fillRef idx="3">
            <a:schemeClr val="accent1"/>
          </a:fillRef>
          <a:effectRef idx="2">
            <a:schemeClr val="accent1"/>
          </a:effectRef>
          <a:fontRef idx="minor">
            <a:schemeClr val="lt1"/>
          </a:fontRef>
        </p:style>
        <p:txBody>
          <a:bodyPr rtlCol="0" anchor="t" anchorCtr="0"/>
          <a:lstStyle/>
          <a:p>
            <a:pPr marL="0" marR="0" lvl="0" indent="0" algn="l" defTabSz="1828686" rtl="0" eaLnBrk="1" fontAlgn="auto" latinLnBrk="0" hangingPunct="1">
              <a:lnSpc>
                <a:spcPct val="100000"/>
              </a:lnSpc>
              <a:spcBef>
                <a:spcPts val="0"/>
              </a:spcBef>
              <a:spcAft>
                <a:spcPts val="0"/>
              </a:spcAft>
              <a:buClrTx/>
              <a:buSzTx/>
              <a:buFontTx/>
              <a:buNone/>
              <a:tabLst/>
              <a:defRPr/>
            </a:pPr>
            <a:r>
              <a:rPr lang="sv-SE" sz="2800" b="1">
                <a:solidFill>
                  <a:srgbClr val="F5EF88"/>
                </a:solidFill>
                <a:latin typeface="Montserrat SemiBold" pitchFamily="2" charset="77"/>
              </a:rPr>
              <a:t>Tips på reflektionsfrågor</a:t>
            </a:r>
          </a:p>
          <a:p>
            <a:pPr marL="457200" marR="0" lvl="0" indent="-457200" algn="l" defTabSz="182868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2400">
                <a:solidFill>
                  <a:schemeClr val="bg1"/>
                </a:solidFill>
                <a:latin typeface="Montserrat Light" panose="00000400000000000000" pitchFamily="2" charset="0"/>
              </a:rPr>
              <a:t>Om du är i </a:t>
            </a:r>
            <a:r>
              <a:rPr lang="sv-SE" sz="2400" err="1">
                <a:solidFill>
                  <a:schemeClr val="bg1"/>
                </a:solidFill>
                <a:latin typeface="Montserrat Light" panose="00000400000000000000" pitchFamily="2" charset="0"/>
              </a:rPr>
              <a:t>daylight</a:t>
            </a:r>
            <a:r>
              <a:rPr lang="sv-SE" sz="2400">
                <a:solidFill>
                  <a:schemeClr val="bg1"/>
                </a:solidFill>
                <a:latin typeface="Montserrat Light" panose="00000400000000000000" pitchFamily="2" charset="0"/>
              </a:rPr>
              <a:t> och en medspelare är i </a:t>
            </a:r>
            <a:r>
              <a:rPr lang="sv-SE" sz="2400" err="1">
                <a:solidFill>
                  <a:schemeClr val="bg1"/>
                </a:solidFill>
                <a:latin typeface="Montserrat Light" panose="00000400000000000000" pitchFamily="2" charset="0"/>
              </a:rPr>
              <a:t>moonlight</a:t>
            </a:r>
            <a:r>
              <a:rPr lang="sv-SE" sz="2400">
                <a:solidFill>
                  <a:schemeClr val="bg1"/>
                </a:solidFill>
                <a:latin typeface="Montserrat Light" panose="00000400000000000000" pitchFamily="2" charset="0"/>
              </a:rPr>
              <a:t> eller under press – ska du passa eller driva själv?</a:t>
            </a:r>
          </a:p>
          <a:p>
            <a:pPr marL="457200" marR="0" lvl="0" indent="-457200" algn="l" defTabSz="182868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2400">
                <a:solidFill>
                  <a:schemeClr val="bg1"/>
                </a:solidFill>
                <a:latin typeface="Montserrat Light" panose="00000400000000000000" pitchFamily="2" charset="0"/>
              </a:rPr>
              <a:t>Om du är pressad och en medspelare är fri – vad krävs för att du ska kunna spela till medspelaren? </a:t>
            </a:r>
          </a:p>
        </p:txBody>
      </p:sp>
    </p:spTree>
    <p:extLst>
      <p:ext uri="{BB962C8B-B14F-4D97-AF65-F5344CB8AC3E}">
        <p14:creationId xmlns:p14="http://schemas.microsoft.com/office/powerpoint/2010/main" val="22515956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1DDEACD4-6166-F67D-0142-9E9EEF9FC38C}"/>
            </a:ext>
          </a:extLst>
        </p:cNvPr>
        <p:cNvGrpSpPr/>
        <p:nvPr/>
      </p:nvGrpSpPr>
      <p:grpSpPr>
        <a:xfrm>
          <a:off x="0" y="0"/>
          <a:ext cx="0" cy="0"/>
          <a:chOff x="0" y="0"/>
          <a:chExt cx="0" cy="0"/>
        </a:xfrm>
      </p:grpSpPr>
      <p:sp>
        <p:nvSpPr>
          <p:cNvPr id="11" name="Rektangel med rundade hörn 11">
            <a:extLst>
              <a:ext uri="{FF2B5EF4-FFF2-40B4-BE49-F238E27FC236}">
                <a16:creationId xmlns:a16="http://schemas.microsoft.com/office/drawing/2014/main" id="{15FEE95E-FF9C-BAE2-674C-6BF6EE25729B}"/>
              </a:ext>
            </a:extLst>
          </p:cNvPr>
          <p:cNvSpPr/>
          <p:nvPr/>
        </p:nvSpPr>
        <p:spPr>
          <a:xfrm>
            <a:off x="3735101" y="530811"/>
            <a:ext cx="16767831" cy="2211972"/>
          </a:xfrm>
          <a:prstGeom prst="rect">
            <a:avLst/>
          </a:prstGeom>
          <a:noFill/>
          <a:ln w="12700">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defRPr/>
            </a:pPr>
            <a:r>
              <a:rPr lang="sv-SE" sz="8500">
                <a:solidFill>
                  <a:prstClr val="white"/>
                </a:solidFill>
                <a:latin typeface="Mongoose Regular"/>
              </a:rPr>
              <a:t> 7. VINNA BOLL</a:t>
            </a:r>
            <a:endParaRPr lang="sv-SE" sz="4000" b="1">
              <a:solidFill>
                <a:srgbClr val="F5EF88"/>
              </a:solidFill>
              <a:latin typeface="Montserrat SemiBold" pitchFamily="2" charset="77"/>
            </a:endParaRPr>
          </a:p>
          <a:p>
            <a:pPr lvl="0" algn="ctr" fontAlgn="base">
              <a:defRPr/>
            </a:pPr>
            <a:endParaRPr lang="sv-SE" sz="4000" b="1">
              <a:solidFill>
                <a:srgbClr val="F5EF88"/>
              </a:solidFill>
              <a:latin typeface="Montserrat SemiBold" pitchFamily="2" charset="77"/>
            </a:endParaRPr>
          </a:p>
          <a:p>
            <a:pPr lvl="0" algn="ctr" fontAlgn="base">
              <a:defRPr/>
            </a:pPr>
            <a:r>
              <a:rPr lang="sv-SE" sz="4000" b="1">
                <a:solidFill>
                  <a:srgbClr val="F5EF88"/>
                </a:solidFill>
                <a:latin typeface="Montserrat SemiBold" pitchFamily="2" charset="77"/>
              </a:rPr>
              <a:t>Pressa/stoppa motståndare och vinna lösa bollar och äga yta.</a:t>
            </a:r>
          </a:p>
        </p:txBody>
      </p:sp>
      <p:sp>
        <p:nvSpPr>
          <p:cNvPr id="22" name="Rektangel med rundade hörn 11">
            <a:extLst>
              <a:ext uri="{FF2B5EF4-FFF2-40B4-BE49-F238E27FC236}">
                <a16:creationId xmlns:a16="http://schemas.microsoft.com/office/drawing/2014/main" id="{9CD75CA3-9127-12FB-BCBA-6FBFFBDA8CE0}"/>
              </a:ext>
            </a:extLst>
          </p:cNvPr>
          <p:cNvSpPr/>
          <p:nvPr/>
        </p:nvSpPr>
        <p:spPr>
          <a:xfrm>
            <a:off x="1219009" y="4863571"/>
            <a:ext cx="6479955" cy="4761192"/>
          </a:xfrm>
          <a:prstGeom prst="roundRect">
            <a:avLst/>
          </a:prstGeom>
          <a:noFill/>
          <a:ln w="6350">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nchorCtr="0"/>
          <a:lstStyle/>
          <a:p>
            <a:pPr marL="0" marR="0" lvl="0" indent="0" algn="l" defTabSz="1828686" rtl="0" eaLnBrk="1" fontAlgn="auto" latinLnBrk="0" hangingPunct="1">
              <a:lnSpc>
                <a:spcPct val="100000"/>
              </a:lnSpc>
              <a:spcBef>
                <a:spcPts val="0"/>
              </a:spcBef>
              <a:spcAft>
                <a:spcPts val="0"/>
              </a:spcAft>
              <a:buClrTx/>
              <a:buSzTx/>
              <a:buFontTx/>
              <a:buNone/>
              <a:tabLst/>
              <a:defRPr/>
            </a:pPr>
            <a:r>
              <a:rPr lang="sv-SE" sz="2800" b="1">
                <a:solidFill>
                  <a:srgbClr val="F5EF88"/>
                </a:solidFill>
                <a:latin typeface="Montserrat SemiBold"/>
              </a:rPr>
              <a:t>Färdigheter</a:t>
            </a:r>
          </a:p>
          <a:p>
            <a:pPr marL="0" marR="0" lvl="0" indent="0" algn="l" defTabSz="1828686" rtl="0" eaLnBrk="1" fontAlgn="auto" latinLnBrk="0" hangingPunct="1">
              <a:lnSpc>
                <a:spcPct val="100000"/>
              </a:lnSpc>
              <a:spcBef>
                <a:spcPts val="0"/>
              </a:spcBef>
              <a:spcAft>
                <a:spcPts val="0"/>
              </a:spcAft>
              <a:buClrTx/>
              <a:buSzTx/>
              <a:buFontTx/>
              <a:buNone/>
              <a:tabLst/>
              <a:defRPr/>
            </a:pPr>
            <a:r>
              <a:rPr lang="sv-SE" sz="2400" b="1">
                <a:solidFill>
                  <a:schemeClr val="bg1"/>
                </a:solidFill>
                <a:latin typeface="Montserrat Light" panose="00000400000000000000" pitchFamily="2" charset="0"/>
              </a:rPr>
              <a:t>Snabba fötter </a:t>
            </a:r>
            <a:r>
              <a:rPr lang="sv-SE" sz="2400">
                <a:solidFill>
                  <a:schemeClr val="bg1"/>
                </a:solidFill>
                <a:latin typeface="Montserrat Light" panose="00000400000000000000" pitchFamily="2" charset="0"/>
              </a:rPr>
              <a:t>för att hinna in i press eller först på lösa bollar</a:t>
            </a:r>
          </a:p>
          <a:p>
            <a:pPr marL="0" marR="0" lvl="0" indent="0" algn="l" defTabSz="1828686" rtl="0" eaLnBrk="1" fontAlgn="auto" latinLnBrk="0" hangingPunct="1">
              <a:lnSpc>
                <a:spcPct val="100000"/>
              </a:lnSpc>
              <a:spcBef>
                <a:spcPts val="0"/>
              </a:spcBef>
              <a:spcAft>
                <a:spcPts val="0"/>
              </a:spcAft>
              <a:buClrTx/>
              <a:buSzTx/>
              <a:buFontTx/>
              <a:buNone/>
              <a:tabLst/>
              <a:defRPr/>
            </a:pPr>
            <a:r>
              <a:rPr lang="sv-SE" sz="2400" b="1">
                <a:solidFill>
                  <a:schemeClr val="bg1"/>
                </a:solidFill>
                <a:latin typeface="Montserrat Light" panose="00000400000000000000" pitchFamily="2" charset="0"/>
              </a:rPr>
              <a:t>Spela blad mot boll </a:t>
            </a:r>
            <a:r>
              <a:rPr lang="sv-SE" sz="2400">
                <a:solidFill>
                  <a:schemeClr val="bg1"/>
                </a:solidFill>
                <a:latin typeface="Montserrat Light" panose="00000400000000000000" pitchFamily="2" charset="0"/>
              </a:rPr>
              <a:t>för att störa bollförarens passningar eller dribblingar</a:t>
            </a:r>
          </a:p>
          <a:p>
            <a:pPr marL="0" marR="0" lvl="0" indent="0" algn="l" defTabSz="1828686" rtl="0" eaLnBrk="1" fontAlgn="auto" latinLnBrk="0" hangingPunct="1">
              <a:lnSpc>
                <a:spcPct val="100000"/>
              </a:lnSpc>
              <a:spcBef>
                <a:spcPts val="0"/>
              </a:spcBef>
              <a:spcAft>
                <a:spcPts val="0"/>
              </a:spcAft>
              <a:buClrTx/>
              <a:buSzTx/>
              <a:buFontTx/>
              <a:buNone/>
              <a:tabLst/>
              <a:defRPr/>
            </a:pPr>
            <a:r>
              <a:rPr lang="sv-SE" sz="2400" b="1">
                <a:solidFill>
                  <a:schemeClr val="bg1"/>
                </a:solidFill>
                <a:latin typeface="Montserrat Light" panose="00000400000000000000" pitchFamily="2" charset="0"/>
              </a:rPr>
              <a:t>Kroppskontroll och styrka </a:t>
            </a:r>
            <a:r>
              <a:rPr lang="sv-SE" sz="2400">
                <a:solidFill>
                  <a:schemeClr val="bg1"/>
                </a:solidFill>
                <a:latin typeface="Montserrat Light" panose="00000400000000000000" pitchFamily="2" charset="0"/>
              </a:rPr>
              <a:t>för att vinna dueller och kunna gå in med kroppen först</a:t>
            </a:r>
          </a:p>
          <a:p>
            <a:pPr marL="0" marR="0" lvl="0" indent="0" algn="l" defTabSz="1828686" rtl="0" eaLnBrk="1" fontAlgn="auto" latinLnBrk="0" hangingPunct="1">
              <a:lnSpc>
                <a:spcPct val="100000"/>
              </a:lnSpc>
              <a:spcBef>
                <a:spcPts val="0"/>
              </a:spcBef>
              <a:spcAft>
                <a:spcPts val="0"/>
              </a:spcAft>
              <a:buClrTx/>
              <a:buSzTx/>
              <a:buFontTx/>
              <a:buNone/>
              <a:tabLst/>
              <a:defRPr/>
            </a:pPr>
            <a:r>
              <a:rPr lang="sv-SE" sz="2400" b="1">
                <a:solidFill>
                  <a:schemeClr val="bg1"/>
                </a:solidFill>
                <a:latin typeface="Montserrat Light" panose="00000400000000000000" pitchFamily="2" charset="0"/>
              </a:rPr>
              <a:t>Reaktionsförmåga</a:t>
            </a:r>
            <a:r>
              <a:rPr lang="sv-SE" sz="2400">
                <a:solidFill>
                  <a:schemeClr val="bg1"/>
                </a:solidFill>
                <a:latin typeface="Montserrat Light" panose="00000400000000000000" pitchFamily="2" charset="0"/>
              </a:rPr>
              <a:t> för att snabbt reagera när bollen är lös</a:t>
            </a:r>
          </a:p>
        </p:txBody>
      </p:sp>
      <p:sp>
        <p:nvSpPr>
          <p:cNvPr id="23" name="Rektangel med rundade hörn 11">
            <a:extLst>
              <a:ext uri="{FF2B5EF4-FFF2-40B4-BE49-F238E27FC236}">
                <a16:creationId xmlns:a16="http://schemas.microsoft.com/office/drawing/2014/main" id="{18DA93A4-DC11-D672-1C38-F88779E011CD}"/>
              </a:ext>
            </a:extLst>
          </p:cNvPr>
          <p:cNvSpPr/>
          <p:nvPr/>
        </p:nvSpPr>
        <p:spPr>
          <a:xfrm>
            <a:off x="8910714" y="4630825"/>
            <a:ext cx="5807170" cy="3753249"/>
          </a:xfrm>
          <a:prstGeom prst="roundRect">
            <a:avLst/>
          </a:prstGeom>
          <a:noFill/>
          <a:ln w="6350">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L="0" marR="0" lvl="0" indent="0" algn="l" defTabSz="1828686" rtl="0" eaLnBrk="1" fontAlgn="auto" latinLnBrk="0" hangingPunct="1">
              <a:lnSpc>
                <a:spcPct val="100000"/>
              </a:lnSpc>
              <a:spcBef>
                <a:spcPts val="0"/>
              </a:spcBef>
              <a:spcAft>
                <a:spcPts val="0"/>
              </a:spcAft>
              <a:buClrTx/>
              <a:buSzTx/>
              <a:buFontTx/>
              <a:buNone/>
              <a:tabLst/>
              <a:defRPr/>
            </a:pPr>
            <a:r>
              <a:rPr lang="sv-SE" sz="2800" b="1">
                <a:solidFill>
                  <a:srgbClr val="F5EF88"/>
                </a:solidFill>
                <a:latin typeface="Montserrat SemiBold"/>
              </a:rPr>
              <a:t>Beteenden</a:t>
            </a:r>
          </a:p>
          <a:p>
            <a:pPr marL="0" marR="0" lvl="0" indent="0" algn="l" defTabSz="1828686" rtl="0" eaLnBrk="1" fontAlgn="auto" latinLnBrk="0" hangingPunct="1">
              <a:lnSpc>
                <a:spcPct val="100000"/>
              </a:lnSpc>
              <a:spcBef>
                <a:spcPts val="0"/>
              </a:spcBef>
              <a:spcAft>
                <a:spcPts val="0"/>
              </a:spcAft>
              <a:buClrTx/>
              <a:buSzTx/>
              <a:buFontTx/>
              <a:buNone/>
              <a:tabLst/>
              <a:defRPr/>
            </a:pPr>
            <a:r>
              <a:rPr lang="sv-SE" sz="2400">
                <a:solidFill>
                  <a:schemeClr val="bg1"/>
                </a:solidFill>
                <a:latin typeface="Montserrat Light" panose="00000400000000000000" pitchFamily="2" charset="0"/>
              </a:rPr>
              <a:t>Jobba blad mot boll</a:t>
            </a:r>
          </a:p>
          <a:p>
            <a:pPr marL="0" marR="0" lvl="0" indent="0" algn="l" defTabSz="1828686" rtl="0" eaLnBrk="1" fontAlgn="auto" latinLnBrk="0" hangingPunct="1">
              <a:lnSpc>
                <a:spcPct val="100000"/>
              </a:lnSpc>
              <a:spcBef>
                <a:spcPts val="0"/>
              </a:spcBef>
              <a:spcAft>
                <a:spcPts val="0"/>
              </a:spcAft>
              <a:buClrTx/>
              <a:buSzTx/>
              <a:buFontTx/>
              <a:buNone/>
              <a:tabLst/>
              <a:defRPr/>
            </a:pPr>
            <a:r>
              <a:rPr lang="sv-SE" sz="2400">
                <a:solidFill>
                  <a:schemeClr val="bg1"/>
                </a:solidFill>
                <a:latin typeface="Montserrat Light" panose="00000400000000000000" pitchFamily="2" charset="0"/>
              </a:rPr>
              <a:t>Snabb press på bollförare</a:t>
            </a:r>
          </a:p>
          <a:p>
            <a:pPr marL="0" marR="0" lvl="0" indent="0" algn="l" defTabSz="1828686" rtl="0" eaLnBrk="1" fontAlgn="auto" latinLnBrk="0" hangingPunct="1">
              <a:lnSpc>
                <a:spcPct val="100000"/>
              </a:lnSpc>
              <a:spcBef>
                <a:spcPts val="0"/>
              </a:spcBef>
              <a:spcAft>
                <a:spcPts val="0"/>
              </a:spcAft>
              <a:buClrTx/>
              <a:buSzTx/>
              <a:buFontTx/>
              <a:buNone/>
              <a:tabLst/>
              <a:defRPr/>
            </a:pPr>
            <a:r>
              <a:rPr lang="sv-SE" sz="2400">
                <a:solidFill>
                  <a:schemeClr val="bg1"/>
                </a:solidFill>
                <a:latin typeface="Montserrat Light" panose="00000400000000000000" pitchFamily="2" charset="0"/>
              </a:rPr>
              <a:t>Stänga bollens väg mot mål</a:t>
            </a:r>
          </a:p>
          <a:p>
            <a:pPr marL="0" marR="0" lvl="0" indent="0" algn="l" defTabSz="1828686" rtl="0" eaLnBrk="1" fontAlgn="auto" latinLnBrk="0" hangingPunct="1">
              <a:lnSpc>
                <a:spcPct val="100000"/>
              </a:lnSpc>
              <a:spcBef>
                <a:spcPts val="0"/>
              </a:spcBef>
              <a:spcAft>
                <a:spcPts val="0"/>
              </a:spcAft>
              <a:buClrTx/>
              <a:buSzTx/>
              <a:buFontTx/>
              <a:buNone/>
              <a:tabLst/>
              <a:defRPr/>
            </a:pPr>
            <a:r>
              <a:rPr lang="sv-SE" sz="2400">
                <a:solidFill>
                  <a:schemeClr val="bg1"/>
                </a:solidFill>
                <a:latin typeface="Montserrat Light" panose="00000400000000000000" pitchFamily="2" charset="0"/>
              </a:rPr>
              <a:t>Hålla motståndarna längs sargen</a:t>
            </a:r>
          </a:p>
          <a:p>
            <a:pPr marL="0" marR="0" lvl="0" indent="0" algn="l" defTabSz="1828686" rtl="0" eaLnBrk="1" fontAlgn="auto" latinLnBrk="0" hangingPunct="1">
              <a:lnSpc>
                <a:spcPct val="100000"/>
              </a:lnSpc>
              <a:spcBef>
                <a:spcPts val="0"/>
              </a:spcBef>
              <a:spcAft>
                <a:spcPts val="0"/>
              </a:spcAft>
              <a:buClrTx/>
              <a:buSzTx/>
              <a:buFontTx/>
              <a:buNone/>
              <a:tabLst/>
              <a:defRPr/>
            </a:pPr>
            <a:r>
              <a:rPr lang="sv-SE" sz="2400">
                <a:solidFill>
                  <a:schemeClr val="bg1"/>
                </a:solidFill>
                <a:latin typeface="Montserrat Light" panose="00000400000000000000" pitchFamily="2" charset="0"/>
              </a:rPr>
              <a:t>Få motståndarna felvända (i </a:t>
            </a:r>
            <a:r>
              <a:rPr lang="sv-SE" sz="2400" err="1">
                <a:solidFill>
                  <a:schemeClr val="bg1"/>
                </a:solidFill>
                <a:latin typeface="Montserrat Light" panose="00000400000000000000" pitchFamily="2" charset="0"/>
              </a:rPr>
              <a:t>moonlight</a:t>
            </a:r>
            <a:r>
              <a:rPr lang="sv-SE" sz="2400">
                <a:solidFill>
                  <a:schemeClr val="bg1"/>
                </a:solidFill>
                <a:latin typeface="Montserrat Light" panose="00000400000000000000" pitchFamily="2" charset="0"/>
              </a:rPr>
              <a:t>)</a:t>
            </a:r>
          </a:p>
        </p:txBody>
      </p:sp>
      <p:cxnSp>
        <p:nvCxnSpPr>
          <p:cNvPr id="15" name="Rak 14">
            <a:extLst>
              <a:ext uri="{FF2B5EF4-FFF2-40B4-BE49-F238E27FC236}">
                <a16:creationId xmlns:a16="http://schemas.microsoft.com/office/drawing/2014/main" id="{9FF753D1-C218-B9B2-2A6E-31DA95D585E4}"/>
              </a:ext>
            </a:extLst>
          </p:cNvPr>
          <p:cNvCxnSpPr>
            <a:cxnSpLocks/>
          </p:cNvCxnSpPr>
          <p:nvPr/>
        </p:nvCxnSpPr>
        <p:spPr>
          <a:xfrm>
            <a:off x="-264695" y="1949616"/>
            <a:ext cx="246471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Rak 17">
            <a:extLst>
              <a:ext uri="{FF2B5EF4-FFF2-40B4-BE49-F238E27FC236}">
                <a16:creationId xmlns:a16="http://schemas.microsoft.com/office/drawing/2014/main" id="{7AB6408E-4947-5F8A-4CC0-2E2C0B36CD22}"/>
              </a:ext>
            </a:extLst>
          </p:cNvPr>
          <p:cNvCxnSpPr>
            <a:cxnSpLocks/>
          </p:cNvCxnSpPr>
          <p:nvPr/>
        </p:nvCxnSpPr>
        <p:spPr>
          <a:xfrm>
            <a:off x="-132349" y="3634037"/>
            <a:ext cx="246471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067CDB4D-91AB-3739-1FC7-B60055C85DAF}"/>
              </a:ext>
            </a:extLst>
          </p:cNvPr>
          <p:cNvCxnSpPr>
            <a:cxnSpLocks/>
          </p:cNvCxnSpPr>
          <p:nvPr/>
        </p:nvCxnSpPr>
        <p:spPr>
          <a:xfrm>
            <a:off x="8195378" y="5171590"/>
            <a:ext cx="0" cy="305217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Rektangel med rundade hörn 11">
            <a:extLst>
              <a:ext uri="{FF2B5EF4-FFF2-40B4-BE49-F238E27FC236}">
                <a16:creationId xmlns:a16="http://schemas.microsoft.com/office/drawing/2014/main" id="{DBE86EBF-5388-2140-3167-60A33EB1F28F}"/>
              </a:ext>
            </a:extLst>
          </p:cNvPr>
          <p:cNvSpPr/>
          <p:nvPr/>
        </p:nvSpPr>
        <p:spPr>
          <a:xfrm>
            <a:off x="16096160" y="4969647"/>
            <a:ext cx="7622664" cy="3638940"/>
          </a:xfrm>
          <a:prstGeom prst="roundRect">
            <a:avLst/>
          </a:prstGeom>
          <a:noFill/>
          <a:ln w="12700">
            <a:noFill/>
          </a:ln>
        </p:spPr>
        <p:style>
          <a:lnRef idx="1">
            <a:schemeClr val="accent1"/>
          </a:lnRef>
          <a:fillRef idx="3">
            <a:schemeClr val="accent1"/>
          </a:fillRef>
          <a:effectRef idx="2">
            <a:schemeClr val="accent1"/>
          </a:effectRef>
          <a:fontRef idx="minor">
            <a:schemeClr val="lt1"/>
          </a:fontRef>
        </p:style>
        <p:txBody>
          <a:bodyPr rtlCol="0" anchor="t" anchorCtr="0"/>
          <a:lstStyle/>
          <a:p>
            <a:pPr marL="0" marR="0" lvl="0" indent="0" algn="l" defTabSz="1828686" rtl="0" eaLnBrk="1" fontAlgn="auto" latinLnBrk="0" hangingPunct="1">
              <a:lnSpc>
                <a:spcPct val="100000"/>
              </a:lnSpc>
              <a:spcBef>
                <a:spcPts val="0"/>
              </a:spcBef>
              <a:spcAft>
                <a:spcPts val="0"/>
              </a:spcAft>
              <a:buClrTx/>
              <a:buSzTx/>
              <a:buFontTx/>
              <a:buNone/>
              <a:tabLst/>
              <a:defRPr/>
            </a:pPr>
            <a:r>
              <a:rPr kumimoji="0" lang="sv-SE" sz="2800" b="1" i="0" u="none" strike="noStrike" kern="1200" cap="none" spc="0" normalizeH="0" baseline="0" noProof="0">
                <a:ln>
                  <a:noFill/>
                </a:ln>
                <a:solidFill>
                  <a:srgbClr val="F5EF88"/>
                </a:solidFill>
                <a:effectLst/>
                <a:uLnTx/>
                <a:uFillTx/>
                <a:latin typeface="Montserrat SemiBold" pitchFamily="2" charset="77"/>
                <a:ea typeface="+mn-ea"/>
                <a:cs typeface="+mn-cs"/>
              </a:rPr>
              <a:t>Spelförståelse</a:t>
            </a:r>
          </a:p>
          <a:p>
            <a:pPr marL="0" marR="0" lvl="0" indent="0" algn="l" defTabSz="1828686" rtl="0" eaLnBrk="1" fontAlgn="auto" latinLnBrk="0" hangingPunct="1">
              <a:lnSpc>
                <a:spcPct val="100000"/>
              </a:lnSpc>
              <a:spcBef>
                <a:spcPts val="0"/>
              </a:spcBef>
              <a:spcAft>
                <a:spcPts val="0"/>
              </a:spcAft>
              <a:buClrTx/>
              <a:buSzTx/>
              <a:buFontTx/>
              <a:buNone/>
              <a:tabLst/>
              <a:defRPr/>
            </a:pPr>
            <a:r>
              <a:rPr lang="sv-SE" sz="2400">
                <a:solidFill>
                  <a:schemeClr val="bg1"/>
                </a:solidFill>
                <a:latin typeface="Montserrat Light" panose="00000400000000000000" pitchFamily="2" charset="0"/>
              </a:rPr>
              <a:t>Förståelse som presspelare för vad som är viktigt att uppnå när jag pressar bollförare. Förståelse för om man kan gå all in i pressen eller om man behöver skydda ytor.</a:t>
            </a:r>
          </a:p>
          <a:p>
            <a:pPr marL="0" marR="0" lvl="0" indent="0" algn="l" defTabSz="1828686" rtl="0" eaLnBrk="1" fontAlgn="auto" latinLnBrk="0" hangingPunct="1">
              <a:lnSpc>
                <a:spcPct val="100000"/>
              </a:lnSpc>
              <a:spcBef>
                <a:spcPts val="0"/>
              </a:spcBef>
              <a:spcAft>
                <a:spcPts val="0"/>
              </a:spcAft>
              <a:buClrTx/>
              <a:buSzTx/>
              <a:buFontTx/>
              <a:buNone/>
              <a:tabLst/>
              <a:defRPr/>
            </a:pPr>
            <a:r>
              <a:rPr lang="sv-SE" sz="2400">
                <a:solidFill>
                  <a:schemeClr val="bg1"/>
                </a:solidFill>
                <a:latin typeface="Montserrat Light" panose="00000400000000000000" pitchFamily="2" charset="0"/>
              </a:rPr>
              <a:t>Förståelse för hur presspelarens agerande påverkar spelarna bakom.</a:t>
            </a:r>
            <a:endParaRPr kumimoji="0" lang="sv-SE" sz="2400" u="none" strike="noStrike" kern="1200" cap="none" spc="0" normalizeH="0" baseline="0" noProof="0">
              <a:ln>
                <a:noFill/>
              </a:ln>
              <a:solidFill>
                <a:schemeClr val="bg1"/>
              </a:solidFill>
              <a:effectLst/>
              <a:uLnTx/>
              <a:uFillTx/>
              <a:latin typeface="Montserrat Light" panose="00000400000000000000" pitchFamily="2" charset="0"/>
            </a:endParaRPr>
          </a:p>
        </p:txBody>
      </p:sp>
      <p:cxnSp>
        <p:nvCxnSpPr>
          <p:cNvPr id="5" name="Rak 9">
            <a:extLst>
              <a:ext uri="{FF2B5EF4-FFF2-40B4-BE49-F238E27FC236}">
                <a16:creationId xmlns:a16="http://schemas.microsoft.com/office/drawing/2014/main" id="{E29EC98D-2851-D6B9-6ED1-71E5723D811E}"/>
              </a:ext>
            </a:extLst>
          </p:cNvPr>
          <p:cNvCxnSpPr>
            <a:cxnSpLocks/>
          </p:cNvCxnSpPr>
          <p:nvPr/>
        </p:nvCxnSpPr>
        <p:spPr>
          <a:xfrm>
            <a:off x="15103332" y="5171591"/>
            <a:ext cx="0" cy="305217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Rektangel med rundade hörn 11">
            <a:extLst>
              <a:ext uri="{FF2B5EF4-FFF2-40B4-BE49-F238E27FC236}">
                <a16:creationId xmlns:a16="http://schemas.microsoft.com/office/drawing/2014/main" id="{F680AC7F-9AF0-55FB-2AAC-F0FCB47B24CB}"/>
              </a:ext>
            </a:extLst>
          </p:cNvPr>
          <p:cNvSpPr/>
          <p:nvPr/>
        </p:nvSpPr>
        <p:spPr>
          <a:xfrm>
            <a:off x="12191205" y="9401754"/>
            <a:ext cx="9777245" cy="3052164"/>
          </a:xfrm>
          <a:prstGeom prst="roundRect">
            <a:avLst/>
          </a:prstGeom>
          <a:noFill/>
          <a:ln w="12700">
            <a:noFill/>
          </a:ln>
        </p:spPr>
        <p:style>
          <a:lnRef idx="1">
            <a:schemeClr val="accent1"/>
          </a:lnRef>
          <a:fillRef idx="3">
            <a:schemeClr val="accent1"/>
          </a:fillRef>
          <a:effectRef idx="2">
            <a:schemeClr val="accent1"/>
          </a:effectRef>
          <a:fontRef idx="minor">
            <a:schemeClr val="lt1"/>
          </a:fontRef>
        </p:style>
        <p:txBody>
          <a:bodyPr rtlCol="0" anchor="t" anchorCtr="0"/>
          <a:lstStyle/>
          <a:p>
            <a:pPr marL="0" marR="0" lvl="0" indent="0" algn="l" defTabSz="1828686" rtl="0" eaLnBrk="1" fontAlgn="auto" latinLnBrk="0" hangingPunct="1">
              <a:lnSpc>
                <a:spcPct val="100000"/>
              </a:lnSpc>
              <a:spcBef>
                <a:spcPts val="0"/>
              </a:spcBef>
              <a:spcAft>
                <a:spcPts val="0"/>
              </a:spcAft>
              <a:buClrTx/>
              <a:buSzTx/>
              <a:buFontTx/>
              <a:buNone/>
              <a:tabLst/>
              <a:defRPr/>
            </a:pPr>
            <a:r>
              <a:rPr lang="sv-SE" sz="2800" b="1">
                <a:solidFill>
                  <a:srgbClr val="F5EF88"/>
                </a:solidFill>
                <a:latin typeface="Montserrat SemiBold" pitchFamily="2" charset="77"/>
              </a:rPr>
              <a:t>Tips på reflektionsfrågor</a:t>
            </a:r>
          </a:p>
          <a:p>
            <a:pPr lvl="0">
              <a:defRPr/>
            </a:pPr>
            <a:r>
              <a:rPr lang="sv-SE" sz="2400">
                <a:solidFill>
                  <a:schemeClr val="bg1"/>
                </a:solidFill>
                <a:latin typeface="Montserrat Light" panose="00000400000000000000" pitchFamily="2" charset="0"/>
              </a:rPr>
              <a:t>Hur vet vi om presspelaren har fått bra press på bollförare? </a:t>
            </a:r>
          </a:p>
          <a:p>
            <a:pPr lvl="0">
              <a:defRPr/>
            </a:pPr>
            <a:r>
              <a:rPr lang="sv-SE" sz="2400">
                <a:solidFill>
                  <a:schemeClr val="bg1"/>
                </a:solidFill>
                <a:latin typeface="Montserrat Light" panose="00000400000000000000" pitchFamily="2" charset="0"/>
              </a:rPr>
              <a:t>Hur vet man som presspelare om man ska sätta press eller inte?</a:t>
            </a:r>
          </a:p>
          <a:p>
            <a:pPr lvl="0">
              <a:defRPr/>
            </a:pPr>
            <a:r>
              <a:rPr lang="sv-SE" sz="2400">
                <a:solidFill>
                  <a:schemeClr val="bg1"/>
                </a:solidFill>
                <a:latin typeface="Montserrat Light" panose="00000400000000000000" pitchFamily="2" charset="0"/>
              </a:rPr>
              <a:t>Vad betyder det för markeringsspelare om vi har bra press på bollförare eller inte?</a:t>
            </a:r>
          </a:p>
          <a:p>
            <a:pPr marL="457200" marR="0" lvl="0" indent="-457200" algn="l" defTabSz="1828686"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2800" i="0" u="none" strike="noStrike" kern="1200" cap="none" spc="0" normalizeH="0" baseline="0" noProof="0">
              <a:ln>
                <a:noFill/>
              </a:ln>
              <a:solidFill>
                <a:schemeClr val="bg1"/>
              </a:solidFill>
              <a:effectLst/>
              <a:uLnTx/>
              <a:uFillTx/>
              <a:latin typeface="Montserrat Light" panose="00000400000000000000" pitchFamily="2" charset="0"/>
            </a:endParaRPr>
          </a:p>
        </p:txBody>
      </p:sp>
    </p:spTree>
    <p:extLst>
      <p:ext uri="{BB962C8B-B14F-4D97-AF65-F5344CB8AC3E}">
        <p14:creationId xmlns:p14="http://schemas.microsoft.com/office/powerpoint/2010/main" val="1071513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0527F9A-BC16-5EF0-2412-C61D57B93714}"/>
              </a:ext>
            </a:extLst>
          </p:cNvPr>
          <p:cNvSpPr>
            <a:spLocks noGrp="1"/>
          </p:cNvSpPr>
          <p:nvPr>
            <p:ph type="title"/>
          </p:nvPr>
        </p:nvSpPr>
        <p:spPr>
          <a:xfrm>
            <a:off x="1694506" y="438353"/>
            <a:ext cx="21029831" cy="2042115"/>
          </a:xfrm>
        </p:spPr>
        <p:txBody>
          <a:bodyPr>
            <a:normAutofit/>
          </a:bodyPr>
          <a:lstStyle/>
          <a:p>
            <a:r>
              <a:rPr lang="sv-SE" sz="9000">
                <a:solidFill>
                  <a:srgbClr val="F5EF88"/>
                </a:solidFill>
                <a:latin typeface="Mongoose Regular" panose="02000000000000000000" pitchFamily="2" charset="77"/>
              </a:rPr>
              <a:t>INNEHÅLLSFÖRTECKNING- </a:t>
            </a:r>
            <a:r>
              <a:rPr lang="sv-SE" sz="9000">
                <a:solidFill>
                  <a:schemeClr val="bg1"/>
                </a:solidFill>
                <a:latin typeface="Mongoose Regular" panose="02000000000000000000" pitchFamily="2" charset="77"/>
              </a:rPr>
              <a:t>Röd nivå (12-16 år)</a:t>
            </a:r>
          </a:p>
        </p:txBody>
      </p:sp>
      <p:sp>
        <p:nvSpPr>
          <p:cNvPr id="6" name="textruta 5">
            <a:extLst>
              <a:ext uri="{FF2B5EF4-FFF2-40B4-BE49-F238E27FC236}">
                <a16:creationId xmlns:a16="http://schemas.microsoft.com/office/drawing/2014/main" id="{BD408D44-11F4-A4E3-3985-C52E240BD159}"/>
              </a:ext>
            </a:extLst>
          </p:cNvPr>
          <p:cNvSpPr txBox="1"/>
          <p:nvPr/>
        </p:nvSpPr>
        <p:spPr>
          <a:xfrm>
            <a:off x="12413426" y="2909664"/>
            <a:ext cx="3684460" cy="6482993"/>
          </a:xfrm>
          <a:prstGeom prst="rect">
            <a:avLst/>
          </a:prstGeom>
          <a:noFill/>
        </p:spPr>
        <p:txBody>
          <a:bodyPr wrap="square">
            <a:spAutoFit/>
          </a:bodyPr>
          <a:lstStyle/>
          <a:p>
            <a:pPr fontAlgn="base">
              <a:lnSpc>
                <a:spcPct val="150000"/>
              </a:lnSpc>
            </a:pPr>
            <a:r>
              <a:rPr lang="sv-SE" sz="2200" b="1">
                <a:solidFill>
                  <a:schemeClr val="bg1"/>
                </a:solidFill>
                <a:latin typeface="Montserrat SemiBold" pitchFamily="2" charset="77"/>
              </a:rPr>
              <a:t>Fokusområden/</a:t>
            </a:r>
            <a:br>
              <a:rPr lang="sv-SE" sz="2200" b="1">
                <a:solidFill>
                  <a:schemeClr val="bg1"/>
                </a:solidFill>
                <a:latin typeface="Montserrat SemiBold" pitchFamily="2" charset="77"/>
              </a:rPr>
            </a:br>
            <a:r>
              <a:rPr lang="sv-SE" sz="2200" b="1">
                <a:solidFill>
                  <a:schemeClr val="bg1"/>
                </a:solidFill>
                <a:latin typeface="Montserrat SemiBold" pitchFamily="2" charset="77"/>
              </a:rPr>
              <a:t>färdigheter röd nivå</a:t>
            </a:r>
            <a:br>
              <a:rPr lang="sv-SE" sz="2200" b="1">
                <a:solidFill>
                  <a:schemeClr val="bg1"/>
                </a:solidFill>
                <a:latin typeface="Montserrat SemiBold" pitchFamily="2" charset="77"/>
              </a:rPr>
            </a:br>
            <a:r>
              <a:rPr lang="sv-SE" sz="2200" i="1">
                <a:solidFill>
                  <a:schemeClr val="bg1"/>
                </a:solidFill>
                <a:latin typeface="Montserrat Light" panose="00000400000000000000" pitchFamily="2" charset="0"/>
              </a:rPr>
              <a:t>Fokusområden &amp; färdigheter</a:t>
            </a:r>
          </a:p>
          <a:p>
            <a:pPr fontAlgn="base">
              <a:lnSpc>
                <a:spcPct val="150000"/>
              </a:lnSpc>
            </a:pPr>
            <a:endParaRPr lang="sv-SE" sz="1600" i="1">
              <a:solidFill>
                <a:schemeClr val="bg1"/>
              </a:solidFill>
              <a:latin typeface="Montserrat Light" pitchFamily="2" charset="77"/>
            </a:endParaRPr>
          </a:p>
          <a:p>
            <a:pPr fontAlgn="base"/>
            <a:r>
              <a:rPr lang="sv-SE" sz="2200" i="1">
                <a:solidFill>
                  <a:schemeClr val="bg1"/>
                </a:solidFill>
                <a:latin typeface="Montserrat Light" pitchFamily="2" charset="77"/>
              </a:rPr>
              <a:t>Utespelare</a:t>
            </a:r>
            <a:br>
              <a:rPr lang="sv-SE" sz="1600" i="1">
                <a:solidFill>
                  <a:schemeClr val="bg1"/>
                </a:solidFill>
                <a:latin typeface="Montserrat Light" pitchFamily="2" charset="77"/>
              </a:rPr>
            </a:br>
            <a:endParaRPr lang="sv-SE" sz="1600">
              <a:solidFill>
                <a:schemeClr val="bg1"/>
              </a:solidFill>
              <a:latin typeface="Montserrat Light" pitchFamily="2" charset="77"/>
            </a:endParaRPr>
          </a:p>
          <a:p>
            <a:pPr fontAlgn="base"/>
            <a:r>
              <a:rPr lang="sv-SE" sz="2200" i="1">
                <a:solidFill>
                  <a:schemeClr val="bg1"/>
                </a:solidFill>
                <a:latin typeface="Montserrat Light" pitchFamily="2" charset="77"/>
              </a:rPr>
              <a:t>Målvakt</a:t>
            </a:r>
            <a:br>
              <a:rPr lang="sv-SE" sz="1600" i="1">
                <a:solidFill>
                  <a:schemeClr val="bg1"/>
                </a:solidFill>
                <a:latin typeface="Montserrat Light" pitchFamily="2" charset="77"/>
              </a:rPr>
            </a:br>
            <a:endParaRPr lang="sv-SE" sz="1600">
              <a:solidFill>
                <a:schemeClr val="bg1"/>
              </a:solidFill>
              <a:latin typeface="Montserrat Light" pitchFamily="2" charset="77"/>
            </a:endParaRPr>
          </a:p>
          <a:p>
            <a:pPr fontAlgn="base"/>
            <a:r>
              <a:rPr lang="sv-SE" sz="2200" i="1">
                <a:solidFill>
                  <a:schemeClr val="bg1"/>
                </a:solidFill>
                <a:latin typeface="Montserrat Light" pitchFamily="2" charset="77"/>
              </a:rPr>
              <a:t>Laget</a:t>
            </a:r>
            <a:endParaRPr lang="sv-SE" sz="2200" b="1">
              <a:solidFill>
                <a:schemeClr val="bg1"/>
              </a:solidFill>
              <a:latin typeface="Montserrat SemiBold" pitchFamily="2" charset="77"/>
            </a:endParaRPr>
          </a:p>
          <a:p>
            <a:pPr fontAlgn="base">
              <a:lnSpc>
                <a:spcPct val="150000"/>
              </a:lnSpc>
            </a:pPr>
            <a:endParaRPr lang="sv-SE" sz="2200" b="1">
              <a:solidFill>
                <a:schemeClr val="bg1"/>
              </a:solidFill>
              <a:latin typeface="Montserrat SemiBold" pitchFamily="2" charset="77"/>
            </a:endParaRPr>
          </a:p>
          <a:p>
            <a:pPr fontAlgn="base">
              <a:lnSpc>
                <a:spcPct val="150000"/>
              </a:lnSpc>
            </a:pPr>
            <a:endParaRPr lang="sv-SE" sz="2200" b="1">
              <a:solidFill>
                <a:schemeClr val="bg1"/>
              </a:solidFill>
              <a:latin typeface="Montserrat SemiBold" pitchFamily="2" charset="77"/>
            </a:endParaRPr>
          </a:p>
          <a:p>
            <a:pPr fontAlgn="base">
              <a:lnSpc>
                <a:spcPct val="150000"/>
              </a:lnSpc>
            </a:pPr>
            <a:endParaRPr lang="sv-SE" sz="2200">
              <a:solidFill>
                <a:schemeClr val="bg1"/>
              </a:solidFill>
              <a:latin typeface="Montserrat" panose="00000500000000000000" pitchFamily="2" charset="0"/>
            </a:endParaRPr>
          </a:p>
          <a:p>
            <a:pPr fontAlgn="base">
              <a:lnSpc>
                <a:spcPct val="150000"/>
              </a:lnSpc>
            </a:pPr>
            <a:endParaRPr lang="sv-SE" sz="2200">
              <a:solidFill>
                <a:schemeClr val="bg1"/>
              </a:solidFill>
              <a:latin typeface="Montserrat" panose="00000500000000000000" pitchFamily="2" charset="0"/>
            </a:endParaRPr>
          </a:p>
          <a:p>
            <a:pPr fontAlgn="base">
              <a:lnSpc>
                <a:spcPct val="150000"/>
              </a:lnSpc>
            </a:pPr>
            <a:endParaRPr lang="sv-SE" sz="2200">
              <a:solidFill>
                <a:schemeClr val="bg1"/>
              </a:solidFill>
              <a:latin typeface="Montserrat" panose="00000500000000000000" pitchFamily="2" charset="0"/>
            </a:endParaRPr>
          </a:p>
        </p:txBody>
      </p:sp>
      <p:cxnSp>
        <p:nvCxnSpPr>
          <p:cNvPr id="3" name="Rak 2">
            <a:extLst>
              <a:ext uri="{FF2B5EF4-FFF2-40B4-BE49-F238E27FC236}">
                <a16:creationId xmlns:a16="http://schemas.microsoft.com/office/drawing/2014/main" id="{73F482EC-06C9-BA3A-BF0B-8F093F02A62A}"/>
              </a:ext>
            </a:extLst>
          </p:cNvPr>
          <p:cNvCxnSpPr>
            <a:cxnSpLocks/>
          </p:cNvCxnSpPr>
          <p:nvPr/>
        </p:nvCxnSpPr>
        <p:spPr>
          <a:xfrm>
            <a:off x="7988033" y="2888711"/>
            <a:ext cx="0" cy="4320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Rak 4">
            <a:extLst>
              <a:ext uri="{FF2B5EF4-FFF2-40B4-BE49-F238E27FC236}">
                <a16:creationId xmlns:a16="http://schemas.microsoft.com/office/drawing/2014/main" id="{105DE591-9641-2D32-63E6-9C126141B554}"/>
              </a:ext>
            </a:extLst>
          </p:cNvPr>
          <p:cNvCxnSpPr>
            <a:cxnSpLocks/>
          </p:cNvCxnSpPr>
          <p:nvPr/>
        </p:nvCxnSpPr>
        <p:spPr>
          <a:xfrm>
            <a:off x="16198816" y="2867758"/>
            <a:ext cx="0" cy="4320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ruta 9">
            <a:extLst>
              <a:ext uri="{FF2B5EF4-FFF2-40B4-BE49-F238E27FC236}">
                <a16:creationId xmlns:a16="http://schemas.microsoft.com/office/drawing/2014/main" id="{26F49365-DDF5-1DBC-55F1-DB3823369908}"/>
              </a:ext>
            </a:extLst>
          </p:cNvPr>
          <p:cNvSpPr txBox="1"/>
          <p:nvPr/>
        </p:nvSpPr>
        <p:spPr>
          <a:xfrm>
            <a:off x="16400678" y="2867758"/>
            <a:ext cx="3672976" cy="4308872"/>
          </a:xfrm>
          <a:prstGeom prst="rect">
            <a:avLst/>
          </a:prstGeom>
          <a:noFill/>
        </p:spPr>
        <p:txBody>
          <a:bodyPr wrap="square">
            <a:spAutoFit/>
          </a:bodyPr>
          <a:lstStyle/>
          <a:p>
            <a:pPr fontAlgn="base">
              <a:lnSpc>
                <a:spcPct val="150000"/>
              </a:lnSpc>
            </a:pPr>
            <a:r>
              <a:rPr lang="sv-SE" sz="2200" b="1">
                <a:solidFill>
                  <a:schemeClr val="bg1"/>
                </a:solidFill>
                <a:latin typeface="Montserrat SemiBold" pitchFamily="2" charset="77"/>
              </a:rPr>
              <a:t>Verksamhetsplanering och utvärdering</a:t>
            </a:r>
          </a:p>
          <a:p>
            <a:pPr fontAlgn="base"/>
            <a:br>
              <a:rPr lang="sv-SE" sz="2200">
                <a:solidFill>
                  <a:schemeClr val="bg1"/>
                </a:solidFill>
                <a:latin typeface="Montserrat Light" pitchFamily="2" charset="77"/>
              </a:rPr>
            </a:br>
            <a:r>
              <a:rPr lang="sv-SE" sz="2200" i="1">
                <a:solidFill>
                  <a:schemeClr val="bg1"/>
                </a:solidFill>
                <a:latin typeface="Montserrat Light" pitchFamily="2" charset="77"/>
              </a:rPr>
              <a:t>Utvärdering av verksamheten</a:t>
            </a:r>
            <a:br>
              <a:rPr lang="sv-SE" sz="1600" i="1">
                <a:solidFill>
                  <a:srgbClr val="F5EF88"/>
                </a:solidFill>
                <a:latin typeface="Montserrat Light" pitchFamily="2" charset="77"/>
              </a:rPr>
            </a:br>
            <a:endParaRPr lang="sv-SE" sz="1600" i="1">
              <a:solidFill>
                <a:srgbClr val="F5EF88"/>
              </a:solidFill>
              <a:latin typeface="Montserrat Light" pitchFamily="2" charset="77"/>
            </a:endParaRPr>
          </a:p>
          <a:p>
            <a:pPr fontAlgn="base"/>
            <a:r>
              <a:rPr lang="sv-SE" sz="2200" i="1">
                <a:solidFill>
                  <a:schemeClr val="bg1"/>
                </a:solidFill>
                <a:latin typeface="Montserrat Light" pitchFamily="2" charset="77"/>
              </a:rPr>
              <a:t>Exempel på tidslinje i förening</a:t>
            </a:r>
            <a:br>
              <a:rPr lang="sv-SE" sz="1600">
                <a:solidFill>
                  <a:srgbClr val="F5EF88"/>
                </a:solidFill>
                <a:latin typeface="Montserrat Light" pitchFamily="2" charset="77"/>
              </a:rPr>
            </a:br>
            <a:br>
              <a:rPr lang="sv-SE" sz="1600">
                <a:solidFill>
                  <a:srgbClr val="F5EF88"/>
                </a:solidFill>
                <a:latin typeface="Montserrat Light" pitchFamily="2" charset="77"/>
              </a:rPr>
            </a:br>
            <a:r>
              <a:rPr kumimoji="0" lang="sv-SE" sz="2200" b="0" i="1" u="none" strike="noStrike" kern="1200" cap="none" spc="0" normalizeH="0" baseline="0" noProof="0">
                <a:ln>
                  <a:noFill/>
                </a:ln>
                <a:solidFill>
                  <a:prstClr val="white"/>
                </a:solidFill>
                <a:effectLst/>
                <a:uLnTx/>
                <a:uFillTx/>
                <a:latin typeface="Montserrat Light" pitchFamily="2" charset="77"/>
                <a:ea typeface="+mn-ea"/>
                <a:cs typeface="+mn-cs"/>
              </a:rPr>
              <a:t>Exempel på säsongsplanering för ledare</a:t>
            </a:r>
            <a:endParaRPr lang="sv-SE" sz="1600">
              <a:solidFill>
                <a:srgbClr val="F5EF88"/>
              </a:solidFill>
              <a:latin typeface="Montserrat Light" pitchFamily="2" charset="77"/>
            </a:endParaRPr>
          </a:p>
        </p:txBody>
      </p:sp>
      <p:cxnSp>
        <p:nvCxnSpPr>
          <p:cNvPr id="11" name="Rak 10">
            <a:extLst>
              <a:ext uri="{FF2B5EF4-FFF2-40B4-BE49-F238E27FC236}">
                <a16:creationId xmlns:a16="http://schemas.microsoft.com/office/drawing/2014/main" id="{82F27BBF-1F56-0274-EA9A-D7EC4C719765}"/>
              </a:ext>
            </a:extLst>
          </p:cNvPr>
          <p:cNvCxnSpPr>
            <a:cxnSpLocks/>
          </p:cNvCxnSpPr>
          <p:nvPr/>
        </p:nvCxnSpPr>
        <p:spPr>
          <a:xfrm>
            <a:off x="20073654" y="2888711"/>
            <a:ext cx="0" cy="4320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ruta 14">
            <a:extLst>
              <a:ext uri="{FF2B5EF4-FFF2-40B4-BE49-F238E27FC236}">
                <a16:creationId xmlns:a16="http://schemas.microsoft.com/office/drawing/2014/main" id="{D86030DA-39C8-729E-C574-12DB3732A660}"/>
              </a:ext>
            </a:extLst>
          </p:cNvPr>
          <p:cNvSpPr txBox="1"/>
          <p:nvPr/>
        </p:nvSpPr>
        <p:spPr>
          <a:xfrm>
            <a:off x="4230841" y="2892091"/>
            <a:ext cx="3734736" cy="9514592"/>
          </a:xfrm>
          <a:prstGeom prst="rect">
            <a:avLst/>
          </a:prstGeom>
          <a:noFill/>
        </p:spPr>
        <p:txBody>
          <a:bodyPr wrap="square">
            <a:spAutoFit/>
          </a:bodyPr>
          <a:lstStyle/>
          <a:p>
            <a:pPr fontAlgn="base">
              <a:lnSpc>
                <a:spcPct val="150000"/>
              </a:lnSpc>
            </a:pPr>
            <a:r>
              <a:rPr lang="sv-SE" sz="2200" b="1">
                <a:solidFill>
                  <a:schemeClr val="bg1"/>
                </a:solidFill>
                <a:latin typeface="Montserrat SemiBold" pitchFamily="2" charset="77"/>
              </a:rPr>
              <a:t>SIU Modellen </a:t>
            </a:r>
            <a:br>
              <a:rPr lang="sv-SE" sz="2200" b="1">
                <a:solidFill>
                  <a:schemeClr val="bg1"/>
                </a:solidFill>
                <a:latin typeface="Montserrat SemiBold" pitchFamily="2" charset="77"/>
              </a:rPr>
            </a:br>
            <a:endParaRPr lang="sv-SE" sz="2200" b="1">
              <a:solidFill>
                <a:schemeClr val="bg1"/>
              </a:solidFill>
              <a:latin typeface="Montserrat SemiBold" pitchFamily="2" charset="77"/>
            </a:endParaRPr>
          </a:p>
          <a:p>
            <a:pPr fontAlgn="base"/>
            <a:r>
              <a:rPr lang="sv-SE" sz="2200" i="1">
                <a:solidFill>
                  <a:schemeClr val="bg1"/>
                </a:solidFill>
                <a:latin typeface="Montserrat Light" pitchFamily="2" charset="77"/>
              </a:rPr>
              <a:t>SIU Röd nivå</a:t>
            </a:r>
            <a:br>
              <a:rPr lang="sv-SE" sz="2200">
                <a:solidFill>
                  <a:srgbClr val="F5EF88"/>
                </a:solidFill>
                <a:latin typeface="Montserrat Light" pitchFamily="2" charset="77"/>
              </a:rPr>
            </a:br>
            <a:br>
              <a:rPr lang="sv-SE" sz="2200">
                <a:solidFill>
                  <a:srgbClr val="F5EF88"/>
                </a:solidFill>
                <a:latin typeface="Montserrat Light" pitchFamily="2" charset="77"/>
              </a:rPr>
            </a:br>
            <a:r>
              <a:rPr lang="sv-SE" sz="2200" i="1">
                <a:solidFill>
                  <a:schemeClr val="bg1"/>
                </a:solidFill>
                <a:latin typeface="Montserrat Light" pitchFamily="2" charset="77"/>
              </a:rPr>
              <a:t>Den goda innebandymiljön</a:t>
            </a:r>
            <a:endParaRPr lang="sv-SE" sz="1600" i="1">
              <a:solidFill>
                <a:srgbClr val="F5EF88"/>
              </a:solidFill>
              <a:latin typeface="Montserrat Light" pitchFamily="2" charset="77"/>
            </a:endParaRPr>
          </a:p>
          <a:p>
            <a:pPr fontAlgn="base"/>
            <a:br>
              <a:rPr lang="sv-SE" sz="2200">
                <a:solidFill>
                  <a:schemeClr val="bg1"/>
                </a:solidFill>
                <a:latin typeface="Montserrat Light" pitchFamily="2" charset="77"/>
              </a:rPr>
            </a:br>
            <a:r>
              <a:rPr lang="sv-SE" sz="2200" i="1">
                <a:solidFill>
                  <a:schemeClr val="bg1"/>
                </a:solidFill>
                <a:latin typeface="Montserrat Light" pitchFamily="2" charset="77"/>
              </a:rPr>
              <a:t>Ledarskap och lärande</a:t>
            </a:r>
            <a:endParaRPr lang="sv-SE" sz="2200">
              <a:solidFill>
                <a:schemeClr val="bg1"/>
              </a:solidFill>
              <a:latin typeface="Montserrat" panose="00000500000000000000" pitchFamily="2" charset="0"/>
            </a:endParaRPr>
          </a:p>
          <a:p>
            <a:pPr marL="530167" indent="-530167" fontAlgn="base">
              <a:lnSpc>
                <a:spcPct val="150000"/>
              </a:lnSpc>
            </a:pPr>
            <a:endParaRPr lang="sv-SE" sz="2200">
              <a:solidFill>
                <a:schemeClr val="bg1"/>
              </a:solidFill>
              <a:latin typeface="Montserrat" panose="00000500000000000000" pitchFamily="2" charset="0"/>
            </a:endParaRPr>
          </a:p>
          <a:p>
            <a:pPr marL="530167" indent="-530167" fontAlgn="base">
              <a:lnSpc>
                <a:spcPct val="150000"/>
              </a:lnSpc>
            </a:pPr>
            <a:endParaRPr lang="sv-SE" sz="2200">
              <a:solidFill>
                <a:schemeClr val="bg1"/>
              </a:solidFill>
              <a:latin typeface="Montserrat" panose="00000500000000000000" pitchFamily="2" charset="0"/>
            </a:endParaRPr>
          </a:p>
          <a:p>
            <a:pPr marL="530167" indent="-530167" fontAlgn="base">
              <a:lnSpc>
                <a:spcPct val="150000"/>
              </a:lnSpc>
            </a:pPr>
            <a:endParaRPr lang="sv-SE" sz="2200">
              <a:solidFill>
                <a:schemeClr val="bg1"/>
              </a:solidFill>
              <a:latin typeface="Montserrat" panose="00000500000000000000" pitchFamily="2" charset="0"/>
            </a:endParaRPr>
          </a:p>
          <a:p>
            <a:pPr marL="530167" indent="-530167" fontAlgn="base">
              <a:lnSpc>
                <a:spcPct val="150000"/>
              </a:lnSpc>
            </a:pPr>
            <a:endParaRPr lang="sv-SE" sz="2200">
              <a:solidFill>
                <a:schemeClr val="bg1"/>
              </a:solidFill>
              <a:latin typeface="Montserrat" panose="00000500000000000000" pitchFamily="2" charset="0"/>
            </a:endParaRPr>
          </a:p>
          <a:p>
            <a:pPr marL="530167" indent="-530167" fontAlgn="base">
              <a:lnSpc>
                <a:spcPct val="150000"/>
              </a:lnSpc>
            </a:pPr>
            <a:endParaRPr lang="sv-SE" sz="2200">
              <a:solidFill>
                <a:schemeClr val="bg1"/>
              </a:solidFill>
              <a:latin typeface="Montserrat" panose="00000500000000000000" pitchFamily="2" charset="0"/>
            </a:endParaRPr>
          </a:p>
          <a:p>
            <a:pPr marL="530167" indent="-530167" fontAlgn="base">
              <a:lnSpc>
                <a:spcPct val="150000"/>
              </a:lnSpc>
            </a:pPr>
            <a:endParaRPr lang="sv-SE" sz="2200">
              <a:solidFill>
                <a:schemeClr val="bg1"/>
              </a:solidFill>
              <a:latin typeface="Montserrat" panose="00000500000000000000" pitchFamily="2" charset="0"/>
            </a:endParaRPr>
          </a:p>
          <a:p>
            <a:pPr marL="530167" indent="-530167" fontAlgn="base">
              <a:lnSpc>
                <a:spcPct val="150000"/>
              </a:lnSpc>
            </a:pPr>
            <a:endParaRPr lang="sv-SE" sz="2200">
              <a:solidFill>
                <a:schemeClr val="bg1"/>
              </a:solidFill>
              <a:latin typeface="Montserrat" panose="00000500000000000000" pitchFamily="2" charset="0"/>
            </a:endParaRPr>
          </a:p>
          <a:p>
            <a:pPr marL="530167" indent="-530167" fontAlgn="base">
              <a:lnSpc>
                <a:spcPct val="150000"/>
              </a:lnSpc>
            </a:pPr>
            <a:endParaRPr lang="sv-SE" sz="2200">
              <a:solidFill>
                <a:schemeClr val="bg1"/>
              </a:solidFill>
              <a:latin typeface="Montserrat" panose="00000500000000000000" pitchFamily="2" charset="0"/>
            </a:endParaRPr>
          </a:p>
          <a:p>
            <a:pPr marL="530167" indent="-530167" fontAlgn="base">
              <a:lnSpc>
                <a:spcPct val="150000"/>
              </a:lnSpc>
            </a:pPr>
            <a:endParaRPr lang="sv-SE" sz="2200">
              <a:solidFill>
                <a:schemeClr val="bg1"/>
              </a:solidFill>
              <a:latin typeface="Montserrat" panose="00000500000000000000" pitchFamily="2" charset="0"/>
            </a:endParaRPr>
          </a:p>
          <a:p>
            <a:pPr fontAlgn="base">
              <a:lnSpc>
                <a:spcPct val="150000"/>
              </a:lnSpc>
            </a:pPr>
            <a:endParaRPr lang="sv-SE" sz="2200">
              <a:solidFill>
                <a:schemeClr val="bg1"/>
              </a:solidFill>
              <a:latin typeface="Montserrat" panose="00000500000000000000" pitchFamily="2" charset="0"/>
            </a:endParaRPr>
          </a:p>
          <a:p>
            <a:pPr fontAlgn="base">
              <a:lnSpc>
                <a:spcPct val="150000"/>
              </a:lnSpc>
            </a:pPr>
            <a:endParaRPr lang="sv-SE" sz="2200">
              <a:solidFill>
                <a:schemeClr val="bg1"/>
              </a:solidFill>
              <a:latin typeface="Montserrat" panose="00000500000000000000" pitchFamily="2" charset="0"/>
            </a:endParaRPr>
          </a:p>
          <a:p>
            <a:pPr fontAlgn="base">
              <a:lnSpc>
                <a:spcPct val="150000"/>
              </a:lnSpc>
            </a:pPr>
            <a:endParaRPr lang="sv-SE" sz="2200">
              <a:solidFill>
                <a:schemeClr val="bg1"/>
              </a:solidFill>
              <a:latin typeface="Montserrat" panose="00000500000000000000" pitchFamily="2" charset="0"/>
            </a:endParaRPr>
          </a:p>
        </p:txBody>
      </p:sp>
      <p:cxnSp>
        <p:nvCxnSpPr>
          <p:cNvPr id="12" name="Rak 2">
            <a:extLst>
              <a:ext uri="{FF2B5EF4-FFF2-40B4-BE49-F238E27FC236}">
                <a16:creationId xmlns:a16="http://schemas.microsoft.com/office/drawing/2014/main" id="{9AD0C221-EFE6-B89E-6C70-78AE48710C80}"/>
              </a:ext>
            </a:extLst>
          </p:cNvPr>
          <p:cNvCxnSpPr>
            <a:cxnSpLocks/>
          </p:cNvCxnSpPr>
          <p:nvPr/>
        </p:nvCxnSpPr>
        <p:spPr>
          <a:xfrm>
            <a:off x="11954150" y="2909664"/>
            <a:ext cx="0" cy="4320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Rak 2">
            <a:extLst>
              <a:ext uri="{FF2B5EF4-FFF2-40B4-BE49-F238E27FC236}">
                <a16:creationId xmlns:a16="http://schemas.microsoft.com/office/drawing/2014/main" id="{C73287E5-D53A-24AD-1907-B90B4C9682BE}"/>
              </a:ext>
            </a:extLst>
          </p:cNvPr>
          <p:cNvCxnSpPr>
            <a:cxnSpLocks/>
          </p:cNvCxnSpPr>
          <p:nvPr/>
        </p:nvCxnSpPr>
        <p:spPr>
          <a:xfrm>
            <a:off x="3724550" y="3017501"/>
            <a:ext cx="0" cy="4320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ruta 13">
            <a:extLst>
              <a:ext uri="{FF2B5EF4-FFF2-40B4-BE49-F238E27FC236}">
                <a16:creationId xmlns:a16="http://schemas.microsoft.com/office/drawing/2014/main" id="{F72C2D34-A0E0-C7D5-0022-D80324A243B8}"/>
              </a:ext>
            </a:extLst>
          </p:cNvPr>
          <p:cNvSpPr txBox="1"/>
          <p:nvPr/>
        </p:nvSpPr>
        <p:spPr>
          <a:xfrm>
            <a:off x="8289280" y="2892091"/>
            <a:ext cx="3734736" cy="9514592"/>
          </a:xfrm>
          <a:prstGeom prst="rect">
            <a:avLst/>
          </a:prstGeom>
          <a:noFill/>
        </p:spPr>
        <p:txBody>
          <a:bodyPr wrap="square">
            <a:spAutoFit/>
          </a:bodyPr>
          <a:lstStyle/>
          <a:p>
            <a:pPr fontAlgn="base">
              <a:lnSpc>
                <a:spcPct val="150000"/>
              </a:lnSpc>
            </a:pPr>
            <a:r>
              <a:rPr lang="sv-SE" sz="2200" b="1">
                <a:solidFill>
                  <a:schemeClr val="bg1"/>
                </a:solidFill>
                <a:latin typeface="Montserrat SemiBold" pitchFamily="2" charset="77"/>
              </a:rPr>
              <a:t>Spelarutvecklingsplan</a:t>
            </a:r>
            <a:br>
              <a:rPr lang="sv-SE" sz="2200" b="1">
                <a:solidFill>
                  <a:schemeClr val="bg1"/>
                </a:solidFill>
                <a:latin typeface="Montserrat SemiBold" pitchFamily="2" charset="77"/>
              </a:rPr>
            </a:br>
            <a:endParaRPr lang="sv-SE" sz="2200" b="1">
              <a:solidFill>
                <a:schemeClr val="bg1"/>
              </a:solidFill>
              <a:latin typeface="Montserrat SemiBold" pitchFamily="2" charset="77"/>
            </a:endParaRPr>
          </a:p>
          <a:p>
            <a:pPr fontAlgn="base"/>
            <a:r>
              <a:rPr lang="sv-SE" sz="2200" i="1">
                <a:solidFill>
                  <a:schemeClr val="bg1"/>
                </a:solidFill>
                <a:latin typeface="Montserrat Light" pitchFamily="2" charset="77"/>
              </a:rPr>
              <a:t>Grundprinciper för förening</a:t>
            </a:r>
            <a:br>
              <a:rPr lang="sv-SE" sz="2200">
                <a:solidFill>
                  <a:srgbClr val="F5EF88"/>
                </a:solidFill>
                <a:latin typeface="Montserrat Light" pitchFamily="2" charset="77"/>
              </a:rPr>
            </a:br>
            <a:br>
              <a:rPr lang="sv-SE" sz="2200">
                <a:solidFill>
                  <a:srgbClr val="F5EF88"/>
                </a:solidFill>
                <a:latin typeface="Montserrat Light" pitchFamily="2" charset="77"/>
              </a:rPr>
            </a:br>
            <a:r>
              <a:rPr lang="sv-SE" sz="2200" i="1">
                <a:solidFill>
                  <a:schemeClr val="bg1"/>
                </a:solidFill>
                <a:latin typeface="Montserrat Light" pitchFamily="2" charset="77"/>
              </a:rPr>
              <a:t>12-14 år</a:t>
            </a:r>
            <a:endParaRPr lang="sv-SE" sz="1600" i="1">
              <a:solidFill>
                <a:srgbClr val="F5EF88"/>
              </a:solidFill>
              <a:latin typeface="Montserrat Light" pitchFamily="2" charset="77"/>
            </a:endParaRPr>
          </a:p>
          <a:p>
            <a:pPr fontAlgn="base"/>
            <a:br>
              <a:rPr lang="sv-SE" sz="2200">
                <a:solidFill>
                  <a:schemeClr val="bg1"/>
                </a:solidFill>
                <a:latin typeface="Montserrat Light" pitchFamily="2" charset="77"/>
              </a:rPr>
            </a:br>
            <a:r>
              <a:rPr lang="sv-SE" sz="2200" i="1">
                <a:solidFill>
                  <a:schemeClr val="bg1"/>
                </a:solidFill>
                <a:latin typeface="Montserrat Light" pitchFamily="2" charset="77"/>
              </a:rPr>
              <a:t>15-16 år</a:t>
            </a:r>
            <a:br>
              <a:rPr lang="sv-SE" sz="1600">
                <a:solidFill>
                  <a:srgbClr val="F5EF88"/>
                </a:solidFill>
                <a:latin typeface="Montserrat Light" pitchFamily="2" charset="77"/>
              </a:rPr>
            </a:br>
            <a:endParaRPr lang="sv-SE" sz="2200">
              <a:solidFill>
                <a:schemeClr val="bg1"/>
              </a:solidFill>
              <a:latin typeface="Montserrat" panose="00000500000000000000" pitchFamily="2" charset="0"/>
            </a:endParaRPr>
          </a:p>
          <a:p>
            <a:pPr marL="530167" indent="-530167" fontAlgn="base">
              <a:lnSpc>
                <a:spcPct val="150000"/>
              </a:lnSpc>
            </a:pPr>
            <a:endParaRPr lang="sv-SE" sz="2200">
              <a:solidFill>
                <a:schemeClr val="bg1"/>
              </a:solidFill>
              <a:latin typeface="Montserrat" panose="00000500000000000000" pitchFamily="2" charset="0"/>
            </a:endParaRPr>
          </a:p>
          <a:p>
            <a:pPr marL="530167" indent="-530167" fontAlgn="base">
              <a:lnSpc>
                <a:spcPct val="150000"/>
              </a:lnSpc>
            </a:pPr>
            <a:endParaRPr lang="sv-SE" sz="2200">
              <a:solidFill>
                <a:schemeClr val="bg1"/>
              </a:solidFill>
              <a:latin typeface="Montserrat" panose="00000500000000000000" pitchFamily="2" charset="0"/>
            </a:endParaRPr>
          </a:p>
          <a:p>
            <a:pPr marL="530167" indent="-530167" fontAlgn="base">
              <a:lnSpc>
                <a:spcPct val="150000"/>
              </a:lnSpc>
            </a:pPr>
            <a:endParaRPr lang="sv-SE" sz="2200">
              <a:solidFill>
                <a:schemeClr val="bg1"/>
              </a:solidFill>
              <a:latin typeface="Montserrat" panose="00000500000000000000" pitchFamily="2" charset="0"/>
            </a:endParaRPr>
          </a:p>
          <a:p>
            <a:pPr marL="530167" indent="-530167" fontAlgn="base">
              <a:lnSpc>
                <a:spcPct val="150000"/>
              </a:lnSpc>
            </a:pPr>
            <a:endParaRPr lang="sv-SE" sz="2200">
              <a:solidFill>
                <a:schemeClr val="bg1"/>
              </a:solidFill>
              <a:latin typeface="Montserrat" panose="00000500000000000000" pitchFamily="2" charset="0"/>
            </a:endParaRPr>
          </a:p>
          <a:p>
            <a:pPr marL="530167" indent="-530167" fontAlgn="base">
              <a:lnSpc>
                <a:spcPct val="150000"/>
              </a:lnSpc>
            </a:pPr>
            <a:endParaRPr lang="sv-SE" sz="2200">
              <a:solidFill>
                <a:schemeClr val="bg1"/>
              </a:solidFill>
              <a:latin typeface="Montserrat" panose="00000500000000000000" pitchFamily="2" charset="0"/>
            </a:endParaRPr>
          </a:p>
          <a:p>
            <a:pPr marL="530167" indent="-530167" fontAlgn="base">
              <a:lnSpc>
                <a:spcPct val="150000"/>
              </a:lnSpc>
            </a:pPr>
            <a:endParaRPr lang="sv-SE" sz="2200">
              <a:solidFill>
                <a:schemeClr val="bg1"/>
              </a:solidFill>
              <a:latin typeface="Montserrat" panose="00000500000000000000" pitchFamily="2" charset="0"/>
            </a:endParaRPr>
          </a:p>
          <a:p>
            <a:pPr marL="530167" indent="-530167" fontAlgn="base">
              <a:lnSpc>
                <a:spcPct val="150000"/>
              </a:lnSpc>
            </a:pPr>
            <a:endParaRPr lang="sv-SE" sz="2200">
              <a:solidFill>
                <a:schemeClr val="bg1"/>
              </a:solidFill>
              <a:latin typeface="Montserrat" panose="00000500000000000000" pitchFamily="2" charset="0"/>
            </a:endParaRPr>
          </a:p>
          <a:p>
            <a:pPr marL="530167" indent="-530167" fontAlgn="base">
              <a:lnSpc>
                <a:spcPct val="150000"/>
              </a:lnSpc>
            </a:pPr>
            <a:endParaRPr lang="sv-SE" sz="2200">
              <a:solidFill>
                <a:schemeClr val="bg1"/>
              </a:solidFill>
              <a:latin typeface="Montserrat" panose="00000500000000000000" pitchFamily="2" charset="0"/>
            </a:endParaRPr>
          </a:p>
          <a:p>
            <a:pPr marL="530167" indent="-530167" fontAlgn="base">
              <a:lnSpc>
                <a:spcPct val="150000"/>
              </a:lnSpc>
            </a:pPr>
            <a:endParaRPr lang="sv-SE" sz="2200">
              <a:solidFill>
                <a:schemeClr val="bg1"/>
              </a:solidFill>
              <a:latin typeface="Montserrat" panose="00000500000000000000" pitchFamily="2" charset="0"/>
            </a:endParaRPr>
          </a:p>
          <a:p>
            <a:pPr fontAlgn="base">
              <a:lnSpc>
                <a:spcPct val="150000"/>
              </a:lnSpc>
            </a:pPr>
            <a:endParaRPr lang="sv-SE" sz="2200">
              <a:solidFill>
                <a:schemeClr val="bg1"/>
              </a:solidFill>
              <a:latin typeface="Montserrat" panose="00000500000000000000" pitchFamily="2" charset="0"/>
            </a:endParaRPr>
          </a:p>
          <a:p>
            <a:pPr fontAlgn="base">
              <a:lnSpc>
                <a:spcPct val="150000"/>
              </a:lnSpc>
            </a:pPr>
            <a:endParaRPr lang="sv-SE" sz="2200">
              <a:solidFill>
                <a:schemeClr val="bg1"/>
              </a:solidFill>
              <a:latin typeface="Montserrat" panose="00000500000000000000" pitchFamily="2" charset="0"/>
            </a:endParaRPr>
          </a:p>
          <a:p>
            <a:pPr fontAlgn="base">
              <a:lnSpc>
                <a:spcPct val="150000"/>
              </a:lnSpc>
            </a:pPr>
            <a:endParaRPr lang="sv-SE" sz="2200">
              <a:solidFill>
                <a:schemeClr val="bg1"/>
              </a:solidFill>
              <a:latin typeface="Montserrat" panose="00000500000000000000" pitchFamily="2" charset="0"/>
            </a:endParaRPr>
          </a:p>
        </p:txBody>
      </p:sp>
    </p:spTree>
    <p:extLst>
      <p:ext uri="{BB962C8B-B14F-4D97-AF65-F5344CB8AC3E}">
        <p14:creationId xmlns:p14="http://schemas.microsoft.com/office/powerpoint/2010/main" val="28596395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84E5FA84-C99D-79C5-BE61-106362C348C4}"/>
            </a:ext>
          </a:extLst>
        </p:cNvPr>
        <p:cNvGrpSpPr/>
        <p:nvPr/>
      </p:nvGrpSpPr>
      <p:grpSpPr>
        <a:xfrm>
          <a:off x="0" y="0"/>
          <a:ext cx="0" cy="0"/>
          <a:chOff x="0" y="0"/>
          <a:chExt cx="0" cy="0"/>
        </a:xfrm>
      </p:grpSpPr>
      <p:sp>
        <p:nvSpPr>
          <p:cNvPr id="11" name="Rektangel med rundade hörn 11">
            <a:extLst>
              <a:ext uri="{FF2B5EF4-FFF2-40B4-BE49-F238E27FC236}">
                <a16:creationId xmlns:a16="http://schemas.microsoft.com/office/drawing/2014/main" id="{C8517323-7F49-6A83-A211-A39A0F586EEC}"/>
              </a:ext>
            </a:extLst>
          </p:cNvPr>
          <p:cNvSpPr/>
          <p:nvPr/>
        </p:nvSpPr>
        <p:spPr>
          <a:xfrm>
            <a:off x="3735101" y="530811"/>
            <a:ext cx="16767831" cy="2211972"/>
          </a:xfrm>
          <a:prstGeom prst="rect">
            <a:avLst/>
          </a:prstGeom>
          <a:noFill/>
          <a:ln w="12700">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defRPr/>
            </a:pPr>
            <a:r>
              <a:rPr lang="sv-SE" sz="8500">
                <a:solidFill>
                  <a:prstClr val="white"/>
                </a:solidFill>
                <a:latin typeface="Mongoose Regular"/>
              </a:rPr>
              <a:t> 8. FÖRHINDRA MÅL</a:t>
            </a:r>
            <a:endParaRPr lang="sv-SE" sz="4000" b="1">
              <a:solidFill>
                <a:srgbClr val="F5EF88"/>
              </a:solidFill>
              <a:latin typeface="Montserrat SemiBold" pitchFamily="2" charset="77"/>
            </a:endParaRPr>
          </a:p>
          <a:p>
            <a:pPr lvl="0" algn="ctr" fontAlgn="base">
              <a:defRPr/>
            </a:pPr>
            <a:endParaRPr lang="sv-SE" sz="4000" b="1">
              <a:solidFill>
                <a:srgbClr val="F5EF88"/>
              </a:solidFill>
              <a:latin typeface="Montserrat SemiBold" pitchFamily="2" charset="77"/>
            </a:endParaRPr>
          </a:p>
          <a:p>
            <a:pPr lvl="0" algn="ctr" fontAlgn="base">
              <a:defRPr/>
            </a:pPr>
            <a:r>
              <a:rPr lang="sv-SE" sz="4000" b="1">
                <a:solidFill>
                  <a:srgbClr val="F5EF88"/>
                </a:solidFill>
                <a:latin typeface="Montserrat SemiBold" pitchFamily="2" charset="77"/>
              </a:rPr>
              <a:t>Försvara mål, skydda centrala ytor och täcka skott</a:t>
            </a:r>
          </a:p>
        </p:txBody>
      </p:sp>
      <p:sp>
        <p:nvSpPr>
          <p:cNvPr id="22" name="Rektangel med rundade hörn 11">
            <a:extLst>
              <a:ext uri="{FF2B5EF4-FFF2-40B4-BE49-F238E27FC236}">
                <a16:creationId xmlns:a16="http://schemas.microsoft.com/office/drawing/2014/main" id="{44E0874B-7023-E04A-ED09-8551B3ED4FEC}"/>
              </a:ext>
            </a:extLst>
          </p:cNvPr>
          <p:cNvSpPr/>
          <p:nvPr/>
        </p:nvSpPr>
        <p:spPr>
          <a:xfrm>
            <a:off x="1348536" y="4790319"/>
            <a:ext cx="6374695" cy="4834444"/>
          </a:xfrm>
          <a:prstGeom prst="roundRect">
            <a:avLst/>
          </a:prstGeom>
          <a:noFill/>
          <a:ln w="6350">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nchorCtr="0"/>
          <a:lstStyle/>
          <a:p>
            <a:pPr marL="0" marR="0" lvl="0" indent="0" algn="l" defTabSz="1828686" rtl="0" eaLnBrk="1" fontAlgn="auto" latinLnBrk="0" hangingPunct="1">
              <a:lnSpc>
                <a:spcPct val="100000"/>
              </a:lnSpc>
              <a:spcBef>
                <a:spcPts val="0"/>
              </a:spcBef>
              <a:spcAft>
                <a:spcPts val="0"/>
              </a:spcAft>
              <a:buClrTx/>
              <a:buSzTx/>
              <a:buFontTx/>
              <a:buNone/>
              <a:tabLst/>
              <a:defRPr/>
            </a:pPr>
            <a:r>
              <a:rPr lang="sv-SE" sz="2800" b="1">
                <a:solidFill>
                  <a:srgbClr val="F5EF88"/>
                </a:solidFill>
                <a:latin typeface="Montserrat SemiBold"/>
              </a:rPr>
              <a:t>Färdigheter</a:t>
            </a:r>
          </a:p>
          <a:p>
            <a:pPr marL="0" marR="0" lvl="0" indent="0" algn="l" defTabSz="1828686" rtl="0" eaLnBrk="1" fontAlgn="auto" latinLnBrk="0" hangingPunct="1">
              <a:lnSpc>
                <a:spcPct val="100000"/>
              </a:lnSpc>
              <a:spcBef>
                <a:spcPts val="0"/>
              </a:spcBef>
              <a:spcAft>
                <a:spcPts val="0"/>
              </a:spcAft>
              <a:buClrTx/>
              <a:buSzTx/>
              <a:buFontTx/>
              <a:buNone/>
              <a:tabLst/>
              <a:defRPr/>
            </a:pPr>
            <a:r>
              <a:rPr lang="sv-SE" sz="2400" b="1">
                <a:solidFill>
                  <a:schemeClr val="bg1"/>
                </a:solidFill>
                <a:latin typeface="Montserrat Light" panose="00000400000000000000" pitchFamily="2" charset="0"/>
              </a:rPr>
              <a:t>Spela blad mot boll </a:t>
            </a:r>
            <a:r>
              <a:rPr lang="sv-SE" sz="2400">
                <a:solidFill>
                  <a:schemeClr val="bg1"/>
                </a:solidFill>
                <a:latin typeface="Montserrat Light" panose="00000400000000000000" pitchFamily="2" charset="0"/>
              </a:rPr>
              <a:t>för att störa passningar och skott</a:t>
            </a:r>
          </a:p>
          <a:p>
            <a:pPr marL="0" marR="0" lvl="0" indent="0" algn="l" defTabSz="1828686" rtl="0" eaLnBrk="1" fontAlgn="auto" latinLnBrk="0" hangingPunct="1">
              <a:lnSpc>
                <a:spcPct val="100000"/>
              </a:lnSpc>
              <a:spcBef>
                <a:spcPts val="0"/>
              </a:spcBef>
              <a:spcAft>
                <a:spcPts val="0"/>
              </a:spcAft>
              <a:buClrTx/>
              <a:buSzTx/>
              <a:buFontTx/>
              <a:buNone/>
              <a:tabLst/>
              <a:defRPr/>
            </a:pPr>
            <a:r>
              <a:rPr lang="sv-SE" sz="2400" b="1">
                <a:solidFill>
                  <a:schemeClr val="bg1"/>
                </a:solidFill>
                <a:latin typeface="Montserrat Light" panose="00000400000000000000" pitchFamily="2" charset="0"/>
              </a:rPr>
              <a:t>Täcka skott </a:t>
            </a:r>
            <a:r>
              <a:rPr lang="sv-SE" sz="2400">
                <a:solidFill>
                  <a:schemeClr val="bg1"/>
                </a:solidFill>
                <a:latin typeface="Montserrat Light" panose="00000400000000000000" pitchFamily="2" charset="0"/>
              </a:rPr>
              <a:t>- gå ner djupt och göra sig stor</a:t>
            </a:r>
          </a:p>
          <a:p>
            <a:pPr marL="0" marR="0" lvl="0" indent="0" algn="l" defTabSz="1828686" rtl="0" eaLnBrk="1" fontAlgn="auto" latinLnBrk="0" hangingPunct="1">
              <a:lnSpc>
                <a:spcPct val="100000"/>
              </a:lnSpc>
              <a:spcBef>
                <a:spcPts val="0"/>
              </a:spcBef>
              <a:spcAft>
                <a:spcPts val="0"/>
              </a:spcAft>
              <a:buClrTx/>
              <a:buSzTx/>
              <a:buFontTx/>
              <a:buNone/>
              <a:tabLst/>
              <a:defRPr/>
            </a:pPr>
            <a:r>
              <a:rPr lang="sv-SE" sz="2400" b="1">
                <a:solidFill>
                  <a:schemeClr val="bg1"/>
                </a:solidFill>
                <a:latin typeface="Montserrat Light" panose="00000400000000000000" pitchFamily="2" charset="0"/>
              </a:rPr>
              <a:t>Snabba fötter </a:t>
            </a:r>
            <a:r>
              <a:rPr lang="sv-SE" sz="2400">
                <a:solidFill>
                  <a:schemeClr val="bg1"/>
                </a:solidFill>
                <a:latin typeface="Montserrat Light" panose="00000400000000000000" pitchFamily="2" charset="0"/>
              </a:rPr>
              <a:t>för att täcka ytor</a:t>
            </a:r>
          </a:p>
          <a:p>
            <a:pPr marL="0" marR="0" lvl="0" indent="0" algn="l" defTabSz="1828686" rtl="0" eaLnBrk="1" fontAlgn="auto" latinLnBrk="0" hangingPunct="1">
              <a:lnSpc>
                <a:spcPct val="100000"/>
              </a:lnSpc>
              <a:spcBef>
                <a:spcPts val="0"/>
              </a:spcBef>
              <a:spcAft>
                <a:spcPts val="0"/>
              </a:spcAft>
              <a:buClrTx/>
              <a:buSzTx/>
              <a:buFontTx/>
              <a:buNone/>
              <a:tabLst/>
              <a:defRPr/>
            </a:pPr>
            <a:r>
              <a:rPr lang="sv-SE" sz="2400" b="1">
                <a:solidFill>
                  <a:schemeClr val="bg1"/>
                </a:solidFill>
                <a:latin typeface="Montserrat Light" panose="00000400000000000000" pitchFamily="2" charset="0"/>
              </a:rPr>
              <a:t>Balans och styrka </a:t>
            </a:r>
            <a:r>
              <a:rPr lang="sv-SE" sz="2400">
                <a:solidFill>
                  <a:schemeClr val="bg1"/>
                </a:solidFill>
                <a:latin typeface="Montserrat Light" panose="00000400000000000000" pitchFamily="2" charset="0"/>
              </a:rPr>
              <a:t>för att stå emot dueller framför mål</a:t>
            </a:r>
          </a:p>
          <a:p>
            <a:pPr marL="0" marR="0" lvl="0" indent="0" algn="l" defTabSz="1828686" rtl="0" eaLnBrk="1" fontAlgn="auto" latinLnBrk="0" hangingPunct="1">
              <a:lnSpc>
                <a:spcPct val="100000"/>
              </a:lnSpc>
              <a:spcBef>
                <a:spcPts val="0"/>
              </a:spcBef>
              <a:spcAft>
                <a:spcPts val="0"/>
              </a:spcAft>
              <a:buClrTx/>
              <a:buSzTx/>
              <a:buFontTx/>
              <a:buNone/>
              <a:tabLst/>
              <a:defRPr/>
            </a:pPr>
            <a:r>
              <a:rPr lang="sv-SE" sz="2400" b="1">
                <a:solidFill>
                  <a:schemeClr val="bg1"/>
                </a:solidFill>
                <a:latin typeface="Montserrat Light" panose="00000400000000000000" pitchFamily="2" charset="0"/>
              </a:rPr>
              <a:t>Rörlighet och koordination </a:t>
            </a:r>
            <a:r>
              <a:rPr lang="sv-SE" sz="2400">
                <a:solidFill>
                  <a:schemeClr val="bg1"/>
                </a:solidFill>
                <a:latin typeface="Montserrat Light" panose="00000400000000000000" pitchFamily="2" charset="0"/>
              </a:rPr>
              <a:t>för att kunna blockera skott</a:t>
            </a:r>
          </a:p>
        </p:txBody>
      </p:sp>
      <p:sp>
        <p:nvSpPr>
          <p:cNvPr id="23" name="Rektangel med rundade hörn 11">
            <a:extLst>
              <a:ext uri="{FF2B5EF4-FFF2-40B4-BE49-F238E27FC236}">
                <a16:creationId xmlns:a16="http://schemas.microsoft.com/office/drawing/2014/main" id="{3DDA894D-9DAB-E77E-28A1-B4B9EE997504}"/>
              </a:ext>
            </a:extLst>
          </p:cNvPr>
          <p:cNvSpPr/>
          <p:nvPr/>
        </p:nvSpPr>
        <p:spPr>
          <a:xfrm>
            <a:off x="8635887" y="5151616"/>
            <a:ext cx="6656798" cy="3638942"/>
          </a:xfrm>
          <a:prstGeom prst="roundRect">
            <a:avLst/>
          </a:prstGeom>
          <a:noFill/>
          <a:ln w="6350">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L="0" marR="0" lvl="0" indent="0" algn="l" defTabSz="1828686" rtl="0" eaLnBrk="1" fontAlgn="auto" latinLnBrk="0" hangingPunct="1">
              <a:lnSpc>
                <a:spcPct val="100000"/>
              </a:lnSpc>
              <a:spcBef>
                <a:spcPts val="0"/>
              </a:spcBef>
              <a:spcAft>
                <a:spcPts val="0"/>
              </a:spcAft>
              <a:buClrTx/>
              <a:buSzTx/>
              <a:buFontTx/>
              <a:buNone/>
              <a:tabLst/>
              <a:defRPr/>
            </a:pPr>
            <a:r>
              <a:rPr lang="sv-SE" sz="2800" b="1">
                <a:solidFill>
                  <a:srgbClr val="F5EF88"/>
                </a:solidFill>
                <a:latin typeface="Montserrat SemiBold"/>
              </a:rPr>
              <a:t>Beteenden</a:t>
            </a:r>
          </a:p>
          <a:p>
            <a:pPr marL="0" marR="0" lvl="0" indent="0" algn="l" defTabSz="1828686" rtl="0" eaLnBrk="1" fontAlgn="auto" latinLnBrk="0" hangingPunct="1">
              <a:lnSpc>
                <a:spcPct val="100000"/>
              </a:lnSpc>
              <a:spcBef>
                <a:spcPts val="0"/>
              </a:spcBef>
              <a:spcAft>
                <a:spcPts val="0"/>
              </a:spcAft>
              <a:buClrTx/>
              <a:buSzTx/>
              <a:buFontTx/>
              <a:buNone/>
              <a:tabLst/>
              <a:defRPr/>
            </a:pPr>
            <a:r>
              <a:rPr lang="sv-SE" sz="2400">
                <a:solidFill>
                  <a:schemeClr val="bg1"/>
                </a:solidFill>
                <a:latin typeface="Montserrat Light" panose="00000400000000000000" pitchFamily="2" charset="0"/>
              </a:rPr>
              <a:t>Stänga bollens väg mot mål</a:t>
            </a:r>
          </a:p>
          <a:p>
            <a:pPr marL="0" marR="0" lvl="0" indent="0" algn="l" defTabSz="1828686" rtl="0" eaLnBrk="1" fontAlgn="auto" latinLnBrk="0" hangingPunct="1">
              <a:lnSpc>
                <a:spcPct val="100000"/>
              </a:lnSpc>
              <a:spcBef>
                <a:spcPts val="0"/>
              </a:spcBef>
              <a:spcAft>
                <a:spcPts val="0"/>
              </a:spcAft>
              <a:buClrTx/>
              <a:buSzTx/>
              <a:buFontTx/>
              <a:buNone/>
              <a:tabLst/>
              <a:defRPr/>
            </a:pPr>
            <a:r>
              <a:rPr lang="sv-SE" sz="2400">
                <a:solidFill>
                  <a:schemeClr val="bg1"/>
                </a:solidFill>
                <a:latin typeface="Montserrat Light" panose="00000400000000000000" pitchFamily="2" charset="0"/>
              </a:rPr>
              <a:t>Jobba inifrån och ut – först skydda mål och yta, sedan pressa boll</a:t>
            </a:r>
          </a:p>
          <a:p>
            <a:pPr marL="0" marR="0" lvl="0" indent="0" algn="l" defTabSz="1828686" rtl="0" eaLnBrk="1" fontAlgn="auto" latinLnBrk="0" hangingPunct="1">
              <a:lnSpc>
                <a:spcPct val="100000"/>
              </a:lnSpc>
              <a:spcBef>
                <a:spcPts val="0"/>
              </a:spcBef>
              <a:spcAft>
                <a:spcPts val="0"/>
              </a:spcAft>
              <a:buClrTx/>
              <a:buSzTx/>
              <a:buFontTx/>
              <a:buNone/>
              <a:tabLst/>
              <a:defRPr/>
            </a:pPr>
            <a:r>
              <a:rPr lang="sv-SE" sz="2400">
                <a:solidFill>
                  <a:schemeClr val="bg1"/>
                </a:solidFill>
                <a:latin typeface="Montserrat Light" panose="00000400000000000000" pitchFamily="2" charset="0"/>
              </a:rPr>
              <a:t>Jobba djupt och blockera skott när motståndare söker skott</a:t>
            </a:r>
          </a:p>
          <a:p>
            <a:pPr marL="0" marR="0" lvl="0" indent="0" algn="l" defTabSz="1828686" rtl="0" eaLnBrk="1" fontAlgn="auto" latinLnBrk="0" hangingPunct="1">
              <a:lnSpc>
                <a:spcPct val="100000"/>
              </a:lnSpc>
              <a:spcBef>
                <a:spcPts val="0"/>
              </a:spcBef>
              <a:spcAft>
                <a:spcPts val="0"/>
              </a:spcAft>
              <a:buClrTx/>
              <a:buSzTx/>
              <a:buFontTx/>
              <a:buNone/>
              <a:tabLst/>
              <a:defRPr/>
            </a:pPr>
            <a:r>
              <a:rPr lang="sv-SE" sz="2400">
                <a:solidFill>
                  <a:schemeClr val="bg1"/>
                </a:solidFill>
                <a:latin typeface="Montserrat Light" panose="00000400000000000000" pitchFamily="2" charset="0"/>
              </a:rPr>
              <a:t>Plocka bort motståndare framför mål och låt målvakt ta bollen</a:t>
            </a:r>
          </a:p>
        </p:txBody>
      </p:sp>
      <p:cxnSp>
        <p:nvCxnSpPr>
          <p:cNvPr id="15" name="Rak 14">
            <a:extLst>
              <a:ext uri="{FF2B5EF4-FFF2-40B4-BE49-F238E27FC236}">
                <a16:creationId xmlns:a16="http://schemas.microsoft.com/office/drawing/2014/main" id="{68A9F637-B15A-9E5B-8382-E871A49FB2DE}"/>
              </a:ext>
            </a:extLst>
          </p:cNvPr>
          <p:cNvCxnSpPr>
            <a:cxnSpLocks/>
          </p:cNvCxnSpPr>
          <p:nvPr/>
        </p:nvCxnSpPr>
        <p:spPr>
          <a:xfrm>
            <a:off x="-264695" y="1949616"/>
            <a:ext cx="246471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Rak 17">
            <a:extLst>
              <a:ext uri="{FF2B5EF4-FFF2-40B4-BE49-F238E27FC236}">
                <a16:creationId xmlns:a16="http://schemas.microsoft.com/office/drawing/2014/main" id="{6C0C081A-6D0B-7374-CCED-0951619852A2}"/>
              </a:ext>
            </a:extLst>
          </p:cNvPr>
          <p:cNvCxnSpPr>
            <a:cxnSpLocks/>
          </p:cNvCxnSpPr>
          <p:nvPr/>
        </p:nvCxnSpPr>
        <p:spPr>
          <a:xfrm>
            <a:off x="-132348" y="3519737"/>
            <a:ext cx="246471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83EAA2A4-69AD-8C97-E077-4D3093F65E17}"/>
              </a:ext>
            </a:extLst>
          </p:cNvPr>
          <p:cNvCxnSpPr>
            <a:cxnSpLocks/>
          </p:cNvCxnSpPr>
          <p:nvPr/>
        </p:nvCxnSpPr>
        <p:spPr>
          <a:xfrm>
            <a:off x="7795531" y="5495801"/>
            <a:ext cx="0" cy="295057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Rektangel med rundade hörn 11">
            <a:extLst>
              <a:ext uri="{FF2B5EF4-FFF2-40B4-BE49-F238E27FC236}">
                <a16:creationId xmlns:a16="http://schemas.microsoft.com/office/drawing/2014/main" id="{ABF355CA-7D5C-49C0-EC9B-D5123A9DD7D5}"/>
              </a:ext>
            </a:extLst>
          </p:cNvPr>
          <p:cNvSpPr/>
          <p:nvPr/>
        </p:nvSpPr>
        <p:spPr>
          <a:xfrm>
            <a:off x="16309378" y="5382713"/>
            <a:ext cx="6600378" cy="3894062"/>
          </a:xfrm>
          <a:prstGeom prst="roundRect">
            <a:avLst/>
          </a:prstGeom>
          <a:noFill/>
          <a:ln w="12700">
            <a:noFill/>
          </a:ln>
        </p:spPr>
        <p:style>
          <a:lnRef idx="1">
            <a:schemeClr val="accent1"/>
          </a:lnRef>
          <a:fillRef idx="3">
            <a:schemeClr val="accent1"/>
          </a:fillRef>
          <a:effectRef idx="2">
            <a:schemeClr val="accent1"/>
          </a:effectRef>
          <a:fontRef idx="minor">
            <a:schemeClr val="lt1"/>
          </a:fontRef>
        </p:style>
        <p:txBody>
          <a:bodyPr rtlCol="0" anchor="t" anchorCtr="0"/>
          <a:lstStyle/>
          <a:p>
            <a:pPr marL="0" marR="0" lvl="0" indent="0" algn="l" defTabSz="1828686" rtl="0" eaLnBrk="1" fontAlgn="auto" latinLnBrk="0" hangingPunct="1">
              <a:lnSpc>
                <a:spcPct val="100000"/>
              </a:lnSpc>
              <a:spcBef>
                <a:spcPts val="0"/>
              </a:spcBef>
              <a:spcAft>
                <a:spcPts val="0"/>
              </a:spcAft>
              <a:buClrTx/>
              <a:buSzTx/>
              <a:buFontTx/>
              <a:buNone/>
              <a:tabLst/>
              <a:defRPr/>
            </a:pPr>
            <a:r>
              <a:rPr kumimoji="0" lang="sv-SE" sz="2800" b="1" i="0" u="none" strike="noStrike" kern="1200" cap="none" spc="0" normalizeH="0" baseline="0" noProof="0">
                <a:ln>
                  <a:noFill/>
                </a:ln>
                <a:solidFill>
                  <a:srgbClr val="F5EF88"/>
                </a:solidFill>
                <a:effectLst/>
                <a:uLnTx/>
                <a:uFillTx/>
                <a:latin typeface="Montserrat SemiBold" pitchFamily="2" charset="77"/>
                <a:ea typeface="+mn-ea"/>
                <a:cs typeface="+mn-cs"/>
              </a:rPr>
              <a:t>Spelförståelse</a:t>
            </a:r>
          </a:p>
          <a:p>
            <a:pPr marL="0" marR="0" lvl="0" indent="0" algn="l" defTabSz="1828686" rtl="0" eaLnBrk="1" fontAlgn="auto" latinLnBrk="0" hangingPunct="1">
              <a:lnSpc>
                <a:spcPct val="100000"/>
              </a:lnSpc>
              <a:spcBef>
                <a:spcPts val="0"/>
              </a:spcBef>
              <a:spcAft>
                <a:spcPts val="0"/>
              </a:spcAft>
              <a:buClrTx/>
              <a:buSzTx/>
              <a:buFontTx/>
              <a:buNone/>
              <a:tabLst/>
              <a:defRPr/>
            </a:pPr>
            <a:r>
              <a:rPr kumimoji="0" lang="sv-SE" sz="2400" u="none" strike="noStrike" kern="1200" cap="none" spc="0" normalizeH="0" baseline="0" noProof="0">
                <a:ln>
                  <a:noFill/>
                </a:ln>
                <a:solidFill>
                  <a:schemeClr val="bg1"/>
                </a:solidFill>
                <a:effectLst/>
                <a:uLnTx/>
                <a:uFillTx/>
                <a:latin typeface="Montserrat Light" panose="00000400000000000000" pitchFamily="2" charset="0"/>
              </a:rPr>
              <a:t>Förstå vikten av att skydda ytor framför mål.</a:t>
            </a:r>
          </a:p>
          <a:p>
            <a:pPr marL="0" marR="0" lvl="0" indent="0" algn="l" defTabSz="1828686" rtl="0" eaLnBrk="1" fontAlgn="auto" latinLnBrk="0" hangingPunct="1">
              <a:lnSpc>
                <a:spcPct val="100000"/>
              </a:lnSpc>
              <a:spcBef>
                <a:spcPts val="0"/>
              </a:spcBef>
              <a:spcAft>
                <a:spcPts val="0"/>
              </a:spcAft>
              <a:buClrTx/>
              <a:buSzTx/>
              <a:buFontTx/>
              <a:buNone/>
              <a:tabLst/>
              <a:defRPr/>
            </a:pPr>
            <a:r>
              <a:rPr lang="sv-SE" sz="2400">
                <a:solidFill>
                  <a:schemeClr val="bg1"/>
                </a:solidFill>
                <a:latin typeface="Montserrat Light" panose="00000400000000000000" pitchFamily="2" charset="0"/>
              </a:rPr>
              <a:t>Veta att markeringsspelare styrs av hur väl presspelaren lyckas</a:t>
            </a:r>
          </a:p>
          <a:p>
            <a:pPr marL="0" marR="0" lvl="0" indent="0" algn="l" defTabSz="1828686" rtl="0" eaLnBrk="1" fontAlgn="auto" latinLnBrk="0" hangingPunct="1">
              <a:lnSpc>
                <a:spcPct val="100000"/>
              </a:lnSpc>
              <a:spcBef>
                <a:spcPts val="0"/>
              </a:spcBef>
              <a:spcAft>
                <a:spcPts val="0"/>
              </a:spcAft>
              <a:buClrTx/>
              <a:buSzTx/>
              <a:buFontTx/>
              <a:buNone/>
              <a:tabLst/>
              <a:defRPr/>
            </a:pPr>
            <a:r>
              <a:rPr kumimoji="0" lang="sv-SE" sz="2400" u="none" strike="noStrike" kern="1200" cap="none" spc="0" normalizeH="0" baseline="0" noProof="0" err="1">
                <a:ln>
                  <a:noFill/>
                </a:ln>
                <a:solidFill>
                  <a:schemeClr val="bg1"/>
                </a:solidFill>
                <a:effectLst/>
                <a:uLnTx/>
                <a:uFillTx/>
                <a:latin typeface="Montserrat Light" panose="00000400000000000000" pitchFamily="2" charset="0"/>
              </a:rPr>
              <a:t>Kunn</a:t>
            </a:r>
            <a:r>
              <a:rPr lang="sv-SE" sz="2400">
                <a:solidFill>
                  <a:schemeClr val="bg1"/>
                </a:solidFill>
                <a:latin typeface="Montserrat Light" panose="00000400000000000000" pitchFamily="2" charset="0"/>
              </a:rPr>
              <a:t>a avgöra när laget ska kliva upp aggressivt och när man bör falla hem.</a:t>
            </a:r>
            <a:endParaRPr kumimoji="0" lang="sv-SE" sz="2400" u="none" strike="noStrike" kern="1200" cap="none" spc="0" normalizeH="0" baseline="0" noProof="0">
              <a:ln>
                <a:noFill/>
              </a:ln>
              <a:solidFill>
                <a:schemeClr val="bg1"/>
              </a:solidFill>
              <a:effectLst/>
              <a:uLnTx/>
              <a:uFillTx/>
              <a:latin typeface="Montserrat Light" panose="00000400000000000000" pitchFamily="2" charset="0"/>
            </a:endParaRPr>
          </a:p>
        </p:txBody>
      </p:sp>
      <p:cxnSp>
        <p:nvCxnSpPr>
          <p:cNvPr id="5" name="Rak 9">
            <a:extLst>
              <a:ext uri="{FF2B5EF4-FFF2-40B4-BE49-F238E27FC236}">
                <a16:creationId xmlns:a16="http://schemas.microsoft.com/office/drawing/2014/main" id="{6B358A04-3956-125B-B459-C3DDD1598CF1}"/>
              </a:ext>
            </a:extLst>
          </p:cNvPr>
          <p:cNvCxnSpPr>
            <a:cxnSpLocks/>
          </p:cNvCxnSpPr>
          <p:nvPr/>
        </p:nvCxnSpPr>
        <p:spPr>
          <a:xfrm>
            <a:off x="15488161" y="5495801"/>
            <a:ext cx="0" cy="295057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ktangel med rundade hörn 11">
            <a:extLst>
              <a:ext uri="{FF2B5EF4-FFF2-40B4-BE49-F238E27FC236}">
                <a16:creationId xmlns:a16="http://schemas.microsoft.com/office/drawing/2014/main" id="{AFCC7372-ED1F-237A-6D3D-2D5B626E3906}"/>
              </a:ext>
            </a:extLst>
          </p:cNvPr>
          <p:cNvSpPr/>
          <p:nvPr/>
        </p:nvSpPr>
        <p:spPr>
          <a:xfrm>
            <a:off x="13302234" y="9247831"/>
            <a:ext cx="9283445" cy="2647253"/>
          </a:xfrm>
          <a:prstGeom prst="roundRect">
            <a:avLst/>
          </a:prstGeom>
          <a:noFill/>
          <a:ln w="12700">
            <a:noFill/>
          </a:ln>
        </p:spPr>
        <p:style>
          <a:lnRef idx="1">
            <a:schemeClr val="accent1"/>
          </a:lnRef>
          <a:fillRef idx="3">
            <a:schemeClr val="accent1"/>
          </a:fillRef>
          <a:effectRef idx="2">
            <a:schemeClr val="accent1"/>
          </a:effectRef>
          <a:fontRef idx="minor">
            <a:schemeClr val="lt1"/>
          </a:fontRef>
        </p:style>
        <p:txBody>
          <a:bodyPr rtlCol="0" anchor="t" anchorCtr="0"/>
          <a:lstStyle/>
          <a:p>
            <a:pPr marL="0" marR="0" lvl="0" indent="0" algn="l" defTabSz="1828686" rtl="0" eaLnBrk="1" fontAlgn="auto" latinLnBrk="0" hangingPunct="1">
              <a:lnSpc>
                <a:spcPct val="100000"/>
              </a:lnSpc>
              <a:spcBef>
                <a:spcPts val="0"/>
              </a:spcBef>
              <a:spcAft>
                <a:spcPts val="0"/>
              </a:spcAft>
              <a:buClrTx/>
              <a:buSzTx/>
              <a:buFontTx/>
              <a:buNone/>
              <a:tabLst/>
              <a:defRPr/>
            </a:pPr>
            <a:r>
              <a:rPr lang="sv-SE" sz="2800" b="1">
                <a:solidFill>
                  <a:srgbClr val="F5EF88"/>
                </a:solidFill>
                <a:latin typeface="Montserrat SemiBold" pitchFamily="2" charset="77"/>
              </a:rPr>
              <a:t>Tips på reflektionsfrågor</a:t>
            </a:r>
          </a:p>
          <a:p>
            <a:pPr marL="457200" lvl="0" indent="-457200">
              <a:buFont typeface="Arial" panose="020B0604020202020204" pitchFamily="34" charset="0"/>
              <a:buChar char="•"/>
              <a:defRPr/>
            </a:pPr>
            <a:r>
              <a:rPr lang="sv-SE" sz="2400">
                <a:solidFill>
                  <a:schemeClr val="bg1"/>
                </a:solidFill>
                <a:latin typeface="Montserrat Light" panose="00000400000000000000" pitchFamily="2" charset="0"/>
              </a:rPr>
              <a:t>Hur vet vi om vi ska vara aggressiva eller behöver skydda insida?</a:t>
            </a:r>
          </a:p>
          <a:p>
            <a:pPr marL="457200" lvl="0" indent="-457200">
              <a:buFont typeface="Arial" panose="020B0604020202020204" pitchFamily="34" charset="0"/>
              <a:buChar char="•"/>
              <a:defRPr/>
            </a:pPr>
            <a:r>
              <a:rPr lang="sv-SE" sz="2400">
                <a:solidFill>
                  <a:schemeClr val="bg1"/>
                </a:solidFill>
                <a:latin typeface="Montserrat Light" panose="00000400000000000000" pitchFamily="2" charset="0"/>
              </a:rPr>
              <a:t>Vad betyder det för markeringsspelare om vi har bra press på bollförare eller inte?</a:t>
            </a:r>
          </a:p>
          <a:p>
            <a:pPr marL="457200" lvl="0" indent="-457200">
              <a:buFont typeface="Arial" panose="020B0604020202020204" pitchFamily="34" charset="0"/>
              <a:buChar char="•"/>
              <a:defRPr/>
            </a:pPr>
            <a:r>
              <a:rPr lang="sv-SE" sz="2400">
                <a:solidFill>
                  <a:schemeClr val="bg1"/>
                </a:solidFill>
                <a:latin typeface="Montserrat Light" panose="00000400000000000000" pitchFamily="2" charset="0"/>
              </a:rPr>
              <a:t>Hur täcker man skott på ett bra sätt?</a:t>
            </a:r>
          </a:p>
          <a:p>
            <a:pPr marL="457200" marR="0" lvl="0" indent="-457200" algn="l" defTabSz="1828686"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2800" i="0" u="none" strike="noStrike" kern="1200" cap="none" spc="0" normalizeH="0" baseline="0" noProof="0">
              <a:ln>
                <a:noFill/>
              </a:ln>
              <a:solidFill>
                <a:schemeClr val="bg1"/>
              </a:solidFill>
              <a:effectLst/>
              <a:uLnTx/>
              <a:uFillTx/>
              <a:latin typeface="Montserrat Light" panose="00000400000000000000" pitchFamily="2" charset="0"/>
            </a:endParaRPr>
          </a:p>
        </p:txBody>
      </p:sp>
    </p:spTree>
    <p:extLst>
      <p:ext uri="{BB962C8B-B14F-4D97-AF65-F5344CB8AC3E}">
        <p14:creationId xmlns:p14="http://schemas.microsoft.com/office/powerpoint/2010/main" val="37215733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Rubrik 1">
            <a:extLst>
              <a:ext uri="{FF2B5EF4-FFF2-40B4-BE49-F238E27FC236}">
                <a16:creationId xmlns:a16="http://schemas.microsoft.com/office/drawing/2014/main" id="{131608F7-E985-7F08-12C8-E8A81C0A0CE3}"/>
              </a:ext>
            </a:extLst>
          </p:cNvPr>
          <p:cNvSpPr>
            <a:spLocks noGrp="1"/>
          </p:cNvSpPr>
          <p:nvPr>
            <p:ph type="title" idx="4294967295"/>
          </p:nvPr>
        </p:nvSpPr>
        <p:spPr>
          <a:xfrm>
            <a:off x="1677193" y="4695393"/>
            <a:ext cx="21029613" cy="2649538"/>
          </a:xfrm>
        </p:spPr>
        <p:txBody>
          <a:bodyPr>
            <a:normAutofit/>
          </a:bodyPr>
          <a:lstStyle/>
          <a:p>
            <a:pPr algn="ctr"/>
            <a:r>
              <a:rPr lang="sv-SE" sz="16000">
                <a:solidFill>
                  <a:srgbClr val="F5EF88"/>
                </a:solidFill>
                <a:latin typeface="Mongoose Regular" panose="02000000000000000000" pitchFamily="2" charset="77"/>
              </a:rPr>
              <a:t>MÅLVAKT</a:t>
            </a:r>
          </a:p>
        </p:txBody>
      </p:sp>
    </p:spTree>
    <p:extLst>
      <p:ext uri="{BB962C8B-B14F-4D97-AF65-F5344CB8AC3E}">
        <p14:creationId xmlns:p14="http://schemas.microsoft.com/office/powerpoint/2010/main" val="36258091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DE4C0B5-67AD-D599-E06A-0348B62E08B3}"/>
              </a:ext>
            </a:extLst>
          </p:cNvPr>
          <p:cNvSpPr>
            <a:spLocks noGrp="1"/>
          </p:cNvSpPr>
          <p:nvPr>
            <p:ph type="title"/>
          </p:nvPr>
        </p:nvSpPr>
        <p:spPr>
          <a:xfrm>
            <a:off x="1676291" y="501652"/>
            <a:ext cx="21029831" cy="2651125"/>
          </a:xfrm>
        </p:spPr>
        <p:txBody>
          <a:bodyPr>
            <a:normAutofit/>
          </a:bodyPr>
          <a:lstStyle/>
          <a:p>
            <a:r>
              <a:rPr lang="sv-SE" sz="9000">
                <a:solidFill>
                  <a:srgbClr val="F5EF88"/>
                </a:solidFill>
                <a:latin typeface="Mongoose Regular" panose="02000000000000000000" pitchFamily="2" charset="77"/>
              </a:rPr>
              <a:t>DEFINITIONER</a:t>
            </a:r>
          </a:p>
        </p:txBody>
      </p:sp>
      <p:graphicFrame>
        <p:nvGraphicFramePr>
          <p:cNvPr id="9" name="Tabell 9">
            <a:extLst>
              <a:ext uri="{FF2B5EF4-FFF2-40B4-BE49-F238E27FC236}">
                <a16:creationId xmlns:a16="http://schemas.microsoft.com/office/drawing/2014/main" id="{4E9F5B56-155F-492F-9E0A-24A8B8541187}"/>
              </a:ext>
            </a:extLst>
          </p:cNvPr>
          <p:cNvGraphicFramePr>
            <a:graphicFrameLocks noGrp="1"/>
          </p:cNvGraphicFramePr>
          <p:nvPr>
            <p:ph idx="4294967295"/>
            <p:extLst>
              <p:ext uri="{D42A27DB-BD31-4B8C-83A1-F6EECF244321}">
                <p14:modId xmlns:p14="http://schemas.microsoft.com/office/powerpoint/2010/main" val="2688394165"/>
              </p:ext>
            </p:extLst>
          </p:nvPr>
        </p:nvGraphicFramePr>
        <p:xfrm>
          <a:off x="1676400" y="2965453"/>
          <a:ext cx="21029612" cy="9798359"/>
        </p:xfrm>
        <a:graphic>
          <a:graphicData uri="http://schemas.openxmlformats.org/drawingml/2006/table">
            <a:tbl>
              <a:tblPr>
                <a:tableStyleId>{5C22544A-7EE6-4342-B048-85BDC9FD1C3A}</a:tableStyleId>
              </a:tblPr>
              <a:tblGrid>
                <a:gridCol w="5176254">
                  <a:extLst>
                    <a:ext uri="{9D8B030D-6E8A-4147-A177-3AD203B41FA5}">
                      <a16:colId xmlns:a16="http://schemas.microsoft.com/office/drawing/2014/main" val="1811704518"/>
                    </a:ext>
                  </a:extLst>
                </a:gridCol>
                <a:gridCol w="15853358">
                  <a:extLst>
                    <a:ext uri="{9D8B030D-6E8A-4147-A177-3AD203B41FA5}">
                      <a16:colId xmlns:a16="http://schemas.microsoft.com/office/drawing/2014/main" val="1738969559"/>
                    </a:ext>
                  </a:extLst>
                </a:gridCol>
              </a:tblGrid>
              <a:tr h="988842">
                <a:tc>
                  <a:txBody>
                    <a:bodyPr/>
                    <a:lstStyle/>
                    <a:p>
                      <a:pPr marL="0" marR="0" lvl="0" indent="0" algn="l" defTabSz="685800" rtl="0" eaLnBrk="1" fontAlgn="auto" latinLnBrk="0" hangingPunct="1">
                        <a:lnSpc>
                          <a:spcPct val="150000"/>
                        </a:lnSpc>
                        <a:spcBef>
                          <a:spcPts val="0"/>
                        </a:spcBef>
                        <a:spcAft>
                          <a:spcPts val="0"/>
                        </a:spcAft>
                        <a:buClrTx/>
                        <a:buSzTx/>
                        <a:buFontTx/>
                        <a:buNone/>
                        <a:tabLst/>
                        <a:defRPr/>
                      </a:pPr>
                      <a:r>
                        <a:rPr lang="sv-SE" sz="2400" b="0" i="0">
                          <a:solidFill>
                            <a:schemeClr val="bg1"/>
                          </a:solidFill>
                          <a:latin typeface="Montserrat Light" pitchFamily="2" charset="77"/>
                        </a:rPr>
                        <a:t>1. Bollhantering</a:t>
                      </a:r>
                    </a:p>
                    <a:p>
                      <a:pPr marL="0" marR="0" lvl="0" indent="0" algn="l" defTabSz="685800" rtl="0" eaLnBrk="1" fontAlgn="auto" latinLnBrk="0" hangingPunct="1">
                        <a:lnSpc>
                          <a:spcPct val="150000"/>
                        </a:lnSpc>
                        <a:spcBef>
                          <a:spcPts val="0"/>
                        </a:spcBef>
                        <a:spcAft>
                          <a:spcPts val="0"/>
                        </a:spcAft>
                        <a:buClrTx/>
                        <a:buSzTx/>
                        <a:buFontTx/>
                        <a:buNone/>
                        <a:tabLst/>
                        <a:defRPr/>
                      </a:pPr>
                      <a:endParaRPr lang="sv-SE" sz="2400" b="0" i="0">
                        <a:solidFill>
                          <a:srgbClr val="0070C0"/>
                        </a:solidFill>
                        <a:latin typeface="Montserrat Light" pitchFamily="2" charset="77"/>
                      </a:endParaRPr>
                    </a:p>
                  </a:txBody>
                  <a:tcPr marL="243824" marR="243824" marT="121912" marB="121912">
                    <a:lnL w="12700" cmpd="sng">
                      <a:noFill/>
                    </a:lnL>
                    <a:lnR w="12700" cmpd="sng">
                      <a:noFill/>
                    </a:lnR>
                    <a:lnT w="12700" cmpd="sng">
                      <a:noFill/>
                    </a:lnT>
                    <a:lnB w="6350" cap="flat" cmpd="sng" algn="ctr">
                      <a:solidFill>
                        <a:srgbClr val="F5EF88"/>
                      </a:solidFill>
                      <a:prstDash val="solid"/>
                      <a:round/>
                      <a:headEnd type="none" w="med" len="med"/>
                      <a:tailEnd type="none" w="med" len="med"/>
                    </a:lnB>
                    <a:lnTlToBr w="12700" cmpd="sng">
                      <a:noFill/>
                      <a:prstDash val="solid"/>
                    </a:lnTlToBr>
                    <a:lnBlToTr w="12700" cmpd="sng">
                      <a:noFill/>
                      <a:prstDash val="solid"/>
                    </a:lnBlToTr>
                    <a:solidFill>
                      <a:srgbClr val="0B0C26"/>
                    </a:solidFill>
                  </a:tcPr>
                </a:tc>
                <a:tc>
                  <a:txBody>
                    <a:bodyPr/>
                    <a:lstStyle/>
                    <a:p>
                      <a:pPr marL="0" marR="0" lvl="0" indent="0" algn="l" defTabSz="685800" rtl="0" eaLnBrk="1" fontAlgn="auto" latinLnBrk="0" hangingPunct="1">
                        <a:lnSpc>
                          <a:spcPct val="150000"/>
                        </a:lnSpc>
                        <a:spcBef>
                          <a:spcPts val="0"/>
                        </a:spcBef>
                        <a:spcAft>
                          <a:spcPts val="0"/>
                        </a:spcAft>
                        <a:buClrTx/>
                        <a:buSzTx/>
                        <a:buFontTx/>
                        <a:buNone/>
                        <a:tabLst/>
                        <a:defRPr/>
                      </a:pPr>
                      <a:r>
                        <a:rPr lang="sv-SE" sz="2400" b="0" i="0">
                          <a:solidFill>
                            <a:schemeClr val="bg1"/>
                          </a:solidFill>
                          <a:latin typeface="Montserrat Light" pitchFamily="2" charset="77"/>
                        </a:rPr>
                        <a:t>Öga-hand-koordination samt bekvämlighet med boll.</a:t>
                      </a:r>
                    </a:p>
                    <a:p>
                      <a:pPr marL="0" marR="0" lvl="0" indent="0" algn="l" defTabSz="685800" rtl="0" eaLnBrk="1" fontAlgn="auto" latinLnBrk="0" hangingPunct="1">
                        <a:lnSpc>
                          <a:spcPct val="150000"/>
                        </a:lnSpc>
                        <a:spcBef>
                          <a:spcPts val="0"/>
                        </a:spcBef>
                        <a:spcAft>
                          <a:spcPts val="0"/>
                        </a:spcAft>
                        <a:buClrTx/>
                        <a:buSzTx/>
                        <a:buFontTx/>
                        <a:buNone/>
                        <a:tabLst/>
                        <a:defRPr/>
                      </a:pPr>
                      <a:endParaRPr lang="sv-SE" sz="2400" b="0" i="0">
                        <a:solidFill>
                          <a:srgbClr val="0070C0"/>
                        </a:solidFill>
                        <a:latin typeface="Montserrat Light" pitchFamily="2" charset="77"/>
                      </a:endParaRPr>
                    </a:p>
                  </a:txBody>
                  <a:tcPr marL="243824" marR="243824" marT="121912" marB="121912">
                    <a:lnL w="12700" cmpd="sng">
                      <a:noFill/>
                    </a:lnL>
                    <a:lnR w="12700" cmpd="sng">
                      <a:noFill/>
                    </a:lnR>
                    <a:lnT w="12700" cmpd="sng">
                      <a:noFill/>
                    </a:lnT>
                    <a:lnB w="6350" cap="flat" cmpd="sng" algn="ctr">
                      <a:solidFill>
                        <a:srgbClr val="F5EF88"/>
                      </a:solidFill>
                      <a:prstDash val="solid"/>
                      <a:round/>
                      <a:headEnd type="none" w="med" len="med"/>
                      <a:tailEnd type="none" w="med" len="med"/>
                    </a:lnB>
                    <a:lnTlToBr w="12700" cmpd="sng">
                      <a:noFill/>
                      <a:prstDash val="solid"/>
                    </a:lnTlToBr>
                    <a:lnBlToTr w="12700" cmpd="sng">
                      <a:noFill/>
                      <a:prstDash val="solid"/>
                    </a:lnBlToTr>
                    <a:solidFill>
                      <a:srgbClr val="0B0C26"/>
                    </a:solidFill>
                  </a:tcPr>
                </a:tc>
                <a:extLst>
                  <a:ext uri="{0D108BD9-81ED-4DB2-BD59-A6C34878D82A}">
                    <a16:rowId xmlns:a16="http://schemas.microsoft.com/office/drawing/2014/main" val="2470181356"/>
                  </a:ext>
                </a:extLst>
              </a:tr>
              <a:tr h="988842">
                <a:tc>
                  <a:txBody>
                    <a:bodyPr/>
                    <a:lstStyle/>
                    <a:p>
                      <a:pPr marL="0" marR="0" lvl="0" indent="0" algn="l" defTabSz="685800" rtl="0" eaLnBrk="1" fontAlgn="auto" latinLnBrk="0" hangingPunct="1">
                        <a:lnSpc>
                          <a:spcPct val="150000"/>
                        </a:lnSpc>
                        <a:spcBef>
                          <a:spcPts val="0"/>
                        </a:spcBef>
                        <a:spcAft>
                          <a:spcPts val="0"/>
                        </a:spcAft>
                        <a:buClrTx/>
                        <a:buSzTx/>
                        <a:buFontTx/>
                        <a:buNone/>
                        <a:tabLst/>
                        <a:defRPr/>
                      </a:pPr>
                      <a:r>
                        <a:rPr lang="sv-SE" sz="2400" b="0" i="0">
                          <a:solidFill>
                            <a:schemeClr val="bg1"/>
                          </a:solidFill>
                          <a:latin typeface="Montserrat Light" pitchFamily="2" charset="77"/>
                        </a:rPr>
                        <a:t>2. Returer</a:t>
                      </a:r>
                    </a:p>
                  </a:txBody>
                  <a:tcPr marL="243824" marR="243824" marT="121912" marB="121912">
                    <a:lnL w="12700" cmpd="sng">
                      <a:noFill/>
                    </a:lnL>
                    <a:lnR w="12700" cmpd="sng">
                      <a:noFill/>
                    </a:lnR>
                    <a:lnT w="6350" cap="flat" cmpd="sng" algn="ctr">
                      <a:solidFill>
                        <a:srgbClr val="F5EF88"/>
                      </a:solidFill>
                      <a:prstDash val="solid"/>
                      <a:round/>
                      <a:headEnd type="none" w="med" len="med"/>
                      <a:tailEnd type="none" w="med" len="med"/>
                    </a:lnT>
                    <a:lnB w="6350" cap="flat" cmpd="sng" algn="ctr">
                      <a:solidFill>
                        <a:srgbClr val="F5EF8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50000"/>
                        </a:lnSpc>
                        <a:spcBef>
                          <a:spcPts val="0"/>
                        </a:spcBef>
                        <a:spcAft>
                          <a:spcPts val="0"/>
                        </a:spcAft>
                        <a:buClrTx/>
                        <a:buSzTx/>
                        <a:buFontTx/>
                        <a:buNone/>
                        <a:tabLst/>
                        <a:defRPr/>
                      </a:pPr>
                      <a:r>
                        <a:rPr lang="sv-SE" sz="2400" b="0" i="0">
                          <a:solidFill>
                            <a:schemeClr val="bg1"/>
                          </a:solidFill>
                          <a:latin typeface="Montserrat Light" pitchFamily="2" charset="77"/>
                        </a:rPr>
                        <a:t>Kunna följa och hitta bollen efter räddning samt hantera efterföljande sekvens </a:t>
                      </a:r>
                      <a:r>
                        <a:rPr lang="sv-SE" sz="2400" b="0" i="0" err="1">
                          <a:solidFill>
                            <a:schemeClr val="bg1"/>
                          </a:solidFill>
                          <a:latin typeface="Montserrat Light" pitchFamily="2" charset="77"/>
                        </a:rPr>
                        <a:t>situationsanpassat</a:t>
                      </a:r>
                      <a:r>
                        <a:rPr lang="sv-SE" sz="2400" b="0" i="0">
                          <a:solidFill>
                            <a:schemeClr val="bg1"/>
                          </a:solidFill>
                          <a:latin typeface="Montserrat Light" pitchFamily="2" charset="77"/>
                        </a:rPr>
                        <a:t>.</a:t>
                      </a:r>
                    </a:p>
                  </a:txBody>
                  <a:tcPr marL="243824" marR="243824" marT="121912" marB="121912">
                    <a:lnL w="12700" cmpd="sng">
                      <a:noFill/>
                    </a:lnL>
                    <a:lnR w="12700" cmpd="sng">
                      <a:noFill/>
                    </a:lnR>
                    <a:lnT w="6350" cap="flat" cmpd="sng" algn="ctr">
                      <a:solidFill>
                        <a:srgbClr val="F5EF88"/>
                      </a:solidFill>
                      <a:prstDash val="solid"/>
                      <a:round/>
                      <a:headEnd type="none" w="med" len="med"/>
                      <a:tailEnd type="none" w="med" len="med"/>
                    </a:lnT>
                    <a:lnB w="6350" cap="flat" cmpd="sng" algn="ctr">
                      <a:solidFill>
                        <a:srgbClr val="F5EF8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94420491"/>
                  </a:ext>
                </a:extLst>
              </a:tr>
              <a:tr h="988842">
                <a:tc>
                  <a:txBody>
                    <a:bodyPr/>
                    <a:lstStyle/>
                    <a:p>
                      <a:pPr marL="0" marR="0" lvl="0" indent="0" algn="l" defTabSz="685800" rtl="0" eaLnBrk="1" fontAlgn="auto" latinLnBrk="0" hangingPunct="1">
                        <a:lnSpc>
                          <a:spcPct val="150000"/>
                        </a:lnSpc>
                        <a:spcBef>
                          <a:spcPts val="0"/>
                        </a:spcBef>
                        <a:spcAft>
                          <a:spcPts val="0"/>
                        </a:spcAft>
                        <a:buClrTx/>
                        <a:buSzTx/>
                        <a:buFontTx/>
                        <a:buNone/>
                        <a:tabLst/>
                        <a:defRPr/>
                      </a:pPr>
                      <a:r>
                        <a:rPr lang="sv-SE" sz="2400" b="0" i="0">
                          <a:solidFill>
                            <a:schemeClr val="bg1"/>
                          </a:solidFill>
                          <a:latin typeface="Montserrat Light" pitchFamily="2" charset="77"/>
                        </a:rPr>
                        <a:t>3. Ta bollen framåt</a:t>
                      </a:r>
                    </a:p>
                  </a:txBody>
                  <a:tcPr marL="243824" marR="243824" marT="121912" marB="121912">
                    <a:lnL w="12700" cmpd="sng">
                      <a:noFill/>
                    </a:lnL>
                    <a:lnR w="12700" cmpd="sng">
                      <a:noFill/>
                    </a:lnR>
                    <a:lnT w="6350" cap="flat" cmpd="sng" algn="ctr">
                      <a:solidFill>
                        <a:srgbClr val="F5EF88"/>
                      </a:solidFill>
                      <a:prstDash val="solid"/>
                      <a:round/>
                      <a:headEnd type="none" w="med" len="med"/>
                      <a:tailEnd type="none" w="med" len="med"/>
                    </a:lnT>
                    <a:lnB w="6350" cap="flat" cmpd="sng" algn="ctr">
                      <a:solidFill>
                        <a:srgbClr val="F5EF8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50000"/>
                        </a:lnSpc>
                        <a:spcBef>
                          <a:spcPts val="0"/>
                        </a:spcBef>
                        <a:spcAft>
                          <a:spcPts val="0"/>
                        </a:spcAft>
                        <a:buClrTx/>
                        <a:buSzTx/>
                        <a:buFontTx/>
                        <a:buNone/>
                        <a:tabLst/>
                        <a:defRPr/>
                      </a:pPr>
                      <a:r>
                        <a:rPr lang="sv-SE" sz="2400" b="0" i="0">
                          <a:solidFill>
                            <a:schemeClr val="bg1"/>
                          </a:solidFill>
                          <a:latin typeface="Montserrat Light" pitchFamily="2" charset="77"/>
                        </a:rPr>
                        <a:t>I anfallsspelets alla delar ta bollen mot motståndarnas mål i syfte att skapa möjlighet till målchans.</a:t>
                      </a:r>
                    </a:p>
                    <a:p>
                      <a:pPr marL="0" marR="0" lvl="0" indent="0" algn="l" defTabSz="685800" rtl="0" eaLnBrk="1" fontAlgn="auto" latinLnBrk="0" hangingPunct="1">
                        <a:lnSpc>
                          <a:spcPct val="150000"/>
                        </a:lnSpc>
                        <a:spcBef>
                          <a:spcPts val="0"/>
                        </a:spcBef>
                        <a:spcAft>
                          <a:spcPts val="0"/>
                        </a:spcAft>
                        <a:buClrTx/>
                        <a:buSzTx/>
                        <a:buFontTx/>
                        <a:buNone/>
                        <a:tabLst/>
                        <a:defRPr/>
                      </a:pPr>
                      <a:endParaRPr lang="sv-SE" sz="2400" b="0" i="0">
                        <a:solidFill>
                          <a:srgbClr val="0070C0"/>
                        </a:solidFill>
                        <a:latin typeface="Montserrat Light" pitchFamily="2" charset="77"/>
                      </a:endParaRPr>
                    </a:p>
                  </a:txBody>
                  <a:tcPr marL="243824" marR="243824" marT="121912" marB="121912">
                    <a:lnL w="12700" cmpd="sng">
                      <a:noFill/>
                    </a:lnL>
                    <a:lnR w="12700" cmpd="sng">
                      <a:noFill/>
                    </a:lnR>
                    <a:lnT w="6350" cap="flat" cmpd="sng" algn="ctr">
                      <a:solidFill>
                        <a:srgbClr val="F5EF88"/>
                      </a:solidFill>
                      <a:prstDash val="solid"/>
                      <a:round/>
                      <a:headEnd type="none" w="med" len="med"/>
                      <a:tailEnd type="none" w="med" len="med"/>
                    </a:lnT>
                    <a:lnB w="6350" cap="flat" cmpd="sng" algn="ctr">
                      <a:solidFill>
                        <a:srgbClr val="F5EF8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6469168"/>
                  </a:ext>
                </a:extLst>
              </a:tr>
              <a:tr h="1133987">
                <a:tc>
                  <a:txBody>
                    <a:bodyPr/>
                    <a:lstStyle/>
                    <a:p>
                      <a:pPr>
                        <a:lnSpc>
                          <a:spcPct val="150000"/>
                        </a:lnSpc>
                      </a:pPr>
                      <a:r>
                        <a:rPr lang="sv-SE" sz="2400" b="0" i="0">
                          <a:solidFill>
                            <a:schemeClr val="bg1"/>
                          </a:solidFill>
                          <a:latin typeface="Montserrat Light" pitchFamily="2" charset="77"/>
                        </a:rPr>
                        <a:t>4. Förflyttningar</a:t>
                      </a:r>
                      <a:endParaRPr lang="sv-SE" sz="2400" b="0" i="0">
                        <a:latin typeface="Montserrat Light" pitchFamily="2" charset="77"/>
                      </a:endParaRPr>
                    </a:p>
                  </a:txBody>
                  <a:tcPr marL="243824" marR="243824" marT="121912" marB="121912">
                    <a:lnL w="12700" cmpd="sng">
                      <a:noFill/>
                    </a:lnL>
                    <a:lnR w="12700" cmpd="sng">
                      <a:noFill/>
                    </a:lnR>
                    <a:lnT w="6350" cap="flat" cmpd="sng" algn="ctr">
                      <a:solidFill>
                        <a:srgbClr val="F5EF88"/>
                      </a:solidFill>
                      <a:prstDash val="solid"/>
                      <a:round/>
                      <a:headEnd type="none" w="med" len="med"/>
                      <a:tailEnd type="none" w="med" len="med"/>
                    </a:lnT>
                    <a:lnB w="6350" cap="flat" cmpd="sng" algn="ctr">
                      <a:solidFill>
                        <a:srgbClr val="F5EF8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50000"/>
                        </a:lnSpc>
                        <a:spcBef>
                          <a:spcPts val="0"/>
                        </a:spcBef>
                        <a:spcAft>
                          <a:spcPts val="0"/>
                        </a:spcAft>
                        <a:buClrTx/>
                        <a:buSzTx/>
                        <a:buFontTx/>
                        <a:buNone/>
                        <a:tabLst/>
                        <a:defRPr/>
                      </a:pPr>
                      <a:r>
                        <a:rPr lang="sv-SE" sz="2400" b="0" i="0">
                          <a:solidFill>
                            <a:schemeClr val="bg1"/>
                          </a:solidFill>
                          <a:latin typeface="Montserrat Light" pitchFamily="2" charset="77"/>
                        </a:rPr>
                        <a:t>Med olika tekniker kunna förflytta sig </a:t>
                      </a:r>
                      <a:r>
                        <a:rPr lang="sv-SE" sz="2400" b="0" i="0" err="1">
                          <a:solidFill>
                            <a:schemeClr val="bg1"/>
                          </a:solidFill>
                          <a:latin typeface="Montserrat Light" pitchFamily="2" charset="77"/>
                        </a:rPr>
                        <a:t>situationsanpassat</a:t>
                      </a:r>
                      <a:r>
                        <a:rPr lang="sv-SE" sz="2400" b="0" i="0">
                          <a:solidFill>
                            <a:schemeClr val="bg1"/>
                          </a:solidFill>
                          <a:latin typeface="Montserrat Light" pitchFamily="2" charset="77"/>
                        </a:rPr>
                        <a:t>.</a:t>
                      </a:r>
                    </a:p>
                  </a:txBody>
                  <a:tcPr marL="243824" marR="243824" marT="121912" marB="121912">
                    <a:lnL w="12700" cmpd="sng">
                      <a:noFill/>
                    </a:lnL>
                    <a:lnR w="12700" cmpd="sng">
                      <a:noFill/>
                    </a:lnR>
                    <a:lnT w="6350" cap="flat" cmpd="sng" algn="ctr">
                      <a:solidFill>
                        <a:srgbClr val="F5EF88"/>
                      </a:solidFill>
                      <a:prstDash val="solid"/>
                      <a:round/>
                      <a:headEnd type="none" w="med" len="med"/>
                      <a:tailEnd type="none" w="med" len="med"/>
                    </a:lnT>
                    <a:lnB w="6350" cap="flat" cmpd="sng" algn="ctr">
                      <a:solidFill>
                        <a:srgbClr val="F5EF8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0779598"/>
                  </a:ext>
                </a:extLst>
              </a:tr>
              <a:tr h="1010653">
                <a:tc>
                  <a:txBody>
                    <a:bodyPr/>
                    <a:lstStyle/>
                    <a:p>
                      <a:pPr marL="0" marR="0" lvl="0" indent="0" algn="l" defTabSz="1828686" rtl="0" eaLnBrk="1" fontAlgn="auto" latinLnBrk="0" hangingPunct="1">
                        <a:lnSpc>
                          <a:spcPct val="150000"/>
                        </a:lnSpc>
                        <a:spcBef>
                          <a:spcPts val="0"/>
                        </a:spcBef>
                        <a:spcAft>
                          <a:spcPts val="0"/>
                        </a:spcAft>
                        <a:buClrTx/>
                        <a:buSzTx/>
                        <a:buFontTx/>
                        <a:buNone/>
                        <a:tabLst/>
                        <a:defRPr/>
                      </a:pPr>
                      <a:r>
                        <a:rPr lang="sv-SE" sz="2400" b="0" i="0">
                          <a:solidFill>
                            <a:schemeClr val="bg1"/>
                          </a:solidFill>
                          <a:latin typeface="Montserrat Light" pitchFamily="2" charset="77"/>
                        </a:rPr>
                        <a:t>5. Positionering</a:t>
                      </a:r>
                      <a:endParaRPr lang="sv-SE" sz="2400" b="0" i="0">
                        <a:latin typeface="Montserrat Light" pitchFamily="2" charset="77"/>
                      </a:endParaRPr>
                    </a:p>
                    <a:p>
                      <a:pPr>
                        <a:lnSpc>
                          <a:spcPct val="150000"/>
                        </a:lnSpc>
                      </a:pPr>
                      <a:endParaRPr lang="sv-SE" sz="2400" b="0" i="0">
                        <a:solidFill>
                          <a:srgbClr val="0070C0"/>
                        </a:solidFill>
                        <a:latin typeface="Montserrat Light" pitchFamily="2" charset="77"/>
                      </a:endParaRPr>
                    </a:p>
                  </a:txBody>
                  <a:tcPr marL="243824" marR="243824" marT="121912" marB="121912">
                    <a:lnL w="12700" cmpd="sng">
                      <a:noFill/>
                    </a:lnL>
                    <a:lnR w="12700" cmpd="sng">
                      <a:noFill/>
                    </a:lnR>
                    <a:lnT w="6350" cap="flat" cmpd="sng" algn="ctr">
                      <a:solidFill>
                        <a:srgbClr val="F5EF88"/>
                      </a:solidFill>
                      <a:prstDash val="solid"/>
                      <a:round/>
                      <a:headEnd type="none" w="med" len="med"/>
                      <a:tailEnd type="none" w="med" len="med"/>
                    </a:lnT>
                    <a:lnB w="6350" cap="flat" cmpd="sng" algn="ctr">
                      <a:solidFill>
                        <a:srgbClr val="F5EF8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50000"/>
                        </a:lnSpc>
                        <a:spcBef>
                          <a:spcPts val="0"/>
                        </a:spcBef>
                        <a:spcAft>
                          <a:spcPts val="0"/>
                        </a:spcAft>
                        <a:buClrTx/>
                        <a:buSzTx/>
                        <a:buFontTx/>
                        <a:buNone/>
                        <a:tabLst/>
                        <a:defRPr/>
                      </a:pPr>
                      <a:r>
                        <a:rPr lang="sv-SE" sz="2400" b="0" i="0">
                          <a:solidFill>
                            <a:schemeClr val="bg1"/>
                          </a:solidFill>
                          <a:latin typeface="Montserrat Light" pitchFamily="2" charset="77"/>
                        </a:rPr>
                        <a:t>Med såväl kroppsposition som placering i målet kunna spela blockande och räddande.</a:t>
                      </a:r>
                    </a:p>
                    <a:p>
                      <a:pPr marL="0" marR="0" lvl="0" indent="0" algn="l" defTabSz="685800" rtl="0" eaLnBrk="1" fontAlgn="auto" latinLnBrk="0" hangingPunct="1">
                        <a:lnSpc>
                          <a:spcPct val="150000"/>
                        </a:lnSpc>
                        <a:spcBef>
                          <a:spcPts val="0"/>
                        </a:spcBef>
                        <a:spcAft>
                          <a:spcPts val="0"/>
                        </a:spcAft>
                        <a:buClrTx/>
                        <a:buSzTx/>
                        <a:buFontTx/>
                        <a:buNone/>
                        <a:tabLst/>
                        <a:defRPr/>
                      </a:pPr>
                      <a:endParaRPr lang="sv-SE" sz="2400" b="0" i="0">
                        <a:solidFill>
                          <a:srgbClr val="0070C0"/>
                        </a:solidFill>
                        <a:latin typeface="Montserrat Light" pitchFamily="2" charset="77"/>
                      </a:endParaRPr>
                    </a:p>
                  </a:txBody>
                  <a:tcPr marL="243824" marR="243824" marT="121912" marB="121912">
                    <a:lnL w="12700" cmpd="sng">
                      <a:noFill/>
                    </a:lnL>
                    <a:lnR w="12700" cmpd="sng">
                      <a:noFill/>
                    </a:lnR>
                    <a:lnT w="6350" cap="flat" cmpd="sng" algn="ctr">
                      <a:solidFill>
                        <a:srgbClr val="F5EF88"/>
                      </a:solidFill>
                      <a:prstDash val="solid"/>
                      <a:round/>
                      <a:headEnd type="none" w="med" len="med"/>
                      <a:tailEnd type="none" w="med" len="med"/>
                    </a:lnT>
                    <a:lnB w="6350" cap="flat" cmpd="sng" algn="ctr">
                      <a:solidFill>
                        <a:srgbClr val="F5EF8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39256038"/>
                  </a:ext>
                </a:extLst>
              </a:tr>
              <a:tr h="1082842">
                <a:tc>
                  <a:txBody>
                    <a:bodyPr/>
                    <a:lstStyle/>
                    <a:p>
                      <a:pPr marL="0" marR="0" lvl="0" indent="0" algn="l" defTabSz="1828686" rtl="0" eaLnBrk="1" fontAlgn="auto" latinLnBrk="0" hangingPunct="1">
                        <a:lnSpc>
                          <a:spcPct val="150000"/>
                        </a:lnSpc>
                        <a:spcBef>
                          <a:spcPts val="0"/>
                        </a:spcBef>
                        <a:spcAft>
                          <a:spcPts val="0"/>
                        </a:spcAft>
                        <a:buClrTx/>
                        <a:buSzTx/>
                        <a:buFontTx/>
                        <a:buNone/>
                        <a:tabLst/>
                        <a:defRPr/>
                      </a:pPr>
                      <a:r>
                        <a:rPr lang="sv-SE" sz="2400" b="0" i="0">
                          <a:solidFill>
                            <a:schemeClr val="bg1"/>
                          </a:solidFill>
                          <a:latin typeface="Montserrat Light" pitchFamily="2" charset="77"/>
                        </a:rPr>
                        <a:t>6. Utkast</a:t>
                      </a:r>
                      <a:endParaRPr lang="sv-SE" sz="2400" b="0" i="0">
                        <a:latin typeface="Montserrat Light" pitchFamily="2" charset="77"/>
                      </a:endParaRPr>
                    </a:p>
                    <a:p>
                      <a:pPr>
                        <a:lnSpc>
                          <a:spcPct val="150000"/>
                        </a:lnSpc>
                      </a:pPr>
                      <a:endParaRPr lang="sv-SE" sz="2400" b="0" i="0">
                        <a:solidFill>
                          <a:srgbClr val="0070C0"/>
                        </a:solidFill>
                        <a:latin typeface="Montserrat Light" pitchFamily="2" charset="77"/>
                      </a:endParaRPr>
                    </a:p>
                  </a:txBody>
                  <a:tcPr marL="243824" marR="243824" marT="121912" marB="121912">
                    <a:lnL w="12700" cmpd="sng">
                      <a:noFill/>
                    </a:lnL>
                    <a:lnR w="12700" cmpd="sng">
                      <a:noFill/>
                    </a:lnR>
                    <a:lnT w="6350" cap="flat" cmpd="sng" algn="ctr">
                      <a:solidFill>
                        <a:srgbClr val="F5EF88"/>
                      </a:solidFill>
                      <a:prstDash val="solid"/>
                      <a:round/>
                      <a:headEnd type="none" w="med" len="med"/>
                      <a:tailEnd type="none" w="med" len="med"/>
                    </a:lnT>
                    <a:lnB w="6350" cap="flat" cmpd="sng" algn="ctr">
                      <a:solidFill>
                        <a:srgbClr val="F5EF8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50000"/>
                        </a:lnSpc>
                        <a:spcBef>
                          <a:spcPts val="0"/>
                        </a:spcBef>
                        <a:spcAft>
                          <a:spcPts val="0"/>
                        </a:spcAft>
                        <a:buClrTx/>
                        <a:buSzTx/>
                        <a:buFontTx/>
                        <a:buNone/>
                        <a:tabLst/>
                        <a:defRPr/>
                      </a:pPr>
                      <a:r>
                        <a:rPr lang="sv-SE" sz="2400" b="0" i="0">
                          <a:solidFill>
                            <a:schemeClr val="bg1"/>
                          </a:solidFill>
                          <a:latin typeface="Montserrat Light" pitchFamily="2" charset="77"/>
                        </a:rPr>
                        <a:t>Med olika tekniker kunna sätta utespelare i bättre lägen än sig själv.</a:t>
                      </a:r>
                    </a:p>
                    <a:p>
                      <a:pPr marL="0" marR="0" lvl="0" indent="0" algn="l" defTabSz="685800" rtl="0" eaLnBrk="1" fontAlgn="auto" latinLnBrk="0" hangingPunct="1">
                        <a:lnSpc>
                          <a:spcPct val="150000"/>
                        </a:lnSpc>
                        <a:spcBef>
                          <a:spcPts val="0"/>
                        </a:spcBef>
                        <a:spcAft>
                          <a:spcPts val="0"/>
                        </a:spcAft>
                        <a:buClrTx/>
                        <a:buSzTx/>
                        <a:buFontTx/>
                        <a:buNone/>
                        <a:tabLst/>
                        <a:defRPr/>
                      </a:pPr>
                      <a:endParaRPr lang="sv-SE" sz="2400" b="0" i="0">
                        <a:solidFill>
                          <a:srgbClr val="0070C0"/>
                        </a:solidFill>
                        <a:latin typeface="Montserrat Light" pitchFamily="2" charset="77"/>
                      </a:endParaRPr>
                    </a:p>
                  </a:txBody>
                  <a:tcPr marL="243824" marR="243824" marT="121912" marB="121912">
                    <a:lnL w="12700" cmpd="sng">
                      <a:noFill/>
                    </a:lnL>
                    <a:lnR w="12700" cmpd="sng">
                      <a:noFill/>
                    </a:lnR>
                    <a:lnT w="6350" cap="flat" cmpd="sng" algn="ctr">
                      <a:solidFill>
                        <a:srgbClr val="F5EF88"/>
                      </a:solidFill>
                      <a:prstDash val="solid"/>
                      <a:round/>
                      <a:headEnd type="none" w="med" len="med"/>
                      <a:tailEnd type="none" w="med" len="med"/>
                    </a:lnT>
                    <a:lnB w="6350" cap="flat" cmpd="sng" algn="ctr">
                      <a:solidFill>
                        <a:srgbClr val="F5EF8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48880397"/>
                  </a:ext>
                </a:extLst>
              </a:tr>
              <a:tr h="988842">
                <a:tc>
                  <a:txBody>
                    <a:bodyPr/>
                    <a:lstStyle/>
                    <a:p>
                      <a:pPr marL="0" marR="0" lvl="0" indent="0" algn="l" defTabSz="685800" rtl="0" eaLnBrk="1" fontAlgn="auto" latinLnBrk="0" hangingPunct="1">
                        <a:lnSpc>
                          <a:spcPct val="150000"/>
                        </a:lnSpc>
                        <a:spcBef>
                          <a:spcPts val="0"/>
                        </a:spcBef>
                        <a:spcAft>
                          <a:spcPts val="0"/>
                        </a:spcAft>
                        <a:buClrTx/>
                        <a:buSzTx/>
                        <a:buFontTx/>
                        <a:buNone/>
                        <a:tabLst/>
                        <a:defRPr/>
                      </a:pPr>
                      <a:r>
                        <a:rPr lang="sv-SE" sz="2400" b="0" i="0">
                          <a:solidFill>
                            <a:schemeClr val="bg1"/>
                          </a:solidFill>
                          <a:latin typeface="Montserrat Light" pitchFamily="2" charset="77"/>
                        </a:rPr>
                        <a:t>7. Aktiv som försvarare</a:t>
                      </a:r>
                    </a:p>
                  </a:txBody>
                  <a:tcPr marL="243824" marR="243824" marT="121912" marB="121912">
                    <a:lnL w="12700" cmpd="sng">
                      <a:noFill/>
                    </a:lnL>
                    <a:lnR w="12700" cmpd="sng">
                      <a:noFill/>
                    </a:lnR>
                    <a:lnT w="6350" cap="flat" cmpd="sng" algn="ctr">
                      <a:solidFill>
                        <a:srgbClr val="F5EF88"/>
                      </a:solidFill>
                      <a:prstDash val="solid"/>
                      <a:round/>
                      <a:headEnd type="none" w="med" len="med"/>
                      <a:tailEnd type="none" w="med" len="med"/>
                    </a:lnT>
                    <a:lnB w="6350" cap="flat" cmpd="sng" algn="ctr">
                      <a:solidFill>
                        <a:srgbClr val="F5EF8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50000"/>
                        </a:lnSpc>
                        <a:spcBef>
                          <a:spcPts val="0"/>
                        </a:spcBef>
                        <a:spcAft>
                          <a:spcPts val="0"/>
                        </a:spcAft>
                        <a:buClrTx/>
                        <a:buSzTx/>
                        <a:buFontTx/>
                        <a:buNone/>
                        <a:tabLst/>
                        <a:defRPr/>
                      </a:pPr>
                      <a:r>
                        <a:rPr lang="sv-SE" sz="2400" b="0" i="0">
                          <a:solidFill>
                            <a:schemeClr val="bg1"/>
                          </a:solidFill>
                          <a:latin typeface="Montserrat Light" pitchFamily="2" charset="77"/>
                        </a:rPr>
                        <a:t>Med kommunikation och agerande kunna bidra till ett kollektivt bra spel. Vid behov kunna täcka </a:t>
                      </a:r>
                      <a:r>
                        <a:rPr lang="sv-SE" sz="2400" b="0" i="0" err="1">
                          <a:solidFill>
                            <a:schemeClr val="bg1"/>
                          </a:solidFill>
                          <a:latin typeface="Montserrat Light" pitchFamily="2" charset="77"/>
                        </a:rPr>
                        <a:t>bakyta</a:t>
                      </a:r>
                      <a:r>
                        <a:rPr lang="sv-SE" sz="2400" b="0" i="0">
                          <a:solidFill>
                            <a:schemeClr val="bg1"/>
                          </a:solidFill>
                          <a:latin typeface="Montserrat Light" pitchFamily="2" charset="77"/>
                        </a:rPr>
                        <a:t> för ”Bollvinst 3”.</a:t>
                      </a:r>
                    </a:p>
                  </a:txBody>
                  <a:tcPr marL="243824" marR="243824" marT="121912" marB="121912">
                    <a:lnL w="12700" cmpd="sng">
                      <a:noFill/>
                    </a:lnL>
                    <a:lnR w="12700" cmpd="sng">
                      <a:noFill/>
                    </a:lnR>
                    <a:lnT w="6350" cap="flat" cmpd="sng" algn="ctr">
                      <a:solidFill>
                        <a:srgbClr val="F5EF88"/>
                      </a:solidFill>
                      <a:prstDash val="solid"/>
                      <a:round/>
                      <a:headEnd type="none" w="med" len="med"/>
                      <a:tailEnd type="none" w="med" len="med"/>
                    </a:lnT>
                    <a:lnB w="6350" cap="flat" cmpd="sng" algn="ctr">
                      <a:solidFill>
                        <a:srgbClr val="F5EF8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1071286"/>
                  </a:ext>
                </a:extLst>
              </a:tr>
              <a:tr h="988842">
                <a:tc>
                  <a:txBody>
                    <a:bodyPr/>
                    <a:lstStyle/>
                    <a:p>
                      <a:pPr marL="0" marR="0" lvl="0" indent="0" algn="l" defTabSz="685800" rtl="0" eaLnBrk="1" fontAlgn="auto" latinLnBrk="0" hangingPunct="1">
                        <a:lnSpc>
                          <a:spcPct val="150000"/>
                        </a:lnSpc>
                        <a:spcBef>
                          <a:spcPts val="0"/>
                        </a:spcBef>
                        <a:spcAft>
                          <a:spcPts val="0"/>
                        </a:spcAft>
                        <a:buClrTx/>
                        <a:buSzTx/>
                        <a:buFontTx/>
                        <a:buNone/>
                        <a:tabLst/>
                        <a:defRPr/>
                      </a:pPr>
                      <a:r>
                        <a:rPr lang="sv-SE" sz="2400" b="0" i="0">
                          <a:solidFill>
                            <a:schemeClr val="bg1"/>
                          </a:solidFill>
                          <a:latin typeface="Montserrat Light" pitchFamily="2" charset="77"/>
                        </a:rPr>
                        <a:t>8. Trafikhantering</a:t>
                      </a:r>
                    </a:p>
                  </a:txBody>
                  <a:tcPr marL="243824" marR="243824" marT="121912" marB="121912">
                    <a:lnL w="12700" cmpd="sng">
                      <a:noFill/>
                    </a:lnL>
                    <a:lnR w="12700" cmpd="sng">
                      <a:noFill/>
                    </a:lnR>
                    <a:lnT w="6350" cap="flat" cmpd="sng" algn="ctr">
                      <a:solidFill>
                        <a:srgbClr val="F5EF88"/>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50000"/>
                        </a:lnSpc>
                        <a:spcBef>
                          <a:spcPts val="0"/>
                        </a:spcBef>
                        <a:spcAft>
                          <a:spcPts val="0"/>
                        </a:spcAft>
                        <a:buClrTx/>
                        <a:buSzTx/>
                        <a:buFontTx/>
                        <a:buNone/>
                        <a:tabLst/>
                        <a:defRPr/>
                      </a:pPr>
                      <a:r>
                        <a:rPr lang="sv-SE" sz="2400" b="0" i="0">
                          <a:solidFill>
                            <a:schemeClr val="bg1"/>
                          </a:solidFill>
                          <a:latin typeface="Montserrat Light" pitchFamily="2" charset="77"/>
                        </a:rPr>
                        <a:t>Hantera såväl med- som motspelare i närområdet med intag av information och lämplig positionering.</a:t>
                      </a:r>
                    </a:p>
                  </a:txBody>
                  <a:tcPr marL="243824" marR="243824" marT="121912" marB="121912">
                    <a:lnL w="12700" cmpd="sng">
                      <a:noFill/>
                    </a:lnL>
                    <a:lnR w="12700" cmpd="sng">
                      <a:noFill/>
                    </a:lnR>
                    <a:lnT w="6350" cap="flat" cmpd="sng" algn="ctr">
                      <a:solidFill>
                        <a:srgbClr val="F5EF88"/>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67597578"/>
                  </a:ext>
                </a:extLst>
              </a:tr>
            </a:tbl>
          </a:graphicData>
        </a:graphic>
      </p:graphicFrame>
    </p:spTree>
    <p:extLst>
      <p:ext uri="{BB962C8B-B14F-4D97-AF65-F5344CB8AC3E}">
        <p14:creationId xmlns:p14="http://schemas.microsoft.com/office/powerpoint/2010/main" val="23351990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6848F472-9733-4224-BAC1-B6C226B509C8}"/>
              </a:ext>
            </a:extLst>
          </p:cNvPr>
          <p:cNvSpPr txBox="1"/>
          <p:nvPr/>
        </p:nvSpPr>
        <p:spPr>
          <a:xfrm>
            <a:off x="5329088" y="3035801"/>
            <a:ext cx="13590566" cy="584775"/>
          </a:xfrm>
          <a:prstGeom prst="rect">
            <a:avLst/>
          </a:prstGeom>
          <a:noFill/>
          <a:ln>
            <a:noFill/>
          </a:ln>
        </p:spPr>
        <p:txBody>
          <a:bodyPr wrap="square" rtlCol="0">
            <a:spAutoFit/>
          </a:bodyPr>
          <a:lstStyle/>
          <a:p>
            <a:pPr algn="ctr" fontAlgn="base"/>
            <a:r>
              <a:rPr lang="sv-SE" sz="3200">
                <a:solidFill>
                  <a:schemeClr val="bg1"/>
                </a:solidFill>
                <a:latin typeface="Montserrat Light" pitchFamily="2" charset="77"/>
              </a:rPr>
              <a:t>Öga-hand-koordination samt bekvämlighet med boll.</a:t>
            </a:r>
          </a:p>
        </p:txBody>
      </p:sp>
      <p:sp>
        <p:nvSpPr>
          <p:cNvPr id="11" name="Rektangel med rundade hörn 11">
            <a:extLst>
              <a:ext uri="{FF2B5EF4-FFF2-40B4-BE49-F238E27FC236}">
                <a16:creationId xmlns:a16="http://schemas.microsoft.com/office/drawing/2014/main" id="{742EF201-F4F5-4D35-A0DC-DE4C646D21A4}"/>
              </a:ext>
            </a:extLst>
          </p:cNvPr>
          <p:cNvSpPr/>
          <p:nvPr/>
        </p:nvSpPr>
        <p:spPr>
          <a:xfrm>
            <a:off x="3735101" y="530811"/>
            <a:ext cx="16767831" cy="2211972"/>
          </a:xfrm>
          <a:prstGeom prst="rect">
            <a:avLst/>
          </a:prstGeom>
          <a:no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8500">
                <a:latin typeface="Mongoose Regular" panose="02000000000000000000" pitchFamily="2" charset="77"/>
              </a:rPr>
              <a:t>1. BOLLHANTERING</a:t>
            </a:r>
          </a:p>
          <a:p>
            <a:pPr algn="ctr"/>
            <a:br>
              <a:rPr lang="sv-SE" sz="4000" b="1">
                <a:latin typeface="Montserrat SemiBold" pitchFamily="2" charset="77"/>
              </a:rPr>
            </a:br>
            <a:r>
              <a:rPr lang="sv-SE" sz="3200" b="1">
                <a:solidFill>
                  <a:srgbClr val="F5EF88"/>
                </a:solidFill>
                <a:latin typeface="Montserrat SemiBold" pitchFamily="2" charset="77"/>
              </a:rPr>
              <a:t>Skapa trygghet i olika moment utifrån bollens position och läge.</a:t>
            </a:r>
          </a:p>
        </p:txBody>
      </p:sp>
      <p:sp>
        <p:nvSpPr>
          <p:cNvPr id="20" name="Rektangel med rundade hörn 11">
            <a:extLst>
              <a:ext uri="{FF2B5EF4-FFF2-40B4-BE49-F238E27FC236}">
                <a16:creationId xmlns:a16="http://schemas.microsoft.com/office/drawing/2014/main" id="{D6961ABF-EC45-45CB-A767-046E2EE9928A}"/>
              </a:ext>
            </a:extLst>
          </p:cNvPr>
          <p:cNvSpPr/>
          <p:nvPr/>
        </p:nvSpPr>
        <p:spPr>
          <a:xfrm>
            <a:off x="12581875" y="8477294"/>
            <a:ext cx="6891047" cy="3326559"/>
          </a:xfrm>
          <a:prstGeom prst="roundRect">
            <a:avLst/>
          </a:prstGeom>
          <a:noFill/>
          <a:ln w="6350">
            <a:noFill/>
          </a:ln>
        </p:spPr>
        <p:style>
          <a:lnRef idx="1">
            <a:schemeClr val="dk1"/>
          </a:lnRef>
          <a:fillRef idx="2">
            <a:schemeClr val="dk1"/>
          </a:fillRef>
          <a:effectRef idx="1">
            <a:schemeClr val="dk1"/>
          </a:effectRef>
          <a:fontRef idx="minor">
            <a:schemeClr val="dk1"/>
          </a:fontRef>
        </p:style>
        <p:txBody>
          <a:bodyPr rtlCol="0" anchor="ctr"/>
          <a:lstStyle/>
          <a:p>
            <a:r>
              <a:rPr lang="sv-SE" sz="2800" b="1">
                <a:solidFill>
                  <a:srgbClr val="F5EF88"/>
                </a:solidFill>
                <a:latin typeface="Montserrat SemiBold" pitchFamily="2" charset="77"/>
              </a:rPr>
              <a:t>Mentalt</a:t>
            </a:r>
          </a:p>
          <a:p>
            <a:endParaRPr lang="sv-SE" sz="2800" b="1">
              <a:solidFill>
                <a:schemeClr val="bg1"/>
              </a:solidFill>
              <a:latin typeface="Montserrat SemiBold" pitchFamily="2" charset="77"/>
            </a:endParaRPr>
          </a:p>
          <a:p>
            <a:r>
              <a:rPr lang="sv-SE" sz="2800">
                <a:solidFill>
                  <a:schemeClr val="bg1"/>
                </a:solidFill>
                <a:latin typeface="Montserrat Light" pitchFamily="2" charset="77"/>
              </a:rPr>
              <a:t>Skapa sig en trygghet av bollhantering oavsett situation med utgångspunkterna avslut, retur och utkast. </a:t>
            </a:r>
          </a:p>
        </p:txBody>
      </p:sp>
      <p:sp>
        <p:nvSpPr>
          <p:cNvPr id="21" name="Rektangel med rundade hörn 11">
            <a:extLst>
              <a:ext uri="{FF2B5EF4-FFF2-40B4-BE49-F238E27FC236}">
                <a16:creationId xmlns:a16="http://schemas.microsoft.com/office/drawing/2014/main" id="{58F29507-7EB9-4A5A-86CD-E7D4AB47431B}"/>
              </a:ext>
            </a:extLst>
          </p:cNvPr>
          <p:cNvSpPr/>
          <p:nvPr/>
        </p:nvSpPr>
        <p:spPr>
          <a:xfrm>
            <a:off x="4558305" y="8858659"/>
            <a:ext cx="7407214" cy="3311270"/>
          </a:xfrm>
          <a:prstGeom prst="roundRect">
            <a:avLst/>
          </a:prstGeom>
          <a:noFill/>
          <a:ln w="6350">
            <a:noFill/>
          </a:ln>
        </p:spPr>
        <p:style>
          <a:lnRef idx="1">
            <a:schemeClr val="accent1"/>
          </a:lnRef>
          <a:fillRef idx="3">
            <a:schemeClr val="accent1"/>
          </a:fillRef>
          <a:effectRef idx="2">
            <a:schemeClr val="accent1"/>
          </a:effectRef>
          <a:fontRef idx="minor">
            <a:schemeClr val="lt1"/>
          </a:fontRef>
        </p:style>
        <p:txBody>
          <a:bodyPr rtlCol="0" anchor="ctr"/>
          <a:lstStyle/>
          <a:p>
            <a:r>
              <a:rPr lang="sv-SE" sz="2800" b="1">
                <a:solidFill>
                  <a:srgbClr val="F5EF88"/>
                </a:solidFill>
                <a:latin typeface="Montserrat SemiBold" pitchFamily="2" charset="77"/>
              </a:rPr>
              <a:t>Spelförståelse</a:t>
            </a:r>
          </a:p>
          <a:p>
            <a:endParaRPr lang="sv-SE" sz="2800" b="1">
              <a:solidFill>
                <a:schemeClr val="bg1"/>
              </a:solidFill>
              <a:latin typeface="Montserrat SemiBold" pitchFamily="2" charset="77"/>
            </a:endParaRPr>
          </a:p>
          <a:p>
            <a:r>
              <a:rPr lang="sv-SE" sz="2800">
                <a:solidFill>
                  <a:schemeClr val="bg1"/>
                </a:solidFill>
                <a:latin typeface="Montserrat Light" pitchFamily="2" charset="77"/>
              </a:rPr>
              <a:t>Kunna samla information samtidigt som man hanterar bollen. Aktiv blick för att kunna värdera mellan att motståndaren kommer: </a:t>
            </a:r>
          </a:p>
          <a:p>
            <a:endParaRPr lang="sv-SE" sz="2800">
              <a:solidFill>
                <a:schemeClr val="bg1"/>
              </a:solidFill>
              <a:latin typeface="Montserrat Light" pitchFamily="2" charset="77"/>
            </a:endParaRPr>
          </a:p>
          <a:p>
            <a:r>
              <a:rPr lang="sv-SE" sz="2800">
                <a:solidFill>
                  <a:schemeClr val="bg1"/>
                </a:solidFill>
                <a:latin typeface="Montserrat Light" pitchFamily="2" charset="77"/>
              </a:rPr>
              <a:t>1. Avsluta - 2. Utmana - 3. Passa.</a:t>
            </a:r>
          </a:p>
        </p:txBody>
      </p:sp>
      <p:sp>
        <p:nvSpPr>
          <p:cNvPr id="22" name="Rektangel med rundade hörn 11">
            <a:extLst>
              <a:ext uri="{FF2B5EF4-FFF2-40B4-BE49-F238E27FC236}">
                <a16:creationId xmlns:a16="http://schemas.microsoft.com/office/drawing/2014/main" id="{B945D5AC-B8DB-4654-8DE6-4C17611BA9A2}"/>
              </a:ext>
            </a:extLst>
          </p:cNvPr>
          <p:cNvSpPr/>
          <p:nvPr/>
        </p:nvSpPr>
        <p:spPr>
          <a:xfrm>
            <a:off x="4572011" y="4783460"/>
            <a:ext cx="7407214" cy="3311270"/>
          </a:xfrm>
          <a:prstGeom prst="roundRect">
            <a:avLst/>
          </a:prstGeom>
          <a:noFill/>
          <a:ln w="6350">
            <a:noFill/>
          </a:ln>
        </p:spPr>
        <p:style>
          <a:lnRef idx="1">
            <a:schemeClr val="accent1"/>
          </a:lnRef>
          <a:fillRef idx="3">
            <a:schemeClr val="accent1"/>
          </a:fillRef>
          <a:effectRef idx="2">
            <a:schemeClr val="accent1"/>
          </a:effectRef>
          <a:fontRef idx="minor">
            <a:schemeClr val="lt1"/>
          </a:fontRef>
        </p:style>
        <p:txBody>
          <a:bodyPr rtlCol="0" anchor="ctr" anchorCtr="0"/>
          <a:lstStyle/>
          <a:p>
            <a:r>
              <a:rPr lang="sv-SE" sz="2800" b="1">
                <a:solidFill>
                  <a:srgbClr val="F5EF88"/>
                </a:solidFill>
                <a:latin typeface="Montserrat SemiBold" pitchFamily="2" charset="77"/>
              </a:rPr>
              <a:t>Tekniskt</a:t>
            </a:r>
          </a:p>
          <a:p>
            <a:endParaRPr lang="sv-SE" sz="2800" b="1">
              <a:solidFill>
                <a:schemeClr val="bg1"/>
              </a:solidFill>
              <a:latin typeface="Montserrat SemiBold" pitchFamily="2" charset="77"/>
            </a:endParaRPr>
          </a:p>
          <a:p>
            <a:r>
              <a:rPr lang="sv-SE" sz="2800">
                <a:solidFill>
                  <a:schemeClr val="bg1"/>
                </a:solidFill>
                <a:latin typeface="Montserrat Light" pitchFamily="2" charset="77"/>
              </a:rPr>
              <a:t>Kontrollera bollen vid olika typer av avslut emot och returtagningar. Motoriken öga-hand samt kroppshållning i förhållande till bollens position.  </a:t>
            </a:r>
          </a:p>
        </p:txBody>
      </p:sp>
      <p:sp>
        <p:nvSpPr>
          <p:cNvPr id="23" name="Rektangel med rundade hörn 11">
            <a:extLst>
              <a:ext uri="{FF2B5EF4-FFF2-40B4-BE49-F238E27FC236}">
                <a16:creationId xmlns:a16="http://schemas.microsoft.com/office/drawing/2014/main" id="{EA7317B2-2B8A-4443-9A29-5BF2E928C89D}"/>
              </a:ext>
            </a:extLst>
          </p:cNvPr>
          <p:cNvSpPr/>
          <p:nvPr/>
        </p:nvSpPr>
        <p:spPr>
          <a:xfrm>
            <a:off x="12463757" y="4449129"/>
            <a:ext cx="7346645" cy="3326559"/>
          </a:xfrm>
          <a:prstGeom prst="roundRect">
            <a:avLst/>
          </a:prstGeom>
          <a:noFill/>
          <a:ln w="6350">
            <a:noFill/>
          </a:ln>
        </p:spPr>
        <p:style>
          <a:lnRef idx="1">
            <a:schemeClr val="accent1"/>
          </a:lnRef>
          <a:fillRef idx="3">
            <a:schemeClr val="accent1"/>
          </a:fillRef>
          <a:effectRef idx="2">
            <a:schemeClr val="accent1"/>
          </a:effectRef>
          <a:fontRef idx="minor">
            <a:schemeClr val="lt1"/>
          </a:fontRef>
        </p:style>
        <p:txBody>
          <a:bodyPr rtlCol="0" anchor="ctr"/>
          <a:lstStyle/>
          <a:p>
            <a:r>
              <a:rPr lang="sv-SE" sz="2800" b="1">
                <a:solidFill>
                  <a:srgbClr val="F5EF88"/>
                </a:solidFill>
                <a:latin typeface="Montserrat SemiBold" pitchFamily="2" charset="77"/>
              </a:rPr>
              <a:t>Fysiskt</a:t>
            </a:r>
          </a:p>
          <a:p>
            <a:endParaRPr lang="sv-SE" sz="2800" b="1">
              <a:solidFill>
                <a:schemeClr val="bg1"/>
              </a:solidFill>
              <a:latin typeface="Montserrat SemiBold" pitchFamily="2" charset="77"/>
            </a:endParaRPr>
          </a:p>
          <a:p>
            <a:r>
              <a:rPr lang="sv-SE" sz="2800">
                <a:solidFill>
                  <a:schemeClr val="bg1"/>
                </a:solidFill>
                <a:latin typeface="Montserrat Light" pitchFamily="2" charset="77"/>
              </a:rPr>
              <a:t>Upprätthålla balans och kroppshållning även vid förflyttningar skapar enklare bollhantering. </a:t>
            </a:r>
          </a:p>
        </p:txBody>
      </p:sp>
      <p:cxnSp>
        <p:nvCxnSpPr>
          <p:cNvPr id="3" name="Rak 2">
            <a:extLst>
              <a:ext uri="{FF2B5EF4-FFF2-40B4-BE49-F238E27FC236}">
                <a16:creationId xmlns:a16="http://schemas.microsoft.com/office/drawing/2014/main" id="{63F0FF05-CB68-54F4-785B-675A11A9E1FB}"/>
              </a:ext>
            </a:extLst>
          </p:cNvPr>
          <p:cNvCxnSpPr>
            <a:cxnSpLocks/>
          </p:cNvCxnSpPr>
          <p:nvPr/>
        </p:nvCxnSpPr>
        <p:spPr>
          <a:xfrm>
            <a:off x="4927600" y="8305436"/>
            <a:ext cx="14427197"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Rak 4">
            <a:extLst>
              <a:ext uri="{FF2B5EF4-FFF2-40B4-BE49-F238E27FC236}">
                <a16:creationId xmlns:a16="http://schemas.microsoft.com/office/drawing/2014/main" id="{FA78F05D-F724-E41B-E53E-75C73C1720F1}"/>
              </a:ext>
            </a:extLst>
          </p:cNvPr>
          <p:cNvCxnSpPr>
            <a:cxnSpLocks/>
          </p:cNvCxnSpPr>
          <p:nvPr/>
        </p:nvCxnSpPr>
        <p:spPr>
          <a:xfrm>
            <a:off x="12124371" y="4737454"/>
            <a:ext cx="0" cy="723818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Rak 14">
            <a:extLst>
              <a:ext uri="{FF2B5EF4-FFF2-40B4-BE49-F238E27FC236}">
                <a16:creationId xmlns:a16="http://schemas.microsoft.com/office/drawing/2014/main" id="{8180E926-BD79-7A19-1218-B0924BCBF603}"/>
              </a:ext>
            </a:extLst>
          </p:cNvPr>
          <p:cNvCxnSpPr>
            <a:cxnSpLocks/>
          </p:cNvCxnSpPr>
          <p:nvPr/>
        </p:nvCxnSpPr>
        <p:spPr>
          <a:xfrm>
            <a:off x="-264695" y="1949616"/>
            <a:ext cx="246471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Rak 17">
            <a:extLst>
              <a:ext uri="{FF2B5EF4-FFF2-40B4-BE49-F238E27FC236}">
                <a16:creationId xmlns:a16="http://schemas.microsoft.com/office/drawing/2014/main" id="{5F6C5146-3B55-B633-B528-4949B42D7EED}"/>
              </a:ext>
            </a:extLst>
          </p:cNvPr>
          <p:cNvCxnSpPr>
            <a:cxnSpLocks/>
          </p:cNvCxnSpPr>
          <p:nvPr/>
        </p:nvCxnSpPr>
        <p:spPr>
          <a:xfrm>
            <a:off x="-264695" y="4091237"/>
            <a:ext cx="246471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Platshållare för bildnummer 1">
            <a:extLst>
              <a:ext uri="{FF2B5EF4-FFF2-40B4-BE49-F238E27FC236}">
                <a16:creationId xmlns:a16="http://schemas.microsoft.com/office/drawing/2014/main" id="{7C4C581E-2790-5AD0-651F-0E4624EBC15F}"/>
              </a:ext>
            </a:extLst>
          </p:cNvPr>
          <p:cNvSpPr>
            <a:spLocks noGrp="1"/>
          </p:cNvSpPr>
          <p:nvPr>
            <p:ph type="sldNum" sz="quarter" idx="12"/>
          </p:nvPr>
        </p:nvSpPr>
        <p:spPr>
          <a:xfrm>
            <a:off x="23038905" y="12294294"/>
            <a:ext cx="1460447" cy="730251"/>
          </a:xfrm>
          <a:prstGeom prst="rect">
            <a:avLst/>
          </a:prstGeom>
        </p:spPr>
        <p:txBody>
          <a:bodyPr vert="horz" lIns="91440" tIns="45720" rIns="91440" bIns="45720" rtlCol="0" anchor="ctr"/>
          <a:lstStyle>
            <a:defPPr>
              <a:defRPr lang="sv-SE"/>
            </a:defPPr>
            <a:lvl1pPr marL="0" algn="ctr" defTabSz="1828686" rtl="0" eaLnBrk="1" latinLnBrk="0" hangingPunct="1">
              <a:defRPr sz="1000" b="0" i="0" kern="1200">
                <a:solidFill>
                  <a:srgbClr val="0B0C26"/>
                </a:solidFill>
                <a:latin typeface="Montserrat Light" pitchFamily="2" charset="77"/>
                <a:ea typeface="+mn-ea"/>
                <a:cs typeface="+mn-cs"/>
              </a:defRPr>
            </a:lvl1pPr>
            <a:lvl2pPr marL="914343" algn="l" defTabSz="1828686" rtl="0" eaLnBrk="1" latinLnBrk="0" hangingPunct="1">
              <a:defRPr sz="3600" kern="1200">
                <a:solidFill>
                  <a:schemeClr val="tx1"/>
                </a:solidFill>
                <a:latin typeface="+mn-lt"/>
                <a:ea typeface="+mn-ea"/>
                <a:cs typeface="+mn-cs"/>
              </a:defRPr>
            </a:lvl2pPr>
            <a:lvl3pPr marL="1828686" algn="l" defTabSz="1828686" rtl="0" eaLnBrk="1" latinLnBrk="0" hangingPunct="1">
              <a:defRPr sz="3600" kern="1200">
                <a:solidFill>
                  <a:schemeClr val="tx1"/>
                </a:solidFill>
                <a:latin typeface="+mn-lt"/>
                <a:ea typeface="+mn-ea"/>
                <a:cs typeface="+mn-cs"/>
              </a:defRPr>
            </a:lvl3pPr>
            <a:lvl4pPr marL="2743029" algn="l" defTabSz="1828686" rtl="0" eaLnBrk="1" latinLnBrk="0" hangingPunct="1">
              <a:defRPr sz="3600" kern="1200">
                <a:solidFill>
                  <a:schemeClr val="tx1"/>
                </a:solidFill>
                <a:latin typeface="+mn-lt"/>
                <a:ea typeface="+mn-ea"/>
                <a:cs typeface="+mn-cs"/>
              </a:defRPr>
            </a:lvl4pPr>
            <a:lvl5pPr marL="3657371" algn="l" defTabSz="1828686" rtl="0" eaLnBrk="1" latinLnBrk="0" hangingPunct="1">
              <a:defRPr sz="3600" kern="1200">
                <a:solidFill>
                  <a:schemeClr val="tx1"/>
                </a:solidFill>
                <a:latin typeface="+mn-lt"/>
                <a:ea typeface="+mn-ea"/>
                <a:cs typeface="+mn-cs"/>
              </a:defRPr>
            </a:lvl5pPr>
            <a:lvl6pPr marL="4571714" algn="l" defTabSz="1828686" rtl="0" eaLnBrk="1" latinLnBrk="0" hangingPunct="1">
              <a:defRPr sz="3600" kern="1200">
                <a:solidFill>
                  <a:schemeClr val="tx1"/>
                </a:solidFill>
                <a:latin typeface="+mn-lt"/>
                <a:ea typeface="+mn-ea"/>
                <a:cs typeface="+mn-cs"/>
              </a:defRPr>
            </a:lvl6pPr>
            <a:lvl7pPr marL="5486057" algn="l" defTabSz="1828686" rtl="0" eaLnBrk="1" latinLnBrk="0" hangingPunct="1">
              <a:defRPr sz="3600" kern="1200">
                <a:solidFill>
                  <a:schemeClr val="tx1"/>
                </a:solidFill>
                <a:latin typeface="+mn-lt"/>
                <a:ea typeface="+mn-ea"/>
                <a:cs typeface="+mn-cs"/>
              </a:defRPr>
            </a:lvl7pPr>
            <a:lvl8pPr marL="6400400" algn="l" defTabSz="1828686" rtl="0" eaLnBrk="1" latinLnBrk="0" hangingPunct="1">
              <a:defRPr sz="3600" kern="1200">
                <a:solidFill>
                  <a:schemeClr val="tx1"/>
                </a:solidFill>
                <a:latin typeface="+mn-lt"/>
                <a:ea typeface="+mn-ea"/>
                <a:cs typeface="+mn-cs"/>
              </a:defRPr>
            </a:lvl8pPr>
            <a:lvl9pPr marL="7314743" algn="l" defTabSz="1828686" rtl="0" eaLnBrk="1" latinLnBrk="0" hangingPunct="1">
              <a:defRPr sz="3600" kern="1200">
                <a:solidFill>
                  <a:schemeClr val="tx1"/>
                </a:solidFill>
                <a:latin typeface="+mn-lt"/>
                <a:ea typeface="+mn-ea"/>
                <a:cs typeface="+mn-cs"/>
              </a:defRPr>
            </a:lvl9pPr>
          </a:lstStyle>
          <a:p>
            <a:fld id="{5F919A4E-C2E9-6148-8511-58460454BFB7}" type="slidenum">
              <a:rPr lang="sv-SE" smtClean="0"/>
              <a:pPr/>
              <a:t>33</a:t>
            </a:fld>
            <a:endParaRPr lang="sv-SE"/>
          </a:p>
        </p:txBody>
      </p:sp>
      <p:sp>
        <p:nvSpPr>
          <p:cNvPr id="6" name="textruta 5">
            <a:extLst>
              <a:ext uri="{FF2B5EF4-FFF2-40B4-BE49-F238E27FC236}">
                <a16:creationId xmlns:a16="http://schemas.microsoft.com/office/drawing/2014/main" id="{03A445A9-C362-A7E7-A302-8FE200C9B475}"/>
              </a:ext>
            </a:extLst>
          </p:cNvPr>
          <p:cNvSpPr txBox="1"/>
          <p:nvPr/>
        </p:nvSpPr>
        <p:spPr>
          <a:xfrm>
            <a:off x="16027399" y="13277647"/>
            <a:ext cx="8673671" cy="412508"/>
          </a:xfrm>
          <a:prstGeom prst="rect">
            <a:avLst/>
          </a:prstGeom>
          <a:noFill/>
        </p:spPr>
        <p:txBody>
          <a:bodyPr wrap="square" rtlCol="0">
            <a:spAutoFit/>
          </a:bodyPr>
          <a:lstStyle/>
          <a:p>
            <a:r>
              <a:rPr lang="sv-SE" sz="2000">
                <a:solidFill>
                  <a:schemeClr val="bg1"/>
                </a:solidFill>
                <a:latin typeface="Montserrat" pitchFamily="2" charset="77"/>
              </a:rPr>
              <a:t>SVENSK INNEBANDY  –  SPEL OCH SPELARUTVECKLINGSPLAN</a:t>
            </a:r>
          </a:p>
        </p:txBody>
      </p:sp>
    </p:spTree>
    <p:extLst>
      <p:ext uri="{BB962C8B-B14F-4D97-AF65-F5344CB8AC3E}">
        <p14:creationId xmlns:p14="http://schemas.microsoft.com/office/powerpoint/2010/main" val="20270911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6848F472-9733-4224-BAC1-B6C226B509C8}"/>
              </a:ext>
            </a:extLst>
          </p:cNvPr>
          <p:cNvSpPr txBox="1"/>
          <p:nvPr/>
        </p:nvSpPr>
        <p:spPr>
          <a:xfrm>
            <a:off x="2132281" y="596740"/>
            <a:ext cx="19993395" cy="2508379"/>
          </a:xfrm>
          <a:prstGeom prst="rect">
            <a:avLst/>
          </a:prstGeom>
          <a:noFill/>
          <a:ln w="12700">
            <a:noFill/>
          </a:ln>
        </p:spPr>
        <p:txBody>
          <a:bodyPr wrap="square" rtlCol="0">
            <a:spAutoFit/>
          </a:bodyPr>
          <a:lstStyle/>
          <a:p>
            <a:pPr marL="0" marR="0" lvl="0" indent="0" algn="ctr" defTabSz="1828686" rtl="0" eaLnBrk="1" fontAlgn="base" latinLnBrk="0" hangingPunct="1">
              <a:lnSpc>
                <a:spcPct val="100000"/>
              </a:lnSpc>
              <a:spcBef>
                <a:spcPts val="0"/>
              </a:spcBef>
              <a:spcAft>
                <a:spcPts val="0"/>
              </a:spcAft>
              <a:buClrTx/>
              <a:buSzTx/>
              <a:buFontTx/>
              <a:buNone/>
              <a:tabLst/>
              <a:defRPr/>
            </a:pPr>
            <a:r>
              <a:rPr kumimoji="0" lang="sv-SE" sz="8500" b="0" i="0" u="none" strike="noStrike" kern="1200" cap="none" spc="0" normalizeH="0" baseline="0" noProof="0">
                <a:ln>
                  <a:noFill/>
                </a:ln>
                <a:solidFill>
                  <a:prstClr val="white"/>
                </a:solidFill>
                <a:effectLst/>
                <a:uLnTx/>
                <a:uFillTx/>
                <a:latin typeface="Mongoose Regular" panose="02000000000000000000" pitchFamily="2" charset="77"/>
                <a:ea typeface="+mn-ea"/>
                <a:cs typeface="+mn-cs"/>
              </a:rPr>
              <a:t>2. RETURER</a:t>
            </a:r>
          </a:p>
          <a:p>
            <a:pPr marL="0" marR="0" lvl="0" indent="0" algn="ctr" defTabSz="1828686" rtl="0" eaLnBrk="1" fontAlgn="base" latinLnBrk="0" hangingPunct="1">
              <a:lnSpc>
                <a:spcPct val="100000"/>
              </a:lnSpc>
              <a:spcBef>
                <a:spcPts val="0"/>
              </a:spcBef>
              <a:spcAft>
                <a:spcPts val="0"/>
              </a:spcAft>
              <a:buClrTx/>
              <a:buSzTx/>
              <a:buFontTx/>
              <a:buNone/>
              <a:tabLst/>
              <a:defRPr/>
            </a:pPr>
            <a:endParaRPr kumimoji="0" lang="sv-SE" sz="4000" b="1" i="0" u="none" strike="noStrike" kern="1200" cap="none" spc="0" normalizeH="0" baseline="0" noProof="0">
              <a:ln>
                <a:noFill/>
              </a:ln>
              <a:solidFill>
                <a:prstClr val="white"/>
              </a:solidFill>
              <a:effectLst/>
              <a:uLnTx/>
              <a:uFillTx/>
              <a:latin typeface="Montserrat SemiBold" pitchFamily="2" charset="77"/>
              <a:ea typeface="+mn-ea"/>
              <a:cs typeface="+mn-cs"/>
            </a:endParaRPr>
          </a:p>
          <a:p>
            <a:pPr marL="0" marR="0" lvl="0" indent="0" algn="ctr" defTabSz="1828686" rtl="0" eaLnBrk="1" fontAlgn="base" latinLnBrk="0" hangingPunct="1">
              <a:lnSpc>
                <a:spcPct val="100000"/>
              </a:lnSpc>
              <a:spcBef>
                <a:spcPts val="0"/>
              </a:spcBef>
              <a:spcAft>
                <a:spcPts val="0"/>
              </a:spcAft>
              <a:buClrTx/>
              <a:buSzTx/>
              <a:buFontTx/>
              <a:buNone/>
              <a:tabLst/>
              <a:defRPr/>
            </a:pPr>
            <a:r>
              <a:rPr kumimoji="0" lang="sv-SE" sz="3200" b="1" i="0" u="none" strike="noStrike" kern="1200" cap="none" spc="0" normalizeH="0" baseline="0" noProof="0">
                <a:ln>
                  <a:noFill/>
                </a:ln>
                <a:solidFill>
                  <a:srgbClr val="F5EF88"/>
                </a:solidFill>
                <a:effectLst/>
                <a:uLnTx/>
                <a:uFillTx/>
                <a:latin typeface="Montserrat SemiBold" pitchFamily="2" charset="77"/>
                <a:ea typeface="+mn-ea"/>
                <a:cs typeface="+mn-cs"/>
              </a:rPr>
              <a:t>Kontrollera kroppshållning och balans vid returtagning samt styra bollen bort från målet</a:t>
            </a:r>
          </a:p>
        </p:txBody>
      </p:sp>
      <p:sp>
        <p:nvSpPr>
          <p:cNvPr id="11" name="Rektangel med rundade hörn 11">
            <a:extLst>
              <a:ext uri="{FF2B5EF4-FFF2-40B4-BE49-F238E27FC236}">
                <a16:creationId xmlns:a16="http://schemas.microsoft.com/office/drawing/2014/main" id="{742EF201-F4F5-4D35-A0DC-DE4C646D21A4}"/>
              </a:ext>
            </a:extLst>
          </p:cNvPr>
          <p:cNvSpPr/>
          <p:nvPr/>
        </p:nvSpPr>
        <p:spPr>
          <a:xfrm>
            <a:off x="3601349" y="8511622"/>
            <a:ext cx="8229958" cy="2890137"/>
          </a:xfrm>
          <a:prstGeom prst="roundRect">
            <a:avLst/>
          </a:prstGeom>
          <a:noFill/>
          <a:ln w="12700">
            <a:noFill/>
          </a:ln>
        </p:spPr>
        <p:style>
          <a:lnRef idx="1">
            <a:schemeClr val="accent1"/>
          </a:lnRef>
          <a:fillRef idx="3">
            <a:schemeClr val="accent1"/>
          </a:fillRef>
          <a:effectRef idx="2">
            <a:schemeClr val="accent1"/>
          </a:effectRef>
          <a:fontRef idx="minor">
            <a:schemeClr val="lt1"/>
          </a:fontRef>
        </p:style>
        <p:txBody>
          <a:bodyPr rtlCol="0" anchor="t" anchorCtr="0"/>
          <a:lstStyle/>
          <a:p>
            <a:pPr marL="0" marR="0" lvl="0" indent="0" algn="l" defTabSz="1828686" rtl="0" eaLnBrk="1" fontAlgn="auto" latinLnBrk="0" hangingPunct="1">
              <a:lnSpc>
                <a:spcPct val="100000"/>
              </a:lnSpc>
              <a:spcBef>
                <a:spcPts val="0"/>
              </a:spcBef>
              <a:spcAft>
                <a:spcPts val="0"/>
              </a:spcAft>
              <a:buClrTx/>
              <a:buSzTx/>
              <a:buFontTx/>
              <a:buNone/>
              <a:tabLst/>
              <a:defRPr/>
            </a:pPr>
            <a:r>
              <a:rPr kumimoji="0" lang="sv-SE" sz="2800" b="1" i="0" u="none" strike="noStrike" kern="1200" cap="none" spc="0" normalizeH="0" baseline="0" noProof="0">
                <a:ln>
                  <a:noFill/>
                </a:ln>
                <a:solidFill>
                  <a:srgbClr val="F5EF88"/>
                </a:solidFill>
                <a:effectLst/>
                <a:uLnTx/>
                <a:uFillTx/>
                <a:latin typeface="Montserrat SemiBold" pitchFamily="2" charset="77"/>
                <a:ea typeface="+mn-ea"/>
                <a:cs typeface="+mn-cs"/>
              </a:rPr>
              <a:t>Spelförståelse</a:t>
            </a:r>
            <a:endParaRPr kumimoji="0" lang="sv-SE" sz="2800" b="0" i="0" u="none" strike="noStrike" kern="1200" cap="none" spc="0" normalizeH="0" baseline="0" noProof="0">
              <a:ln>
                <a:noFill/>
              </a:ln>
              <a:solidFill>
                <a:prstClr val="white"/>
              </a:solidFill>
              <a:effectLst/>
              <a:uLnTx/>
              <a:uFillTx/>
              <a:latin typeface="Montserrat Light" pitchFamily="2" charset="77"/>
              <a:ea typeface="+mn-ea"/>
              <a:cs typeface="+mn-cs"/>
            </a:endParaRPr>
          </a:p>
          <a:p>
            <a:pPr marL="0" marR="0" lvl="0" indent="0" algn="l" defTabSz="1828686" rtl="0" eaLnBrk="1" fontAlgn="auto" latinLnBrk="0" hangingPunct="1">
              <a:lnSpc>
                <a:spcPct val="100000"/>
              </a:lnSpc>
              <a:spcBef>
                <a:spcPts val="0"/>
              </a:spcBef>
              <a:spcAft>
                <a:spcPts val="0"/>
              </a:spcAft>
              <a:buClrTx/>
              <a:buSzTx/>
              <a:buFontTx/>
              <a:buNone/>
              <a:tabLst/>
              <a:defRPr/>
            </a:pPr>
            <a:r>
              <a:rPr kumimoji="0" lang="sv-SE" sz="2800" b="0" i="0" u="none" strike="noStrike" kern="1200" cap="none" spc="0" normalizeH="0" baseline="0" noProof="0">
                <a:ln>
                  <a:noFill/>
                </a:ln>
                <a:solidFill>
                  <a:prstClr val="white"/>
                </a:solidFill>
                <a:effectLst/>
                <a:uLnTx/>
                <a:uFillTx/>
                <a:latin typeface="Montserrat Light" pitchFamily="2" charset="77"/>
                <a:ea typeface="+mn-ea"/>
                <a:cs typeface="+mn-cs"/>
              </a:rPr>
              <a:t>Läsa av motspelare och eventuellt medspelare i avslutsfas. Försöka sortera uppgifterna mellan sig själv som målvakt och sina medspelare. Att läsa av nästa situation utifrån vart bollen kommer hamna</a:t>
            </a:r>
          </a:p>
        </p:txBody>
      </p:sp>
      <p:sp>
        <p:nvSpPr>
          <p:cNvPr id="9" name="Rektangel med rundade hörn 11">
            <a:extLst>
              <a:ext uri="{FF2B5EF4-FFF2-40B4-BE49-F238E27FC236}">
                <a16:creationId xmlns:a16="http://schemas.microsoft.com/office/drawing/2014/main" id="{0F1674E8-C770-4B6B-A3A9-104D3A616116}"/>
              </a:ext>
            </a:extLst>
          </p:cNvPr>
          <p:cNvSpPr/>
          <p:nvPr/>
        </p:nvSpPr>
        <p:spPr>
          <a:xfrm>
            <a:off x="3604063" y="4770391"/>
            <a:ext cx="8221022" cy="2890137"/>
          </a:xfrm>
          <a:prstGeom prst="roundRect">
            <a:avLst/>
          </a:prstGeom>
          <a:noFill/>
          <a:ln w="12700">
            <a:noFill/>
          </a:ln>
        </p:spPr>
        <p:style>
          <a:lnRef idx="1">
            <a:schemeClr val="accent1"/>
          </a:lnRef>
          <a:fillRef idx="3">
            <a:schemeClr val="accent1"/>
          </a:fillRef>
          <a:effectRef idx="2">
            <a:schemeClr val="accent1"/>
          </a:effectRef>
          <a:fontRef idx="minor">
            <a:schemeClr val="lt1"/>
          </a:fontRef>
        </p:style>
        <p:txBody>
          <a:bodyPr rtlCol="0" anchor="t" anchorCtr="0"/>
          <a:lstStyle/>
          <a:p>
            <a:pPr marL="0" marR="0" lvl="0" indent="0" algn="l" defTabSz="1828686" rtl="0" eaLnBrk="1" fontAlgn="auto" latinLnBrk="0" hangingPunct="1">
              <a:lnSpc>
                <a:spcPct val="100000"/>
              </a:lnSpc>
              <a:spcBef>
                <a:spcPts val="0"/>
              </a:spcBef>
              <a:spcAft>
                <a:spcPts val="0"/>
              </a:spcAft>
              <a:buClrTx/>
              <a:buSzTx/>
              <a:buFontTx/>
              <a:buNone/>
              <a:tabLst/>
              <a:defRPr/>
            </a:pPr>
            <a:r>
              <a:rPr kumimoji="0" lang="sv-SE" sz="2800" b="1" i="0" u="none" strike="noStrike" kern="1200" cap="none" spc="0" normalizeH="0" baseline="0" noProof="0">
                <a:ln>
                  <a:noFill/>
                </a:ln>
                <a:solidFill>
                  <a:srgbClr val="F5EF88"/>
                </a:solidFill>
                <a:effectLst/>
                <a:uLnTx/>
                <a:uFillTx/>
                <a:latin typeface="Montserrat SemiBold" pitchFamily="2" charset="77"/>
                <a:ea typeface="+mn-ea"/>
                <a:cs typeface="+mn-cs"/>
              </a:rPr>
              <a:t>Tekniskt</a:t>
            </a:r>
          </a:p>
          <a:p>
            <a:pPr marL="0" marR="0" lvl="0" indent="0" algn="l" defTabSz="1828686" rtl="0" eaLnBrk="1" fontAlgn="auto" latinLnBrk="0" hangingPunct="1">
              <a:lnSpc>
                <a:spcPct val="100000"/>
              </a:lnSpc>
              <a:spcBef>
                <a:spcPts val="0"/>
              </a:spcBef>
              <a:spcAft>
                <a:spcPts val="0"/>
              </a:spcAft>
              <a:buClrTx/>
              <a:buSzTx/>
              <a:buFontTx/>
              <a:buNone/>
              <a:tabLst/>
              <a:defRPr/>
            </a:pPr>
            <a:r>
              <a:rPr kumimoji="0" lang="sv-SE" sz="2800" b="0" i="0" u="none" strike="noStrike" kern="1200" cap="none" spc="0" normalizeH="0" baseline="0" noProof="0">
                <a:ln>
                  <a:noFill/>
                </a:ln>
                <a:solidFill>
                  <a:prstClr val="white"/>
                </a:solidFill>
                <a:effectLst/>
                <a:uLnTx/>
                <a:uFillTx/>
                <a:latin typeface="Montserrat Light" pitchFamily="2" charset="77"/>
                <a:ea typeface="+mn-ea"/>
                <a:cs typeface="+mn-cs"/>
              </a:rPr>
              <a:t>I okontrollerade situationer handlar det om att skapa så tidig kontroll som möjligt igen i sin kroppshållning för att täcka av så stor del av målet som möjligt. Försöka få målvakten att styra bollen bort från målet redan i tidigt skede i första hand. </a:t>
            </a:r>
          </a:p>
        </p:txBody>
      </p:sp>
      <p:sp>
        <p:nvSpPr>
          <p:cNvPr id="12" name="Rektangel med rundade hörn 11">
            <a:extLst>
              <a:ext uri="{FF2B5EF4-FFF2-40B4-BE49-F238E27FC236}">
                <a16:creationId xmlns:a16="http://schemas.microsoft.com/office/drawing/2014/main" id="{241213EC-840F-4B7E-B860-CF0EF7A87834}"/>
              </a:ext>
            </a:extLst>
          </p:cNvPr>
          <p:cNvSpPr/>
          <p:nvPr/>
        </p:nvSpPr>
        <p:spPr>
          <a:xfrm>
            <a:off x="12734829" y="4770391"/>
            <a:ext cx="8229955" cy="2890137"/>
          </a:xfrm>
          <a:prstGeom prst="roundRect">
            <a:avLst/>
          </a:prstGeom>
          <a:noFill/>
          <a:ln w="12700">
            <a:noFill/>
          </a:ln>
        </p:spPr>
        <p:style>
          <a:lnRef idx="1">
            <a:schemeClr val="accent1"/>
          </a:lnRef>
          <a:fillRef idx="3">
            <a:schemeClr val="accent1"/>
          </a:fillRef>
          <a:effectRef idx="2">
            <a:schemeClr val="accent1"/>
          </a:effectRef>
          <a:fontRef idx="minor">
            <a:schemeClr val="lt1"/>
          </a:fontRef>
        </p:style>
        <p:txBody>
          <a:bodyPr rtlCol="0" anchor="t" anchorCtr="0"/>
          <a:lstStyle/>
          <a:p>
            <a:pPr marL="0" marR="0" lvl="0" indent="0" algn="l" defTabSz="1828686" rtl="0" eaLnBrk="1" fontAlgn="auto" latinLnBrk="0" hangingPunct="1">
              <a:lnSpc>
                <a:spcPct val="100000"/>
              </a:lnSpc>
              <a:spcBef>
                <a:spcPts val="0"/>
              </a:spcBef>
              <a:spcAft>
                <a:spcPts val="0"/>
              </a:spcAft>
              <a:buClrTx/>
              <a:buSzTx/>
              <a:buFontTx/>
              <a:buNone/>
              <a:tabLst/>
              <a:defRPr/>
            </a:pPr>
            <a:r>
              <a:rPr kumimoji="0" lang="sv-SE" sz="2800" b="1" i="0" u="none" strike="noStrike" kern="1200" cap="none" spc="0" normalizeH="0" baseline="0" noProof="0">
                <a:ln>
                  <a:noFill/>
                </a:ln>
                <a:solidFill>
                  <a:srgbClr val="F5EF88"/>
                </a:solidFill>
                <a:effectLst/>
                <a:uLnTx/>
                <a:uFillTx/>
                <a:latin typeface="Montserrat SemiBold" pitchFamily="2" charset="77"/>
                <a:ea typeface="+mn-ea"/>
                <a:cs typeface="+mn-cs"/>
              </a:rPr>
              <a:t>Fysiskt</a:t>
            </a:r>
            <a:endParaRPr kumimoji="0" lang="sv-SE" sz="2800" b="0" i="0" u="none" strike="noStrike" kern="1200" cap="none" spc="0" normalizeH="0" baseline="0" noProof="0">
              <a:ln>
                <a:noFill/>
              </a:ln>
              <a:solidFill>
                <a:prstClr val="white"/>
              </a:solidFill>
              <a:effectLst/>
              <a:uLnTx/>
              <a:uFillTx/>
              <a:latin typeface="Montserrat Light" pitchFamily="2" charset="77"/>
              <a:ea typeface="+mn-ea"/>
              <a:cs typeface="+mn-cs"/>
            </a:endParaRPr>
          </a:p>
          <a:p>
            <a:pPr marL="0" marR="0" lvl="0" indent="0" algn="l" defTabSz="1828686" rtl="0" eaLnBrk="1" fontAlgn="auto" latinLnBrk="0" hangingPunct="1">
              <a:lnSpc>
                <a:spcPct val="100000"/>
              </a:lnSpc>
              <a:spcBef>
                <a:spcPts val="0"/>
              </a:spcBef>
              <a:spcAft>
                <a:spcPts val="0"/>
              </a:spcAft>
              <a:buClrTx/>
              <a:buSzTx/>
              <a:buFontTx/>
              <a:buNone/>
              <a:tabLst/>
              <a:defRPr/>
            </a:pPr>
            <a:r>
              <a:rPr kumimoji="0" lang="sv-SE" sz="2800" b="0" i="0" u="none" strike="noStrike" kern="1200" cap="none" spc="0" normalizeH="0" baseline="0" noProof="0">
                <a:ln>
                  <a:noFill/>
                </a:ln>
                <a:solidFill>
                  <a:prstClr val="white"/>
                </a:solidFill>
                <a:effectLst/>
                <a:uLnTx/>
                <a:uFillTx/>
                <a:latin typeface="Montserrat Light" pitchFamily="2" charset="77"/>
                <a:ea typeface="+mn-ea"/>
                <a:cs typeface="+mn-cs"/>
              </a:rPr>
              <a:t>Bibehålla önskad kroppshållning och </a:t>
            </a:r>
            <a:r>
              <a:rPr kumimoji="0" lang="sv-SE" sz="2800" b="0" i="0" u="none" strike="noStrike" kern="1200" cap="none" spc="0" normalizeH="0" baseline="0" noProof="0" err="1">
                <a:ln>
                  <a:noFill/>
                </a:ln>
                <a:solidFill>
                  <a:prstClr val="white"/>
                </a:solidFill>
                <a:effectLst/>
                <a:uLnTx/>
                <a:uFillTx/>
                <a:latin typeface="Montserrat Light" pitchFamily="2" charset="77"/>
                <a:ea typeface="+mn-ea"/>
                <a:cs typeface="+mn-cs"/>
              </a:rPr>
              <a:t>armvinklar</a:t>
            </a:r>
            <a:r>
              <a:rPr kumimoji="0" lang="sv-SE" sz="2800" b="0" i="0" u="none" strike="noStrike" kern="1200" cap="none" spc="0" normalizeH="0" baseline="0" noProof="0">
                <a:ln>
                  <a:noFill/>
                </a:ln>
                <a:solidFill>
                  <a:prstClr val="white"/>
                </a:solidFill>
                <a:effectLst/>
                <a:uLnTx/>
                <a:uFillTx/>
                <a:latin typeface="Montserrat Light" pitchFamily="2" charset="77"/>
                <a:ea typeface="+mn-ea"/>
                <a:cs typeface="+mn-cs"/>
              </a:rPr>
              <a:t> för att täcka av så mycket som möjligt av målet. Kräver god fysik i framförallt bål och nedre extremiteten</a:t>
            </a:r>
          </a:p>
        </p:txBody>
      </p:sp>
      <p:sp>
        <p:nvSpPr>
          <p:cNvPr id="13" name="Rektangel med rundade hörn 11">
            <a:extLst>
              <a:ext uri="{FF2B5EF4-FFF2-40B4-BE49-F238E27FC236}">
                <a16:creationId xmlns:a16="http://schemas.microsoft.com/office/drawing/2014/main" id="{2D618184-323E-4CE9-815F-6D89F0CF3A0D}"/>
              </a:ext>
            </a:extLst>
          </p:cNvPr>
          <p:cNvSpPr/>
          <p:nvPr/>
        </p:nvSpPr>
        <p:spPr>
          <a:xfrm>
            <a:off x="12734829" y="8589433"/>
            <a:ext cx="8229955" cy="2890137"/>
          </a:xfrm>
          <a:prstGeom prst="roundRect">
            <a:avLst/>
          </a:prstGeom>
          <a:noFill/>
          <a:ln w="12700">
            <a:noFill/>
          </a:ln>
        </p:spPr>
        <p:style>
          <a:lnRef idx="1">
            <a:schemeClr val="accent1"/>
          </a:lnRef>
          <a:fillRef idx="3">
            <a:schemeClr val="accent1"/>
          </a:fillRef>
          <a:effectRef idx="2">
            <a:schemeClr val="accent1"/>
          </a:effectRef>
          <a:fontRef idx="minor">
            <a:schemeClr val="lt1"/>
          </a:fontRef>
        </p:style>
        <p:txBody>
          <a:bodyPr rtlCol="0" anchor="t" anchorCtr="0"/>
          <a:lstStyle/>
          <a:p>
            <a:pPr marL="0" marR="0" lvl="0" indent="0" algn="l" defTabSz="1828686" rtl="0" eaLnBrk="1" fontAlgn="auto" latinLnBrk="0" hangingPunct="1">
              <a:lnSpc>
                <a:spcPct val="100000"/>
              </a:lnSpc>
              <a:spcBef>
                <a:spcPts val="0"/>
              </a:spcBef>
              <a:spcAft>
                <a:spcPts val="0"/>
              </a:spcAft>
              <a:buClrTx/>
              <a:buSzTx/>
              <a:buFontTx/>
              <a:buNone/>
              <a:tabLst/>
              <a:defRPr/>
            </a:pPr>
            <a:r>
              <a:rPr kumimoji="0" lang="sv-SE" sz="2800" b="1" i="0" u="none" strike="noStrike" kern="1200" cap="none" spc="0" normalizeH="0" baseline="0" noProof="0">
                <a:ln>
                  <a:noFill/>
                </a:ln>
                <a:solidFill>
                  <a:srgbClr val="F5EF88"/>
                </a:solidFill>
                <a:effectLst/>
                <a:uLnTx/>
                <a:uFillTx/>
                <a:latin typeface="Montserrat SemiBold" pitchFamily="2" charset="77"/>
                <a:ea typeface="+mn-ea"/>
                <a:cs typeface="+mn-cs"/>
              </a:rPr>
              <a:t>Mentalt</a:t>
            </a:r>
            <a:endParaRPr kumimoji="0" lang="sv-SE" sz="2800" b="0" i="0" u="none" strike="noStrike" kern="1200" cap="none" spc="0" normalizeH="0" baseline="0" noProof="0">
              <a:ln>
                <a:noFill/>
              </a:ln>
              <a:solidFill>
                <a:prstClr val="white"/>
              </a:solidFill>
              <a:effectLst/>
              <a:uLnTx/>
              <a:uFillTx/>
              <a:latin typeface="Montserrat Light" pitchFamily="2" charset="77"/>
              <a:ea typeface="+mn-ea"/>
              <a:cs typeface="+mn-cs"/>
            </a:endParaRPr>
          </a:p>
          <a:p>
            <a:pPr marL="0" marR="0" lvl="0" indent="0" algn="l" defTabSz="1828686" rtl="0" eaLnBrk="1" fontAlgn="auto" latinLnBrk="0" hangingPunct="1">
              <a:lnSpc>
                <a:spcPct val="100000"/>
              </a:lnSpc>
              <a:spcBef>
                <a:spcPts val="0"/>
              </a:spcBef>
              <a:spcAft>
                <a:spcPts val="0"/>
              </a:spcAft>
              <a:buClrTx/>
              <a:buSzTx/>
              <a:buFontTx/>
              <a:buNone/>
              <a:tabLst/>
              <a:defRPr/>
            </a:pPr>
            <a:r>
              <a:rPr kumimoji="0" lang="sv-SE" sz="2800" b="0" i="0" u="none" strike="noStrike" kern="1200" cap="none" spc="0" normalizeH="0" baseline="0" noProof="0">
                <a:ln>
                  <a:noFill/>
                </a:ln>
                <a:solidFill>
                  <a:prstClr val="white"/>
                </a:solidFill>
                <a:effectLst/>
                <a:uLnTx/>
                <a:uFillTx/>
                <a:latin typeface="Montserrat Light" pitchFamily="2" charset="77"/>
                <a:ea typeface="+mn-ea"/>
                <a:cs typeface="+mn-cs"/>
              </a:rPr>
              <a:t>Attackerande eller avvaktande/täckande returtagningssituation. Fokusera på momentet som dyker upp.  </a:t>
            </a:r>
          </a:p>
        </p:txBody>
      </p:sp>
      <p:sp>
        <p:nvSpPr>
          <p:cNvPr id="14" name="Rektangel med rundade hörn 11">
            <a:extLst>
              <a:ext uri="{FF2B5EF4-FFF2-40B4-BE49-F238E27FC236}">
                <a16:creationId xmlns:a16="http://schemas.microsoft.com/office/drawing/2014/main" id="{D1346E93-8D4B-436C-90F7-676F6009A3E7}"/>
              </a:ext>
            </a:extLst>
          </p:cNvPr>
          <p:cNvSpPr/>
          <p:nvPr/>
        </p:nvSpPr>
        <p:spPr>
          <a:xfrm>
            <a:off x="9823939" y="7824241"/>
            <a:ext cx="4610081" cy="441108"/>
          </a:xfrm>
          <a:prstGeom prst="roundRect">
            <a:avLst/>
          </a:prstGeom>
          <a:noFill/>
          <a:ln w="12700">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t" anchorCtr="0"/>
          <a:lstStyle/>
          <a:p>
            <a:pPr marL="0" marR="0" lvl="0" indent="0" algn="ctr" defTabSz="1828686" rtl="0" eaLnBrk="1" fontAlgn="auto" latinLnBrk="0" hangingPunct="1">
              <a:lnSpc>
                <a:spcPct val="100000"/>
              </a:lnSpc>
              <a:spcBef>
                <a:spcPts val="0"/>
              </a:spcBef>
              <a:spcAft>
                <a:spcPts val="0"/>
              </a:spcAft>
              <a:buClrTx/>
              <a:buSzTx/>
              <a:buFontTx/>
              <a:buNone/>
              <a:tabLst/>
              <a:defRPr/>
            </a:pPr>
            <a:r>
              <a:rPr kumimoji="0" lang="sv-SE" sz="2700" b="1" i="0" u="none" strike="noStrike" kern="1200" cap="none" spc="0" normalizeH="0" baseline="0" noProof="0">
                <a:ln>
                  <a:noFill/>
                </a:ln>
                <a:solidFill>
                  <a:prstClr val="white"/>
                </a:solidFill>
                <a:effectLst/>
                <a:uLnTx/>
                <a:uFillTx/>
                <a:latin typeface="Montserrat SemiBold"/>
                <a:ea typeface="+mn-ea"/>
                <a:cs typeface="+mn-cs"/>
              </a:rPr>
              <a:t>RETURER</a:t>
            </a:r>
          </a:p>
        </p:txBody>
      </p:sp>
      <p:cxnSp>
        <p:nvCxnSpPr>
          <p:cNvPr id="3" name="Rak 2">
            <a:extLst>
              <a:ext uri="{FF2B5EF4-FFF2-40B4-BE49-F238E27FC236}">
                <a16:creationId xmlns:a16="http://schemas.microsoft.com/office/drawing/2014/main" id="{F8E104C7-AD46-7893-9BC1-D0062C3DA5ED}"/>
              </a:ext>
            </a:extLst>
          </p:cNvPr>
          <p:cNvCxnSpPr>
            <a:cxnSpLocks/>
          </p:cNvCxnSpPr>
          <p:nvPr/>
        </p:nvCxnSpPr>
        <p:spPr>
          <a:xfrm>
            <a:off x="3952568" y="8109325"/>
            <a:ext cx="7071032"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Rak 4">
            <a:extLst>
              <a:ext uri="{FF2B5EF4-FFF2-40B4-BE49-F238E27FC236}">
                <a16:creationId xmlns:a16="http://schemas.microsoft.com/office/drawing/2014/main" id="{692D4254-9EC9-CD27-703E-41A946B62C4A}"/>
              </a:ext>
            </a:extLst>
          </p:cNvPr>
          <p:cNvCxnSpPr>
            <a:cxnSpLocks/>
          </p:cNvCxnSpPr>
          <p:nvPr/>
        </p:nvCxnSpPr>
        <p:spPr>
          <a:xfrm flipH="1">
            <a:off x="12106318" y="5007426"/>
            <a:ext cx="22661" cy="267546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ruta 6">
            <a:extLst>
              <a:ext uri="{FF2B5EF4-FFF2-40B4-BE49-F238E27FC236}">
                <a16:creationId xmlns:a16="http://schemas.microsoft.com/office/drawing/2014/main" id="{1805B10C-873F-440D-B3D5-008698BA5550}"/>
              </a:ext>
            </a:extLst>
          </p:cNvPr>
          <p:cNvSpPr txBox="1"/>
          <p:nvPr/>
        </p:nvSpPr>
        <p:spPr>
          <a:xfrm>
            <a:off x="1292663" y="3196112"/>
            <a:ext cx="21746242" cy="747705"/>
          </a:xfrm>
          <a:prstGeom prst="rect">
            <a:avLst/>
          </a:prstGeom>
          <a:noFill/>
        </p:spPr>
        <p:txBody>
          <a:bodyPr wrap="square">
            <a:spAutoFit/>
          </a:bodyPr>
          <a:lstStyle/>
          <a:p>
            <a:pPr marL="0" marR="0" lvl="0" indent="0" algn="ctr" defTabSz="685800" rtl="0" eaLnBrk="1" fontAlgn="auto" latinLnBrk="0" hangingPunct="1">
              <a:lnSpc>
                <a:spcPct val="150000"/>
              </a:lnSpc>
              <a:spcBef>
                <a:spcPts val="0"/>
              </a:spcBef>
              <a:spcAft>
                <a:spcPts val="0"/>
              </a:spcAft>
              <a:buClrTx/>
              <a:buSzTx/>
              <a:buFontTx/>
              <a:buNone/>
              <a:tabLst/>
              <a:defRPr/>
            </a:pPr>
            <a:r>
              <a:rPr kumimoji="0" lang="sv-SE" sz="3200" b="0" i="0" u="none" strike="noStrike" kern="1200" cap="none" spc="0" normalizeH="0" baseline="0" noProof="0">
                <a:ln>
                  <a:noFill/>
                </a:ln>
                <a:solidFill>
                  <a:prstClr val="white"/>
                </a:solidFill>
                <a:effectLst/>
                <a:uLnTx/>
                <a:uFillTx/>
                <a:latin typeface="Montserrat Light" pitchFamily="2" charset="77"/>
                <a:ea typeface="+mn-ea"/>
                <a:cs typeface="+mn-cs"/>
              </a:rPr>
              <a:t>Kunna följa och hitta bollen efter räddning samt hantera efterföljande sekvens </a:t>
            </a:r>
            <a:r>
              <a:rPr kumimoji="0" lang="sv-SE" sz="3200" b="0" i="0" u="none" strike="noStrike" kern="1200" cap="none" spc="0" normalizeH="0" baseline="0" noProof="0" err="1">
                <a:ln>
                  <a:noFill/>
                </a:ln>
                <a:solidFill>
                  <a:prstClr val="white"/>
                </a:solidFill>
                <a:effectLst/>
                <a:uLnTx/>
                <a:uFillTx/>
                <a:latin typeface="Montserrat Light" pitchFamily="2" charset="77"/>
                <a:ea typeface="+mn-ea"/>
                <a:cs typeface="+mn-cs"/>
              </a:rPr>
              <a:t>situationsanpassat</a:t>
            </a:r>
            <a:r>
              <a:rPr kumimoji="0" lang="sv-SE" sz="3200" b="0" i="0" u="none" strike="noStrike" kern="1200" cap="none" spc="0" normalizeH="0" baseline="0" noProof="0">
                <a:ln>
                  <a:noFill/>
                </a:ln>
                <a:solidFill>
                  <a:prstClr val="white"/>
                </a:solidFill>
                <a:effectLst/>
                <a:uLnTx/>
                <a:uFillTx/>
                <a:latin typeface="Montserrat Light" pitchFamily="2" charset="77"/>
                <a:ea typeface="+mn-ea"/>
                <a:cs typeface="+mn-cs"/>
              </a:rPr>
              <a:t>.</a:t>
            </a:r>
          </a:p>
        </p:txBody>
      </p:sp>
      <p:cxnSp>
        <p:nvCxnSpPr>
          <p:cNvPr id="15" name="Rak 14">
            <a:extLst>
              <a:ext uri="{FF2B5EF4-FFF2-40B4-BE49-F238E27FC236}">
                <a16:creationId xmlns:a16="http://schemas.microsoft.com/office/drawing/2014/main" id="{9AAA48BE-103F-D03C-8521-6842A36E6D50}"/>
              </a:ext>
            </a:extLst>
          </p:cNvPr>
          <p:cNvCxnSpPr>
            <a:cxnSpLocks/>
          </p:cNvCxnSpPr>
          <p:nvPr/>
        </p:nvCxnSpPr>
        <p:spPr>
          <a:xfrm>
            <a:off x="13173718" y="8109325"/>
            <a:ext cx="7208553"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Rak 19">
            <a:extLst>
              <a:ext uri="{FF2B5EF4-FFF2-40B4-BE49-F238E27FC236}">
                <a16:creationId xmlns:a16="http://schemas.microsoft.com/office/drawing/2014/main" id="{C0CAC479-36A2-A877-7314-6D12A0169605}"/>
              </a:ext>
            </a:extLst>
          </p:cNvPr>
          <p:cNvCxnSpPr>
            <a:cxnSpLocks/>
          </p:cNvCxnSpPr>
          <p:nvPr/>
        </p:nvCxnSpPr>
        <p:spPr>
          <a:xfrm>
            <a:off x="12106318" y="8537446"/>
            <a:ext cx="0" cy="316427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Rak 24">
            <a:extLst>
              <a:ext uri="{FF2B5EF4-FFF2-40B4-BE49-F238E27FC236}">
                <a16:creationId xmlns:a16="http://schemas.microsoft.com/office/drawing/2014/main" id="{43B1F866-9911-2D6D-D28B-E9E62C563B7F}"/>
              </a:ext>
            </a:extLst>
          </p:cNvPr>
          <p:cNvCxnSpPr>
            <a:cxnSpLocks/>
          </p:cNvCxnSpPr>
          <p:nvPr/>
        </p:nvCxnSpPr>
        <p:spPr>
          <a:xfrm>
            <a:off x="-264695" y="1949616"/>
            <a:ext cx="246471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Rak 25">
            <a:extLst>
              <a:ext uri="{FF2B5EF4-FFF2-40B4-BE49-F238E27FC236}">
                <a16:creationId xmlns:a16="http://schemas.microsoft.com/office/drawing/2014/main" id="{4D712635-56E8-25D0-9970-16F9A1B1E3CC}"/>
              </a:ext>
            </a:extLst>
          </p:cNvPr>
          <p:cNvCxnSpPr>
            <a:cxnSpLocks/>
          </p:cNvCxnSpPr>
          <p:nvPr/>
        </p:nvCxnSpPr>
        <p:spPr>
          <a:xfrm>
            <a:off x="-264695" y="4091237"/>
            <a:ext cx="246471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44955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ruta 6">
            <a:extLst>
              <a:ext uri="{FF2B5EF4-FFF2-40B4-BE49-F238E27FC236}">
                <a16:creationId xmlns:a16="http://schemas.microsoft.com/office/drawing/2014/main" id="{ABFD5CB2-96CA-9DCB-C98D-DBF0AEFBD3CA}"/>
              </a:ext>
            </a:extLst>
          </p:cNvPr>
          <p:cNvSpPr txBox="1"/>
          <p:nvPr/>
        </p:nvSpPr>
        <p:spPr>
          <a:xfrm>
            <a:off x="4323005" y="419108"/>
            <a:ext cx="15642187" cy="2508379"/>
          </a:xfrm>
          <a:prstGeom prst="rect">
            <a:avLst/>
          </a:prstGeom>
          <a:noFill/>
          <a:ln w="12700">
            <a:noFill/>
          </a:ln>
        </p:spPr>
        <p:txBody>
          <a:bodyPr wrap="square" rtlCol="0">
            <a:spAutoFit/>
          </a:bodyPr>
          <a:lstStyle/>
          <a:p>
            <a:pPr marL="0" marR="0" lvl="0" indent="0" algn="ctr" defTabSz="1828686" rtl="0" eaLnBrk="1" fontAlgn="base" latinLnBrk="0" hangingPunct="1">
              <a:lnSpc>
                <a:spcPct val="100000"/>
              </a:lnSpc>
              <a:spcBef>
                <a:spcPts val="0"/>
              </a:spcBef>
              <a:spcAft>
                <a:spcPts val="0"/>
              </a:spcAft>
              <a:buClrTx/>
              <a:buSzTx/>
              <a:buFontTx/>
              <a:buNone/>
              <a:tabLst/>
              <a:defRPr/>
            </a:pPr>
            <a:r>
              <a:rPr kumimoji="0" lang="sv-SE" sz="8500" b="0" i="0" u="none" strike="noStrike" kern="1200" cap="none" spc="0" normalizeH="0" baseline="0" noProof="0">
                <a:ln>
                  <a:noFill/>
                </a:ln>
                <a:solidFill>
                  <a:prstClr val="white"/>
                </a:solidFill>
                <a:effectLst/>
                <a:uLnTx/>
                <a:uFillTx/>
                <a:latin typeface="Mongoose Regular" panose="02000000000000000000" pitchFamily="2" charset="77"/>
                <a:ea typeface="+mn-ea"/>
                <a:cs typeface="+mn-cs"/>
              </a:rPr>
              <a:t>4. FÖRFLYTTNINGAR</a:t>
            </a:r>
            <a:r>
              <a:rPr kumimoji="0" lang="sv-SE" sz="4000" b="0" i="0" u="none" strike="noStrike" kern="1200" cap="none" spc="0" normalizeH="0" baseline="0" noProof="0">
                <a:ln>
                  <a:noFill/>
                </a:ln>
                <a:solidFill>
                  <a:prstClr val="white"/>
                </a:solidFill>
                <a:effectLst/>
                <a:uLnTx/>
                <a:uFillTx/>
                <a:latin typeface="Montserrat SemiBold" pitchFamily="2" charset="77"/>
                <a:ea typeface="+mn-ea"/>
                <a:cs typeface="+mn-cs"/>
              </a:rPr>
              <a:t> </a:t>
            </a:r>
          </a:p>
          <a:p>
            <a:pPr marL="0" marR="0" lvl="0" indent="0" algn="ctr" defTabSz="1828686" rtl="0" eaLnBrk="1" fontAlgn="base" latinLnBrk="0" hangingPunct="1">
              <a:lnSpc>
                <a:spcPct val="100000"/>
              </a:lnSpc>
              <a:spcBef>
                <a:spcPts val="0"/>
              </a:spcBef>
              <a:spcAft>
                <a:spcPts val="0"/>
              </a:spcAft>
              <a:buClrTx/>
              <a:buSzTx/>
              <a:buFontTx/>
              <a:buNone/>
              <a:tabLst/>
              <a:defRPr/>
            </a:pPr>
            <a:endParaRPr kumimoji="0" lang="sv-SE" sz="4000" b="0" i="0" u="none" strike="noStrike" kern="1200" cap="none" spc="0" normalizeH="0" baseline="0" noProof="0">
              <a:ln>
                <a:noFill/>
              </a:ln>
              <a:solidFill>
                <a:prstClr val="white"/>
              </a:solidFill>
              <a:effectLst/>
              <a:uLnTx/>
              <a:uFillTx/>
              <a:latin typeface="Montserrat SemiBold" pitchFamily="2" charset="77"/>
              <a:ea typeface="+mn-ea"/>
              <a:cs typeface="+mn-cs"/>
            </a:endParaRPr>
          </a:p>
          <a:p>
            <a:pPr marL="0" marR="0" lvl="0" indent="0" algn="ctr" defTabSz="1828686" rtl="0" eaLnBrk="1" fontAlgn="base" latinLnBrk="0" hangingPunct="1">
              <a:lnSpc>
                <a:spcPct val="100000"/>
              </a:lnSpc>
              <a:spcBef>
                <a:spcPts val="0"/>
              </a:spcBef>
              <a:spcAft>
                <a:spcPts val="0"/>
              </a:spcAft>
              <a:buClrTx/>
              <a:buSzTx/>
              <a:buFontTx/>
              <a:buNone/>
              <a:tabLst/>
              <a:defRPr/>
            </a:pPr>
            <a:r>
              <a:rPr kumimoji="0" lang="sv-SE" sz="3200" b="0" i="0" u="none" strike="noStrike" kern="1200" cap="none" spc="0" normalizeH="0" baseline="0" noProof="0">
                <a:ln>
                  <a:noFill/>
                </a:ln>
                <a:solidFill>
                  <a:srgbClr val="F5EF88"/>
                </a:solidFill>
                <a:effectLst/>
                <a:uLnTx/>
                <a:uFillTx/>
                <a:latin typeface="Montserrat SemiBold" pitchFamily="2" charset="77"/>
                <a:ea typeface="+mn-ea"/>
                <a:cs typeface="+mn-cs"/>
              </a:rPr>
              <a:t>Förflyttningar kräver bra teknik, balans och bra spelförståelse</a:t>
            </a:r>
          </a:p>
        </p:txBody>
      </p:sp>
      <p:sp>
        <p:nvSpPr>
          <p:cNvPr id="8" name="textruta 7">
            <a:extLst>
              <a:ext uri="{FF2B5EF4-FFF2-40B4-BE49-F238E27FC236}">
                <a16:creationId xmlns:a16="http://schemas.microsoft.com/office/drawing/2014/main" id="{BFE728CE-38FD-E26C-403F-C1D59D70B1A3}"/>
              </a:ext>
            </a:extLst>
          </p:cNvPr>
          <p:cNvSpPr txBox="1"/>
          <p:nvPr/>
        </p:nvSpPr>
        <p:spPr>
          <a:xfrm>
            <a:off x="5475001" y="3094807"/>
            <a:ext cx="13321573" cy="584775"/>
          </a:xfrm>
          <a:prstGeom prst="rect">
            <a:avLst/>
          </a:prstGeom>
          <a:noFill/>
        </p:spPr>
        <p:txBody>
          <a:bodyPr wrap="square">
            <a:spAutoFit/>
          </a:bodyPr>
          <a:lstStyle/>
          <a:p>
            <a:pPr marL="0" marR="0" lvl="0" indent="0" algn="ctr" defTabSz="1828686" rtl="0" eaLnBrk="1" fontAlgn="base" latinLnBrk="0" hangingPunct="1">
              <a:lnSpc>
                <a:spcPct val="100000"/>
              </a:lnSpc>
              <a:spcBef>
                <a:spcPts val="0"/>
              </a:spcBef>
              <a:spcAft>
                <a:spcPts val="0"/>
              </a:spcAft>
              <a:buClrTx/>
              <a:buSzTx/>
              <a:buFontTx/>
              <a:buNone/>
              <a:tabLst/>
              <a:defRPr/>
            </a:pPr>
            <a:r>
              <a:rPr kumimoji="0" lang="sv-SE" sz="3200" b="0" i="0" u="none" strike="noStrike" kern="1200" cap="none" spc="0" normalizeH="0" baseline="0" noProof="0">
                <a:ln>
                  <a:noFill/>
                </a:ln>
                <a:solidFill>
                  <a:prstClr val="white"/>
                </a:solidFill>
                <a:effectLst/>
                <a:uLnTx/>
                <a:uFillTx/>
                <a:latin typeface="Montserrat Light" pitchFamily="2" charset="77"/>
                <a:ea typeface="+mn-ea"/>
                <a:cs typeface="+mn-cs"/>
              </a:rPr>
              <a:t>Bra förflyttningar krävs, fysiska och mentala förmågor.</a:t>
            </a:r>
          </a:p>
        </p:txBody>
      </p:sp>
      <p:sp>
        <p:nvSpPr>
          <p:cNvPr id="15" name="Rektangel med rundade hörn 11">
            <a:extLst>
              <a:ext uri="{FF2B5EF4-FFF2-40B4-BE49-F238E27FC236}">
                <a16:creationId xmlns:a16="http://schemas.microsoft.com/office/drawing/2014/main" id="{478D744C-B330-1364-FB76-0F156B6E98CF}"/>
              </a:ext>
            </a:extLst>
          </p:cNvPr>
          <p:cNvSpPr/>
          <p:nvPr/>
        </p:nvSpPr>
        <p:spPr>
          <a:xfrm>
            <a:off x="3052221" y="7998502"/>
            <a:ext cx="8500889" cy="2890137"/>
          </a:xfrm>
          <a:prstGeom prst="roundRect">
            <a:avLst/>
          </a:prstGeom>
          <a:noFill/>
          <a:ln w="12700">
            <a:noFill/>
          </a:ln>
        </p:spPr>
        <p:style>
          <a:lnRef idx="1">
            <a:schemeClr val="accent1"/>
          </a:lnRef>
          <a:fillRef idx="3">
            <a:schemeClr val="accent1"/>
          </a:fillRef>
          <a:effectRef idx="2">
            <a:schemeClr val="accent1"/>
          </a:effectRef>
          <a:fontRef idx="minor">
            <a:schemeClr val="lt1"/>
          </a:fontRef>
        </p:style>
        <p:txBody>
          <a:bodyPr rtlCol="0" anchor="t" anchorCtr="0"/>
          <a:lstStyle/>
          <a:p>
            <a:pPr marL="0" marR="0" lvl="0" indent="0" algn="l" defTabSz="1828686" rtl="0" eaLnBrk="1" fontAlgn="auto" latinLnBrk="0" hangingPunct="1">
              <a:lnSpc>
                <a:spcPct val="100000"/>
              </a:lnSpc>
              <a:spcBef>
                <a:spcPts val="0"/>
              </a:spcBef>
              <a:spcAft>
                <a:spcPts val="0"/>
              </a:spcAft>
              <a:buClrTx/>
              <a:buSzTx/>
              <a:buFontTx/>
              <a:buNone/>
              <a:tabLst/>
              <a:defRPr/>
            </a:pPr>
            <a:r>
              <a:rPr kumimoji="0" lang="sv-SE" sz="2800" b="1" i="0" u="none" strike="noStrike" kern="1200" cap="none" spc="0" normalizeH="0" baseline="0" noProof="0">
                <a:ln>
                  <a:noFill/>
                </a:ln>
                <a:solidFill>
                  <a:srgbClr val="F5EF88"/>
                </a:solidFill>
                <a:effectLst/>
                <a:uLnTx/>
                <a:uFillTx/>
                <a:latin typeface="Montserrat SemiBold" pitchFamily="2" charset="77"/>
                <a:ea typeface="+mn-ea"/>
                <a:cs typeface="+mn-cs"/>
              </a:rPr>
              <a:t>Spelförståelse</a:t>
            </a:r>
          </a:p>
          <a:p>
            <a:pPr marL="0" marR="0" lvl="0" indent="0" algn="l" defTabSz="1828686" rtl="0" eaLnBrk="1" fontAlgn="auto" latinLnBrk="0" hangingPunct="1">
              <a:lnSpc>
                <a:spcPct val="100000"/>
              </a:lnSpc>
              <a:spcBef>
                <a:spcPts val="0"/>
              </a:spcBef>
              <a:spcAft>
                <a:spcPts val="0"/>
              </a:spcAft>
              <a:buClrTx/>
              <a:buSzTx/>
              <a:buFontTx/>
              <a:buNone/>
              <a:tabLst/>
              <a:defRPr/>
            </a:pPr>
            <a:endParaRPr kumimoji="0" lang="sv-SE" sz="2800" b="1" i="0" u="none" strike="noStrike" kern="1200" cap="none" spc="0" normalizeH="0" baseline="0" noProof="0">
              <a:ln>
                <a:noFill/>
              </a:ln>
              <a:solidFill>
                <a:srgbClr val="F5EF88"/>
              </a:solidFill>
              <a:effectLst/>
              <a:uLnTx/>
              <a:uFillTx/>
              <a:latin typeface="Montserrat SemiBold" pitchFamily="2" charset="77"/>
              <a:ea typeface="+mn-ea"/>
              <a:cs typeface="+mn-cs"/>
            </a:endParaRPr>
          </a:p>
          <a:p>
            <a:pPr marL="0" marR="0" lvl="0" indent="0" algn="l" defTabSz="1828686" rtl="0" eaLnBrk="1" fontAlgn="auto" latinLnBrk="0" hangingPunct="1">
              <a:lnSpc>
                <a:spcPct val="100000"/>
              </a:lnSpc>
              <a:spcBef>
                <a:spcPts val="0"/>
              </a:spcBef>
              <a:spcAft>
                <a:spcPts val="0"/>
              </a:spcAft>
              <a:buClrTx/>
              <a:buSzTx/>
              <a:buFontTx/>
              <a:buNone/>
              <a:tabLst/>
              <a:defRPr/>
            </a:pPr>
            <a:r>
              <a:rPr kumimoji="0" lang="sv-SE" sz="2800" b="0" i="0" u="none" strike="noStrike" kern="1200" cap="none" spc="0" normalizeH="0" baseline="0" noProof="0">
                <a:ln>
                  <a:noFill/>
                </a:ln>
                <a:solidFill>
                  <a:prstClr val="white"/>
                </a:solidFill>
                <a:effectLst/>
                <a:uLnTx/>
                <a:uFillTx/>
                <a:latin typeface="Montserrat Light" pitchFamily="2" charset="77"/>
                <a:ea typeface="+mn-ea"/>
                <a:cs typeface="+mn-cs"/>
              </a:rPr>
              <a:t>Målvakten ska kunna hantera korta och långa förflyttningar med en bra balans från punkt A till punkt B.</a:t>
            </a:r>
          </a:p>
        </p:txBody>
      </p:sp>
      <p:sp>
        <p:nvSpPr>
          <p:cNvPr id="16" name="Rektangel med rundade hörn 11">
            <a:extLst>
              <a:ext uri="{FF2B5EF4-FFF2-40B4-BE49-F238E27FC236}">
                <a16:creationId xmlns:a16="http://schemas.microsoft.com/office/drawing/2014/main" id="{885D1127-8ECB-A1DD-2DD5-9E63A2468291}"/>
              </a:ext>
            </a:extLst>
          </p:cNvPr>
          <p:cNvSpPr/>
          <p:nvPr/>
        </p:nvSpPr>
        <p:spPr>
          <a:xfrm>
            <a:off x="3060888" y="4552186"/>
            <a:ext cx="8492222" cy="1974003"/>
          </a:xfrm>
          <a:prstGeom prst="roundRect">
            <a:avLst/>
          </a:prstGeom>
          <a:noFill/>
          <a:ln w="12700">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t" anchorCtr="0"/>
          <a:lstStyle/>
          <a:p>
            <a:pPr marL="0" marR="0" lvl="0" indent="0" algn="l" defTabSz="1828686" rtl="0" eaLnBrk="1" fontAlgn="auto" latinLnBrk="0" hangingPunct="1">
              <a:lnSpc>
                <a:spcPct val="100000"/>
              </a:lnSpc>
              <a:spcBef>
                <a:spcPts val="0"/>
              </a:spcBef>
              <a:spcAft>
                <a:spcPts val="0"/>
              </a:spcAft>
              <a:buClrTx/>
              <a:buSzTx/>
              <a:buFontTx/>
              <a:buNone/>
              <a:tabLst/>
              <a:defRPr/>
            </a:pPr>
            <a:r>
              <a:rPr kumimoji="0" lang="sv-SE" sz="2800" b="1" i="0" u="none" strike="noStrike" kern="1200" cap="none" spc="0" normalizeH="0" baseline="0" noProof="0">
                <a:ln>
                  <a:noFill/>
                </a:ln>
                <a:solidFill>
                  <a:srgbClr val="F5EF88"/>
                </a:solidFill>
                <a:effectLst/>
                <a:uLnTx/>
                <a:uFillTx/>
                <a:latin typeface="Montserrat SemiBold"/>
                <a:ea typeface="+mn-ea"/>
                <a:cs typeface="+mn-cs"/>
              </a:rPr>
              <a:t>Tekniskt</a:t>
            </a:r>
          </a:p>
          <a:p>
            <a:pPr marL="0" marR="0" lvl="0" indent="0" algn="l" defTabSz="1828686" rtl="0" eaLnBrk="1" fontAlgn="auto" latinLnBrk="0" hangingPunct="1">
              <a:lnSpc>
                <a:spcPct val="100000"/>
              </a:lnSpc>
              <a:spcBef>
                <a:spcPts val="0"/>
              </a:spcBef>
              <a:spcAft>
                <a:spcPts val="0"/>
              </a:spcAft>
              <a:buClrTx/>
              <a:buSzTx/>
              <a:buFontTx/>
              <a:buNone/>
              <a:tabLst/>
              <a:defRPr/>
            </a:pPr>
            <a:endParaRPr kumimoji="0" lang="sv-SE" sz="2800" b="1" i="0" u="none" strike="noStrike" kern="1200" cap="none" spc="0" normalizeH="0" baseline="0" noProof="0">
              <a:ln>
                <a:noFill/>
              </a:ln>
              <a:solidFill>
                <a:prstClr val="white"/>
              </a:solidFill>
              <a:effectLst/>
              <a:uLnTx/>
              <a:uFillTx/>
              <a:latin typeface="Montserrat SemiBold" pitchFamily="2" charset="77"/>
              <a:ea typeface="+mn-ea"/>
              <a:cs typeface="+mn-cs"/>
            </a:endParaRPr>
          </a:p>
          <a:p>
            <a:pPr marL="0" marR="0" lvl="0" indent="0" algn="l" defTabSz="1828686" rtl="0" eaLnBrk="1" fontAlgn="auto" latinLnBrk="0" hangingPunct="1">
              <a:lnSpc>
                <a:spcPct val="100000"/>
              </a:lnSpc>
              <a:spcBef>
                <a:spcPts val="0"/>
              </a:spcBef>
              <a:spcAft>
                <a:spcPts val="0"/>
              </a:spcAft>
              <a:buClrTx/>
              <a:buSzTx/>
              <a:buFontTx/>
              <a:buNone/>
              <a:tabLst/>
              <a:defRPr/>
            </a:pPr>
            <a:r>
              <a:rPr kumimoji="0" lang="sv-SE" sz="2800" b="0" i="0" u="none" strike="noStrike" kern="1200" cap="none" spc="0" normalizeH="0" baseline="0" noProof="0">
                <a:ln>
                  <a:noFill/>
                </a:ln>
                <a:solidFill>
                  <a:prstClr val="white"/>
                </a:solidFill>
                <a:effectLst/>
                <a:uLnTx/>
                <a:uFillTx/>
                <a:latin typeface="Montserrat Light"/>
                <a:ea typeface="+mn-ea"/>
                <a:cs typeface="+mn-cs"/>
              </a:rPr>
              <a:t>Att inte låsa ett knä eller höft för att kunna förflytta sig enklare Inte sitta för brett på knäna, utan vara axelbrett med knäposition.</a:t>
            </a:r>
            <a:endParaRPr kumimoji="0" lang="sv-SE" sz="2800" b="0" i="0" u="none" strike="noStrike" kern="1200" cap="none" spc="0" normalizeH="0" baseline="0" noProof="0">
              <a:ln>
                <a:noFill/>
              </a:ln>
              <a:solidFill>
                <a:prstClr val="white"/>
              </a:solidFill>
              <a:effectLst/>
              <a:uLnTx/>
              <a:uFillTx/>
              <a:latin typeface="Montserrat Light" pitchFamily="2" charset="77"/>
              <a:ea typeface="+mn-ea"/>
              <a:cs typeface="+mn-cs"/>
            </a:endParaRPr>
          </a:p>
        </p:txBody>
      </p:sp>
      <p:sp>
        <p:nvSpPr>
          <p:cNvPr id="17" name="Rektangel med rundade hörn 16">
            <a:extLst>
              <a:ext uri="{FF2B5EF4-FFF2-40B4-BE49-F238E27FC236}">
                <a16:creationId xmlns:a16="http://schemas.microsoft.com/office/drawing/2014/main" id="{21F07E73-169A-51F0-675B-6C5F05C10712}"/>
              </a:ext>
            </a:extLst>
          </p:cNvPr>
          <p:cNvSpPr/>
          <p:nvPr/>
        </p:nvSpPr>
        <p:spPr>
          <a:xfrm>
            <a:off x="12999989" y="4629997"/>
            <a:ext cx="9192979" cy="1974003"/>
          </a:xfrm>
          <a:prstGeom prst="roundRect">
            <a:avLst/>
          </a:prstGeom>
          <a:noFill/>
          <a:ln w="12700">
            <a:noFill/>
          </a:ln>
        </p:spPr>
        <p:style>
          <a:lnRef idx="1">
            <a:schemeClr val="accent1"/>
          </a:lnRef>
          <a:fillRef idx="3">
            <a:schemeClr val="accent1"/>
          </a:fillRef>
          <a:effectRef idx="2">
            <a:schemeClr val="accent1"/>
          </a:effectRef>
          <a:fontRef idx="minor">
            <a:schemeClr val="lt1"/>
          </a:fontRef>
        </p:style>
        <p:txBody>
          <a:bodyPr rtlCol="0" anchor="t" anchorCtr="0"/>
          <a:lstStyle/>
          <a:p>
            <a:pPr marL="0" marR="0" lvl="0" indent="0" algn="l" defTabSz="1828686" rtl="0" eaLnBrk="1" fontAlgn="auto" latinLnBrk="0" hangingPunct="1">
              <a:lnSpc>
                <a:spcPct val="100000"/>
              </a:lnSpc>
              <a:spcBef>
                <a:spcPts val="0"/>
              </a:spcBef>
              <a:spcAft>
                <a:spcPts val="0"/>
              </a:spcAft>
              <a:buClrTx/>
              <a:buSzTx/>
              <a:buFontTx/>
              <a:buNone/>
              <a:tabLst/>
              <a:defRPr/>
            </a:pPr>
            <a:r>
              <a:rPr kumimoji="0" lang="sv-SE" sz="2800" b="1" i="0" u="none" strike="noStrike" kern="1200" cap="none" spc="0" normalizeH="0" baseline="0" noProof="0">
                <a:ln>
                  <a:noFill/>
                </a:ln>
                <a:solidFill>
                  <a:srgbClr val="F5EF88"/>
                </a:solidFill>
                <a:effectLst/>
                <a:uLnTx/>
                <a:uFillTx/>
                <a:latin typeface="Montserrat SemiBold" pitchFamily="2" charset="77"/>
                <a:ea typeface="+mn-ea"/>
                <a:cs typeface="+mn-cs"/>
              </a:rPr>
              <a:t>Fysiskt</a:t>
            </a:r>
          </a:p>
          <a:p>
            <a:pPr marL="0" marR="0" lvl="0" indent="0" algn="l" defTabSz="1828686" rtl="0" eaLnBrk="1" fontAlgn="auto" latinLnBrk="0" hangingPunct="1">
              <a:lnSpc>
                <a:spcPct val="100000"/>
              </a:lnSpc>
              <a:spcBef>
                <a:spcPts val="0"/>
              </a:spcBef>
              <a:spcAft>
                <a:spcPts val="0"/>
              </a:spcAft>
              <a:buClrTx/>
              <a:buSzTx/>
              <a:buFontTx/>
              <a:buNone/>
              <a:tabLst/>
              <a:defRPr/>
            </a:pPr>
            <a:endParaRPr kumimoji="0" lang="sv-SE" sz="2800" b="0" i="0" u="none" strike="noStrike" kern="1200" cap="none" spc="0" normalizeH="0" baseline="0" noProof="0">
              <a:ln>
                <a:noFill/>
              </a:ln>
              <a:solidFill>
                <a:prstClr val="white"/>
              </a:solidFill>
              <a:effectLst/>
              <a:uLnTx/>
              <a:uFillTx/>
              <a:latin typeface="Montserrat Light" pitchFamily="2" charset="77"/>
              <a:ea typeface="+mn-ea"/>
              <a:cs typeface="+mn-cs"/>
            </a:endParaRPr>
          </a:p>
          <a:p>
            <a:pPr marL="0" marR="0" lvl="0" indent="0" algn="l" defTabSz="1828686" rtl="0" eaLnBrk="1" fontAlgn="auto" latinLnBrk="0" hangingPunct="1">
              <a:lnSpc>
                <a:spcPct val="100000"/>
              </a:lnSpc>
              <a:spcBef>
                <a:spcPts val="0"/>
              </a:spcBef>
              <a:spcAft>
                <a:spcPts val="0"/>
              </a:spcAft>
              <a:buClrTx/>
              <a:buSzTx/>
              <a:buFontTx/>
              <a:buNone/>
              <a:tabLst/>
              <a:defRPr/>
            </a:pPr>
            <a:r>
              <a:rPr kumimoji="0" lang="sv-SE" sz="2800" b="0" i="0" u="none" strike="noStrike" kern="1200" cap="none" spc="0" normalizeH="0" baseline="0" noProof="0">
                <a:ln>
                  <a:noFill/>
                </a:ln>
                <a:solidFill>
                  <a:prstClr val="white"/>
                </a:solidFill>
                <a:effectLst/>
                <a:uLnTx/>
                <a:uFillTx/>
                <a:latin typeface="Montserrat Light" pitchFamily="2" charset="77"/>
                <a:ea typeface="+mn-ea"/>
                <a:cs typeface="+mn-cs"/>
              </a:rPr>
              <a:t>Det kräver en fysiskt belastning vid förflyttningar  och vid lagets anfall bör man stå upp för att få cirkulation i benen och låta dem vila.</a:t>
            </a:r>
          </a:p>
        </p:txBody>
      </p:sp>
      <p:sp>
        <p:nvSpPr>
          <p:cNvPr id="18" name="Rektangel med rundade hörn 11">
            <a:extLst>
              <a:ext uri="{FF2B5EF4-FFF2-40B4-BE49-F238E27FC236}">
                <a16:creationId xmlns:a16="http://schemas.microsoft.com/office/drawing/2014/main" id="{24D9D6E9-B08C-6104-9448-C98E70F89F5A}"/>
              </a:ext>
            </a:extLst>
          </p:cNvPr>
          <p:cNvSpPr/>
          <p:nvPr/>
        </p:nvSpPr>
        <p:spPr>
          <a:xfrm>
            <a:off x="13021472" y="7998502"/>
            <a:ext cx="8720926" cy="2890137"/>
          </a:xfrm>
          <a:prstGeom prst="roundRect">
            <a:avLst/>
          </a:prstGeom>
          <a:noFill/>
          <a:ln w="12700">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t" anchorCtr="0"/>
          <a:lstStyle/>
          <a:p>
            <a:pPr marL="0" marR="0" lvl="0" indent="0" algn="l" defTabSz="1828686" rtl="0" eaLnBrk="1" fontAlgn="auto" latinLnBrk="0" hangingPunct="1">
              <a:lnSpc>
                <a:spcPct val="100000"/>
              </a:lnSpc>
              <a:spcBef>
                <a:spcPts val="0"/>
              </a:spcBef>
              <a:spcAft>
                <a:spcPts val="0"/>
              </a:spcAft>
              <a:buClrTx/>
              <a:buSzTx/>
              <a:buFontTx/>
              <a:buNone/>
              <a:tabLst/>
              <a:defRPr/>
            </a:pPr>
            <a:r>
              <a:rPr kumimoji="0" lang="sv-SE" sz="2800" b="1" i="0" u="none" strike="noStrike" kern="1200" cap="none" spc="0" normalizeH="0" baseline="0" noProof="0">
                <a:ln>
                  <a:noFill/>
                </a:ln>
                <a:solidFill>
                  <a:srgbClr val="F5EF88"/>
                </a:solidFill>
                <a:effectLst/>
                <a:uLnTx/>
                <a:uFillTx/>
                <a:latin typeface="Montserrat SemiBold"/>
                <a:ea typeface="+mn-ea"/>
                <a:cs typeface="+mn-cs"/>
              </a:rPr>
              <a:t>Mentalt</a:t>
            </a:r>
          </a:p>
          <a:p>
            <a:pPr marL="0" marR="0" lvl="0" indent="0" algn="l" defTabSz="1828686" rtl="0" eaLnBrk="1" fontAlgn="auto" latinLnBrk="0" hangingPunct="1">
              <a:lnSpc>
                <a:spcPct val="100000"/>
              </a:lnSpc>
              <a:spcBef>
                <a:spcPts val="0"/>
              </a:spcBef>
              <a:spcAft>
                <a:spcPts val="0"/>
              </a:spcAft>
              <a:buClrTx/>
              <a:buSzTx/>
              <a:buFontTx/>
              <a:buNone/>
              <a:tabLst/>
              <a:defRPr/>
            </a:pPr>
            <a:endParaRPr kumimoji="0" lang="sv-SE" sz="2800" b="0" i="0" u="none" strike="noStrike" kern="1200" cap="none" spc="0" normalizeH="0" baseline="0" noProof="0">
              <a:ln>
                <a:noFill/>
              </a:ln>
              <a:solidFill>
                <a:prstClr val="white"/>
              </a:solidFill>
              <a:effectLst/>
              <a:uLnTx/>
              <a:uFillTx/>
              <a:latin typeface="Montserrat Light" pitchFamily="2" charset="77"/>
              <a:ea typeface="+mn-ea"/>
              <a:cs typeface="+mn-cs"/>
            </a:endParaRPr>
          </a:p>
          <a:p>
            <a:pPr marL="0" marR="0" lvl="0" indent="0" algn="l" defTabSz="1828686" rtl="0" eaLnBrk="1" fontAlgn="auto" latinLnBrk="0" hangingPunct="1">
              <a:lnSpc>
                <a:spcPct val="100000"/>
              </a:lnSpc>
              <a:spcBef>
                <a:spcPts val="0"/>
              </a:spcBef>
              <a:spcAft>
                <a:spcPts val="0"/>
              </a:spcAft>
              <a:buClrTx/>
              <a:buSzTx/>
              <a:buFontTx/>
              <a:buNone/>
              <a:tabLst/>
              <a:defRPr/>
            </a:pPr>
            <a:r>
              <a:rPr kumimoji="0" lang="sv-SE" sz="2800" b="0" i="0" u="none" strike="noStrike" kern="1200" cap="none" spc="0" normalizeH="0" baseline="0" noProof="0">
                <a:ln>
                  <a:noFill/>
                </a:ln>
                <a:solidFill>
                  <a:prstClr val="white"/>
                </a:solidFill>
                <a:effectLst/>
                <a:uLnTx/>
                <a:uFillTx/>
                <a:latin typeface="Montserrat Light"/>
                <a:ea typeface="+mn-ea"/>
                <a:cs typeface="+mn-cs"/>
              </a:rPr>
              <a:t>Det gäller att anpassa sina förflyttningar beroende på hur situationen ser ut.</a:t>
            </a:r>
            <a:endParaRPr kumimoji="0" lang="sv-SE" sz="2800" b="0" i="0" u="none" strike="noStrike" kern="1200" cap="none" spc="0" normalizeH="0" baseline="0" noProof="0">
              <a:ln>
                <a:noFill/>
              </a:ln>
              <a:solidFill>
                <a:prstClr val="white"/>
              </a:solidFill>
              <a:effectLst/>
              <a:uLnTx/>
              <a:uFillTx/>
              <a:latin typeface="Montserrat Light" pitchFamily="2" charset="77"/>
              <a:ea typeface="+mn-ea"/>
              <a:cs typeface="+mn-cs"/>
            </a:endParaRPr>
          </a:p>
        </p:txBody>
      </p:sp>
      <p:sp>
        <p:nvSpPr>
          <p:cNvPr id="19" name="Rektangel med rundade hörn 11">
            <a:extLst>
              <a:ext uri="{FF2B5EF4-FFF2-40B4-BE49-F238E27FC236}">
                <a16:creationId xmlns:a16="http://schemas.microsoft.com/office/drawing/2014/main" id="{61925195-D9B9-C948-E509-82CD644A60B4}"/>
              </a:ext>
            </a:extLst>
          </p:cNvPr>
          <p:cNvSpPr/>
          <p:nvPr/>
        </p:nvSpPr>
        <p:spPr>
          <a:xfrm>
            <a:off x="9833208" y="6084439"/>
            <a:ext cx="4610081" cy="2697776"/>
          </a:xfrm>
          <a:prstGeom prst="roundRect">
            <a:avLst/>
          </a:prstGeom>
          <a:no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828686" rtl="0" eaLnBrk="1" fontAlgn="auto" latinLnBrk="0" hangingPunct="1">
              <a:lnSpc>
                <a:spcPct val="100000"/>
              </a:lnSpc>
              <a:spcBef>
                <a:spcPts val="0"/>
              </a:spcBef>
              <a:spcAft>
                <a:spcPts val="0"/>
              </a:spcAft>
              <a:buClrTx/>
              <a:buSzTx/>
              <a:buFontTx/>
              <a:buNone/>
              <a:tabLst/>
              <a:defRPr/>
            </a:pPr>
            <a:r>
              <a:rPr kumimoji="0" lang="sv-SE" sz="2701" b="1" i="0" u="none" strike="noStrike" kern="1200" cap="none" spc="0" normalizeH="0" baseline="0" noProof="0">
                <a:ln>
                  <a:noFill/>
                </a:ln>
                <a:solidFill>
                  <a:prstClr val="white"/>
                </a:solidFill>
                <a:effectLst/>
                <a:uLnTx/>
                <a:uFillTx/>
                <a:latin typeface="Montserrat SemiBold" pitchFamily="2" charset="77"/>
                <a:ea typeface="+mn-ea"/>
                <a:cs typeface="+mn-cs"/>
              </a:rPr>
              <a:t>FÖRFLYTTNINGAR</a:t>
            </a:r>
          </a:p>
        </p:txBody>
      </p:sp>
      <p:cxnSp>
        <p:nvCxnSpPr>
          <p:cNvPr id="20" name="Rak 19">
            <a:extLst>
              <a:ext uri="{FF2B5EF4-FFF2-40B4-BE49-F238E27FC236}">
                <a16:creationId xmlns:a16="http://schemas.microsoft.com/office/drawing/2014/main" id="{84989162-8D69-7D61-7CD4-4C28BFA37F46}"/>
              </a:ext>
            </a:extLst>
          </p:cNvPr>
          <p:cNvCxnSpPr>
            <a:cxnSpLocks/>
          </p:cNvCxnSpPr>
          <p:nvPr/>
        </p:nvCxnSpPr>
        <p:spPr>
          <a:xfrm>
            <a:off x="3060888" y="7492864"/>
            <a:ext cx="7061012"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Rak 20">
            <a:extLst>
              <a:ext uri="{FF2B5EF4-FFF2-40B4-BE49-F238E27FC236}">
                <a16:creationId xmlns:a16="http://schemas.microsoft.com/office/drawing/2014/main" id="{5458CCC7-F377-5D0A-C3D5-51B7D35190E5}"/>
              </a:ext>
            </a:extLst>
          </p:cNvPr>
          <p:cNvCxnSpPr>
            <a:cxnSpLocks/>
          </p:cNvCxnSpPr>
          <p:nvPr/>
        </p:nvCxnSpPr>
        <p:spPr>
          <a:xfrm flipH="1">
            <a:off x="12106318" y="4806186"/>
            <a:ext cx="19144" cy="22602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Rak 22">
            <a:extLst>
              <a:ext uri="{FF2B5EF4-FFF2-40B4-BE49-F238E27FC236}">
                <a16:creationId xmlns:a16="http://schemas.microsoft.com/office/drawing/2014/main" id="{7EA4764E-8B3E-FD80-C39D-ED59239FBDDE}"/>
              </a:ext>
            </a:extLst>
          </p:cNvPr>
          <p:cNvCxnSpPr>
            <a:cxnSpLocks/>
          </p:cNvCxnSpPr>
          <p:nvPr/>
        </p:nvCxnSpPr>
        <p:spPr>
          <a:xfrm>
            <a:off x="12106318" y="7920985"/>
            <a:ext cx="0" cy="248112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Rak 26">
            <a:extLst>
              <a:ext uri="{FF2B5EF4-FFF2-40B4-BE49-F238E27FC236}">
                <a16:creationId xmlns:a16="http://schemas.microsoft.com/office/drawing/2014/main" id="{518BE5B2-A9B8-61AD-101B-8B47B7F2E0B5}"/>
              </a:ext>
            </a:extLst>
          </p:cNvPr>
          <p:cNvCxnSpPr>
            <a:cxnSpLocks/>
          </p:cNvCxnSpPr>
          <p:nvPr/>
        </p:nvCxnSpPr>
        <p:spPr>
          <a:xfrm>
            <a:off x="14091951" y="7492864"/>
            <a:ext cx="7650449"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Rak 29">
            <a:extLst>
              <a:ext uri="{FF2B5EF4-FFF2-40B4-BE49-F238E27FC236}">
                <a16:creationId xmlns:a16="http://schemas.microsoft.com/office/drawing/2014/main" id="{FCD654D4-6120-748F-F4C2-AB2EE074E722}"/>
              </a:ext>
            </a:extLst>
          </p:cNvPr>
          <p:cNvCxnSpPr>
            <a:cxnSpLocks/>
          </p:cNvCxnSpPr>
          <p:nvPr/>
        </p:nvCxnSpPr>
        <p:spPr>
          <a:xfrm>
            <a:off x="-264695" y="1949616"/>
            <a:ext cx="246471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Rak 30">
            <a:extLst>
              <a:ext uri="{FF2B5EF4-FFF2-40B4-BE49-F238E27FC236}">
                <a16:creationId xmlns:a16="http://schemas.microsoft.com/office/drawing/2014/main" id="{DC784780-8F97-DAF7-1226-ACC73406CFAB}"/>
              </a:ext>
            </a:extLst>
          </p:cNvPr>
          <p:cNvCxnSpPr>
            <a:cxnSpLocks/>
          </p:cNvCxnSpPr>
          <p:nvPr/>
        </p:nvCxnSpPr>
        <p:spPr>
          <a:xfrm>
            <a:off x="-264695" y="3960611"/>
            <a:ext cx="246471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59485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a:extLst>
              <a:ext uri="{FF2B5EF4-FFF2-40B4-BE49-F238E27FC236}">
                <a16:creationId xmlns:a16="http://schemas.microsoft.com/office/drawing/2014/main" id="{B73A5FBC-6C7A-27C6-D490-EAA9343E0BF5}"/>
              </a:ext>
            </a:extLst>
          </p:cNvPr>
          <p:cNvSpPr txBox="1"/>
          <p:nvPr/>
        </p:nvSpPr>
        <p:spPr>
          <a:xfrm>
            <a:off x="609600" y="364827"/>
            <a:ext cx="22987000" cy="2508379"/>
          </a:xfrm>
          <a:prstGeom prst="rect">
            <a:avLst/>
          </a:prstGeom>
          <a:noFill/>
          <a:ln w="12700">
            <a:noFill/>
          </a:ln>
        </p:spPr>
        <p:txBody>
          <a:bodyPr wrap="square" rtlCol="0">
            <a:spAutoFit/>
          </a:bodyPr>
          <a:lstStyle/>
          <a:p>
            <a:pPr algn="ctr" fontAlgn="base"/>
            <a:r>
              <a:rPr lang="sv-SE" sz="8500">
                <a:solidFill>
                  <a:schemeClr val="bg1"/>
                </a:solidFill>
                <a:latin typeface="Mongoose Regular" panose="02000000000000000000" pitchFamily="2" charset="77"/>
              </a:rPr>
              <a:t>5. POSITIONERING</a:t>
            </a:r>
          </a:p>
          <a:p>
            <a:pPr algn="ctr" fontAlgn="base"/>
            <a:endParaRPr lang="sv-SE" sz="4000" b="1">
              <a:solidFill>
                <a:schemeClr val="bg1"/>
              </a:solidFill>
              <a:latin typeface="Montserrat SemiBold" pitchFamily="2" charset="77"/>
            </a:endParaRPr>
          </a:p>
          <a:p>
            <a:pPr algn="ctr" fontAlgn="base"/>
            <a:r>
              <a:rPr lang="sv-SE" sz="3200" b="1">
                <a:solidFill>
                  <a:srgbClr val="F5EF88"/>
                </a:solidFill>
                <a:latin typeface="Montserrat SemiBold" pitchFamily="2" charset="77"/>
              </a:rPr>
              <a:t>För en positionering krävs en bra balans och förståelse för situationen under match.</a:t>
            </a:r>
          </a:p>
        </p:txBody>
      </p:sp>
      <p:sp>
        <p:nvSpPr>
          <p:cNvPr id="6" name="textruta 5">
            <a:extLst>
              <a:ext uri="{FF2B5EF4-FFF2-40B4-BE49-F238E27FC236}">
                <a16:creationId xmlns:a16="http://schemas.microsoft.com/office/drawing/2014/main" id="{B99387FF-1C98-5906-3B83-005B5FFB9419}"/>
              </a:ext>
            </a:extLst>
          </p:cNvPr>
          <p:cNvSpPr txBox="1"/>
          <p:nvPr/>
        </p:nvSpPr>
        <p:spPr>
          <a:xfrm>
            <a:off x="3086100" y="3058441"/>
            <a:ext cx="18241107" cy="584775"/>
          </a:xfrm>
          <a:prstGeom prst="rect">
            <a:avLst/>
          </a:prstGeom>
          <a:noFill/>
        </p:spPr>
        <p:txBody>
          <a:bodyPr wrap="square">
            <a:spAutoFit/>
          </a:bodyPr>
          <a:lstStyle/>
          <a:p>
            <a:pPr algn="ctr" fontAlgn="base"/>
            <a:r>
              <a:rPr lang="sv-SE" sz="3200">
                <a:solidFill>
                  <a:schemeClr val="bg1"/>
                </a:solidFill>
                <a:latin typeface="Montserrat Light" pitchFamily="2" charset="77"/>
              </a:rPr>
              <a:t>En bra positionering krävs teknik, spelförståelse, fysik och mentala förmågor.</a:t>
            </a:r>
          </a:p>
        </p:txBody>
      </p:sp>
      <p:sp>
        <p:nvSpPr>
          <p:cNvPr id="7" name="Rektangel med rundade hörn 11">
            <a:extLst>
              <a:ext uri="{FF2B5EF4-FFF2-40B4-BE49-F238E27FC236}">
                <a16:creationId xmlns:a16="http://schemas.microsoft.com/office/drawing/2014/main" id="{0A41396D-CC0B-B08F-5E72-8B78ADC1BFED}"/>
              </a:ext>
            </a:extLst>
          </p:cNvPr>
          <p:cNvSpPr/>
          <p:nvPr/>
        </p:nvSpPr>
        <p:spPr>
          <a:xfrm>
            <a:off x="990610" y="8383878"/>
            <a:ext cx="10232300" cy="3307241"/>
          </a:xfrm>
          <a:prstGeom prst="roundRect">
            <a:avLst/>
          </a:prstGeom>
          <a:noFill/>
          <a:ln w="12700">
            <a:noFill/>
          </a:ln>
        </p:spPr>
        <p:style>
          <a:lnRef idx="1">
            <a:schemeClr val="accent1"/>
          </a:lnRef>
          <a:fillRef idx="3">
            <a:schemeClr val="accent1"/>
          </a:fillRef>
          <a:effectRef idx="2">
            <a:schemeClr val="accent1"/>
          </a:effectRef>
          <a:fontRef idx="minor">
            <a:schemeClr val="lt1"/>
          </a:fontRef>
        </p:style>
        <p:txBody>
          <a:bodyPr rtlCol="0" anchor="t" anchorCtr="0"/>
          <a:lstStyle/>
          <a:p>
            <a:r>
              <a:rPr lang="sv-SE" sz="2800" b="1">
                <a:solidFill>
                  <a:srgbClr val="F5EF88"/>
                </a:solidFill>
                <a:latin typeface="Montserrat SemiBold" pitchFamily="2" charset="77"/>
              </a:rPr>
              <a:t>Spelförståelse</a:t>
            </a:r>
          </a:p>
          <a:p>
            <a:endParaRPr lang="sv-SE" sz="2800" b="1">
              <a:solidFill>
                <a:srgbClr val="F5EF88"/>
              </a:solidFill>
              <a:latin typeface="Montserrat SemiBold" pitchFamily="2" charset="77"/>
            </a:endParaRPr>
          </a:p>
          <a:p>
            <a:r>
              <a:rPr lang="sv-SE" sz="2800">
                <a:solidFill>
                  <a:schemeClr val="bg1"/>
                </a:solidFill>
                <a:latin typeface="Montserrat Light" pitchFamily="2" charset="77"/>
              </a:rPr>
              <a:t>Målvakten ska veta vad sina stolpar finns. Läsa av vad motståndare befinner sig (scanning). Målvakten ska även vara i en så bra positionering vid sin stolpe vid inslag hörn att målvakten kan se 90% av spelplanen för att uppskatta hoten som finns.</a:t>
            </a:r>
          </a:p>
        </p:txBody>
      </p:sp>
      <p:sp>
        <p:nvSpPr>
          <p:cNvPr id="8" name="Rektangel med rundade hörn 11">
            <a:extLst>
              <a:ext uri="{FF2B5EF4-FFF2-40B4-BE49-F238E27FC236}">
                <a16:creationId xmlns:a16="http://schemas.microsoft.com/office/drawing/2014/main" id="{D238EE74-EFAA-3705-E6C4-2C3CF47315F3}"/>
              </a:ext>
            </a:extLst>
          </p:cNvPr>
          <p:cNvSpPr/>
          <p:nvPr/>
        </p:nvSpPr>
        <p:spPr>
          <a:xfrm>
            <a:off x="990610" y="4460844"/>
            <a:ext cx="11131364" cy="2890137"/>
          </a:xfrm>
          <a:prstGeom prst="roundRect">
            <a:avLst/>
          </a:prstGeom>
          <a:noFill/>
          <a:ln w="12700">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t" anchorCtr="0"/>
          <a:lstStyle/>
          <a:p>
            <a:r>
              <a:rPr lang="sv-SE" sz="2800" b="1">
                <a:solidFill>
                  <a:srgbClr val="F5EF88"/>
                </a:solidFill>
                <a:latin typeface="Montserrat SemiBold"/>
              </a:rPr>
              <a:t>Tekniskt</a:t>
            </a:r>
          </a:p>
          <a:p>
            <a:endParaRPr lang="sv-SE" sz="2800" b="1">
              <a:solidFill>
                <a:schemeClr val="bg1"/>
              </a:solidFill>
              <a:latin typeface="Montserrat SemiBold" pitchFamily="2" charset="77"/>
            </a:endParaRPr>
          </a:p>
          <a:p>
            <a:r>
              <a:rPr lang="sv-SE" sz="2800">
                <a:solidFill>
                  <a:schemeClr val="bg1"/>
                </a:solidFill>
                <a:latin typeface="Montserrat Light"/>
              </a:rPr>
              <a:t>För att målvakten ska kunna både hålla sin grundposition, balans och avsluts/passningsberedskap måste målvakten sträva efter jämnvikt på båda knäna. Dels för att vara beredd på avslut både på sin höger/vänster sida och för att enklare kunna förflytta sig in/utåt, höger/vänster.</a:t>
            </a:r>
          </a:p>
        </p:txBody>
      </p:sp>
      <p:sp>
        <p:nvSpPr>
          <p:cNvPr id="15" name="Rektangel med rundade hörn 14">
            <a:extLst>
              <a:ext uri="{FF2B5EF4-FFF2-40B4-BE49-F238E27FC236}">
                <a16:creationId xmlns:a16="http://schemas.microsoft.com/office/drawing/2014/main" id="{82C964A3-DBEA-88FB-83A1-C53C281898EA}"/>
              </a:ext>
            </a:extLst>
          </p:cNvPr>
          <p:cNvSpPr/>
          <p:nvPr/>
        </p:nvSpPr>
        <p:spPr>
          <a:xfrm>
            <a:off x="13021155" y="4572521"/>
            <a:ext cx="9135308" cy="2890137"/>
          </a:xfrm>
          <a:prstGeom prst="roundRect">
            <a:avLst/>
          </a:prstGeom>
          <a:noFill/>
          <a:ln w="12700">
            <a:noFill/>
          </a:ln>
        </p:spPr>
        <p:style>
          <a:lnRef idx="1">
            <a:schemeClr val="accent1"/>
          </a:lnRef>
          <a:fillRef idx="3">
            <a:schemeClr val="accent1"/>
          </a:fillRef>
          <a:effectRef idx="2">
            <a:schemeClr val="accent1"/>
          </a:effectRef>
          <a:fontRef idx="minor">
            <a:schemeClr val="lt1"/>
          </a:fontRef>
        </p:style>
        <p:txBody>
          <a:bodyPr rtlCol="0" anchor="t" anchorCtr="0"/>
          <a:lstStyle/>
          <a:p>
            <a:r>
              <a:rPr lang="sv-SE" sz="2800" b="1">
                <a:solidFill>
                  <a:srgbClr val="F5EF88"/>
                </a:solidFill>
                <a:latin typeface="Montserrat SemiBold" pitchFamily="2" charset="77"/>
              </a:rPr>
              <a:t>Fysiskt</a:t>
            </a:r>
          </a:p>
          <a:p>
            <a:endParaRPr lang="sv-SE" sz="2800">
              <a:solidFill>
                <a:schemeClr val="bg1"/>
              </a:solidFill>
              <a:latin typeface="Montserrat Light" pitchFamily="2" charset="77"/>
            </a:endParaRPr>
          </a:p>
          <a:p>
            <a:r>
              <a:rPr lang="sv-SE" sz="2800">
                <a:solidFill>
                  <a:schemeClr val="bg1"/>
                </a:solidFill>
                <a:latin typeface="Montserrat Light" pitchFamily="2" charset="77"/>
              </a:rPr>
              <a:t>Jämnvikten på knäna är viktigt för att få en bra position vid en förflyttning kort som lång.</a:t>
            </a:r>
          </a:p>
        </p:txBody>
      </p:sp>
      <p:sp>
        <p:nvSpPr>
          <p:cNvPr id="16" name="Rektangel med rundade hörn 11">
            <a:extLst>
              <a:ext uri="{FF2B5EF4-FFF2-40B4-BE49-F238E27FC236}">
                <a16:creationId xmlns:a16="http://schemas.microsoft.com/office/drawing/2014/main" id="{20E131FF-608B-588F-40A8-45D75FE8D89E}"/>
              </a:ext>
            </a:extLst>
          </p:cNvPr>
          <p:cNvSpPr/>
          <p:nvPr/>
        </p:nvSpPr>
        <p:spPr>
          <a:xfrm>
            <a:off x="13042637" y="8382939"/>
            <a:ext cx="9029959" cy="2890137"/>
          </a:xfrm>
          <a:prstGeom prst="roundRect">
            <a:avLst/>
          </a:prstGeom>
          <a:noFill/>
          <a:ln w="12700">
            <a:noFill/>
          </a:ln>
        </p:spPr>
        <p:style>
          <a:lnRef idx="1">
            <a:schemeClr val="accent1"/>
          </a:lnRef>
          <a:fillRef idx="3">
            <a:schemeClr val="accent1"/>
          </a:fillRef>
          <a:effectRef idx="2">
            <a:schemeClr val="accent1"/>
          </a:effectRef>
          <a:fontRef idx="minor">
            <a:schemeClr val="lt1"/>
          </a:fontRef>
        </p:style>
        <p:txBody>
          <a:bodyPr rtlCol="0" anchor="t" anchorCtr="0"/>
          <a:lstStyle/>
          <a:p>
            <a:r>
              <a:rPr lang="sv-SE" sz="2800" b="1">
                <a:solidFill>
                  <a:srgbClr val="F5EF88"/>
                </a:solidFill>
                <a:latin typeface="Montserrat SemiBold" pitchFamily="2" charset="77"/>
              </a:rPr>
              <a:t>Mentalt</a:t>
            </a:r>
          </a:p>
          <a:p>
            <a:endParaRPr lang="sv-SE" sz="2800">
              <a:solidFill>
                <a:schemeClr val="bg1"/>
              </a:solidFill>
              <a:latin typeface="Montserrat Light" pitchFamily="2" charset="77"/>
            </a:endParaRPr>
          </a:p>
          <a:p>
            <a:r>
              <a:rPr lang="sv-SE" sz="2800">
                <a:solidFill>
                  <a:schemeClr val="bg1"/>
                </a:solidFill>
                <a:latin typeface="Montserrat Light" pitchFamily="2" charset="77"/>
              </a:rPr>
              <a:t>Viktig att se bollen hela tiden och hantera/korrigera sin position därefter. Lära sig att inte gå på motståndarens kropp utan gå på klubba/blad för att täcka av avslut.</a:t>
            </a:r>
          </a:p>
        </p:txBody>
      </p:sp>
      <p:sp>
        <p:nvSpPr>
          <p:cNvPr id="17" name="Rektangel med rundade hörn 11">
            <a:extLst>
              <a:ext uri="{FF2B5EF4-FFF2-40B4-BE49-F238E27FC236}">
                <a16:creationId xmlns:a16="http://schemas.microsoft.com/office/drawing/2014/main" id="{CFCF3A13-2189-19A8-24BA-E749C1B29BEA}"/>
              </a:ext>
            </a:extLst>
          </p:cNvPr>
          <p:cNvSpPr/>
          <p:nvPr/>
        </p:nvSpPr>
        <p:spPr>
          <a:xfrm>
            <a:off x="9947508" y="6418075"/>
            <a:ext cx="4610081" cy="2697776"/>
          </a:xfrm>
          <a:prstGeom prst="roundRect">
            <a:avLst/>
          </a:prstGeom>
          <a:no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2701" b="1">
                <a:solidFill>
                  <a:schemeClr val="bg1"/>
                </a:solidFill>
                <a:latin typeface="Montserrat SemiBold" pitchFamily="2" charset="77"/>
              </a:rPr>
              <a:t>Positionering</a:t>
            </a:r>
          </a:p>
        </p:txBody>
      </p:sp>
      <p:cxnSp>
        <p:nvCxnSpPr>
          <p:cNvPr id="18" name="Rak 17">
            <a:extLst>
              <a:ext uri="{FF2B5EF4-FFF2-40B4-BE49-F238E27FC236}">
                <a16:creationId xmlns:a16="http://schemas.microsoft.com/office/drawing/2014/main" id="{92FD74F1-E33D-45FD-F90E-FA2E3EC54080}"/>
              </a:ext>
            </a:extLst>
          </p:cNvPr>
          <p:cNvCxnSpPr>
            <a:cxnSpLocks/>
          </p:cNvCxnSpPr>
          <p:nvPr/>
        </p:nvCxnSpPr>
        <p:spPr>
          <a:xfrm>
            <a:off x="1320810" y="7833578"/>
            <a:ext cx="9237196"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Rak 18">
            <a:extLst>
              <a:ext uri="{FF2B5EF4-FFF2-40B4-BE49-F238E27FC236}">
                <a16:creationId xmlns:a16="http://schemas.microsoft.com/office/drawing/2014/main" id="{F238F0E2-94B2-25D1-E003-85D4F1537775}"/>
              </a:ext>
            </a:extLst>
          </p:cNvPr>
          <p:cNvCxnSpPr>
            <a:cxnSpLocks/>
          </p:cNvCxnSpPr>
          <p:nvPr/>
        </p:nvCxnSpPr>
        <p:spPr>
          <a:xfrm flipH="1">
            <a:off x="12106318" y="5246858"/>
            <a:ext cx="15656" cy="184841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Rak 19">
            <a:extLst>
              <a:ext uri="{FF2B5EF4-FFF2-40B4-BE49-F238E27FC236}">
                <a16:creationId xmlns:a16="http://schemas.microsoft.com/office/drawing/2014/main" id="{234E7C3D-331B-6A45-83C4-F3A89E6D832B}"/>
              </a:ext>
            </a:extLst>
          </p:cNvPr>
          <p:cNvCxnSpPr>
            <a:cxnSpLocks/>
          </p:cNvCxnSpPr>
          <p:nvPr/>
        </p:nvCxnSpPr>
        <p:spPr>
          <a:xfrm>
            <a:off x="13800917" y="7786078"/>
            <a:ext cx="7814483"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Rak 20">
            <a:extLst>
              <a:ext uri="{FF2B5EF4-FFF2-40B4-BE49-F238E27FC236}">
                <a16:creationId xmlns:a16="http://schemas.microsoft.com/office/drawing/2014/main" id="{09DEA36C-FBAC-C817-FCA3-FEC5DA77D00C}"/>
              </a:ext>
            </a:extLst>
          </p:cNvPr>
          <p:cNvCxnSpPr>
            <a:cxnSpLocks/>
          </p:cNvCxnSpPr>
          <p:nvPr/>
        </p:nvCxnSpPr>
        <p:spPr>
          <a:xfrm>
            <a:off x="12106318" y="8271551"/>
            <a:ext cx="0" cy="243399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Rak 23">
            <a:extLst>
              <a:ext uri="{FF2B5EF4-FFF2-40B4-BE49-F238E27FC236}">
                <a16:creationId xmlns:a16="http://schemas.microsoft.com/office/drawing/2014/main" id="{E3B1609A-DFD9-7708-136B-F7398D37E0F7}"/>
              </a:ext>
            </a:extLst>
          </p:cNvPr>
          <p:cNvCxnSpPr>
            <a:cxnSpLocks/>
          </p:cNvCxnSpPr>
          <p:nvPr/>
        </p:nvCxnSpPr>
        <p:spPr>
          <a:xfrm>
            <a:off x="-264695" y="1949616"/>
            <a:ext cx="246471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Rak 24">
            <a:extLst>
              <a:ext uri="{FF2B5EF4-FFF2-40B4-BE49-F238E27FC236}">
                <a16:creationId xmlns:a16="http://schemas.microsoft.com/office/drawing/2014/main" id="{E9826403-A9CF-0DC7-DF52-6ED215761531}"/>
              </a:ext>
            </a:extLst>
          </p:cNvPr>
          <p:cNvCxnSpPr>
            <a:cxnSpLocks/>
          </p:cNvCxnSpPr>
          <p:nvPr/>
        </p:nvCxnSpPr>
        <p:spPr>
          <a:xfrm>
            <a:off x="-264695" y="4213498"/>
            <a:ext cx="246471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Platshållare för bildnummer 1">
            <a:extLst>
              <a:ext uri="{FF2B5EF4-FFF2-40B4-BE49-F238E27FC236}">
                <a16:creationId xmlns:a16="http://schemas.microsoft.com/office/drawing/2014/main" id="{035DD07D-1F5A-ABF3-286E-71837CDAA37E}"/>
              </a:ext>
            </a:extLst>
          </p:cNvPr>
          <p:cNvSpPr>
            <a:spLocks noGrp="1"/>
          </p:cNvSpPr>
          <p:nvPr>
            <p:ph type="sldNum" sz="quarter" idx="12"/>
          </p:nvPr>
        </p:nvSpPr>
        <p:spPr>
          <a:xfrm>
            <a:off x="23038905" y="12294294"/>
            <a:ext cx="1460447" cy="730251"/>
          </a:xfrm>
          <a:prstGeom prst="rect">
            <a:avLst/>
          </a:prstGeom>
        </p:spPr>
        <p:txBody>
          <a:bodyPr vert="horz" lIns="91440" tIns="45720" rIns="91440" bIns="45720" rtlCol="0" anchor="ctr"/>
          <a:lstStyle>
            <a:defPPr>
              <a:defRPr lang="sv-SE"/>
            </a:defPPr>
            <a:lvl1pPr marL="0" algn="ctr" defTabSz="1828686" rtl="0" eaLnBrk="1" latinLnBrk="0" hangingPunct="1">
              <a:defRPr sz="1000" b="0" i="0" kern="1200">
                <a:solidFill>
                  <a:srgbClr val="0B0C26"/>
                </a:solidFill>
                <a:latin typeface="Montserrat Light" pitchFamily="2" charset="77"/>
                <a:ea typeface="+mn-ea"/>
                <a:cs typeface="+mn-cs"/>
              </a:defRPr>
            </a:lvl1pPr>
            <a:lvl2pPr marL="914343" algn="l" defTabSz="1828686" rtl="0" eaLnBrk="1" latinLnBrk="0" hangingPunct="1">
              <a:defRPr sz="3600" kern="1200">
                <a:solidFill>
                  <a:schemeClr val="tx1"/>
                </a:solidFill>
                <a:latin typeface="+mn-lt"/>
                <a:ea typeface="+mn-ea"/>
                <a:cs typeface="+mn-cs"/>
              </a:defRPr>
            </a:lvl2pPr>
            <a:lvl3pPr marL="1828686" algn="l" defTabSz="1828686" rtl="0" eaLnBrk="1" latinLnBrk="0" hangingPunct="1">
              <a:defRPr sz="3600" kern="1200">
                <a:solidFill>
                  <a:schemeClr val="tx1"/>
                </a:solidFill>
                <a:latin typeface="+mn-lt"/>
                <a:ea typeface="+mn-ea"/>
                <a:cs typeface="+mn-cs"/>
              </a:defRPr>
            </a:lvl3pPr>
            <a:lvl4pPr marL="2743029" algn="l" defTabSz="1828686" rtl="0" eaLnBrk="1" latinLnBrk="0" hangingPunct="1">
              <a:defRPr sz="3600" kern="1200">
                <a:solidFill>
                  <a:schemeClr val="tx1"/>
                </a:solidFill>
                <a:latin typeface="+mn-lt"/>
                <a:ea typeface="+mn-ea"/>
                <a:cs typeface="+mn-cs"/>
              </a:defRPr>
            </a:lvl4pPr>
            <a:lvl5pPr marL="3657371" algn="l" defTabSz="1828686" rtl="0" eaLnBrk="1" latinLnBrk="0" hangingPunct="1">
              <a:defRPr sz="3600" kern="1200">
                <a:solidFill>
                  <a:schemeClr val="tx1"/>
                </a:solidFill>
                <a:latin typeface="+mn-lt"/>
                <a:ea typeface="+mn-ea"/>
                <a:cs typeface="+mn-cs"/>
              </a:defRPr>
            </a:lvl5pPr>
            <a:lvl6pPr marL="4571714" algn="l" defTabSz="1828686" rtl="0" eaLnBrk="1" latinLnBrk="0" hangingPunct="1">
              <a:defRPr sz="3600" kern="1200">
                <a:solidFill>
                  <a:schemeClr val="tx1"/>
                </a:solidFill>
                <a:latin typeface="+mn-lt"/>
                <a:ea typeface="+mn-ea"/>
                <a:cs typeface="+mn-cs"/>
              </a:defRPr>
            </a:lvl6pPr>
            <a:lvl7pPr marL="5486057" algn="l" defTabSz="1828686" rtl="0" eaLnBrk="1" latinLnBrk="0" hangingPunct="1">
              <a:defRPr sz="3600" kern="1200">
                <a:solidFill>
                  <a:schemeClr val="tx1"/>
                </a:solidFill>
                <a:latin typeface="+mn-lt"/>
                <a:ea typeface="+mn-ea"/>
                <a:cs typeface="+mn-cs"/>
              </a:defRPr>
            </a:lvl7pPr>
            <a:lvl8pPr marL="6400400" algn="l" defTabSz="1828686" rtl="0" eaLnBrk="1" latinLnBrk="0" hangingPunct="1">
              <a:defRPr sz="3600" kern="1200">
                <a:solidFill>
                  <a:schemeClr val="tx1"/>
                </a:solidFill>
                <a:latin typeface="+mn-lt"/>
                <a:ea typeface="+mn-ea"/>
                <a:cs typeface="+mn-cs"/>
              </a:defRPr>
            </a:lvl8pPr>
            <a:lvl9pPr marL="7314743" algn="l" defTabSz="1828686" rtl="0" eaLnBrk="1" latinLnBrk="0" hangingPunct="1">
              <a:defRPr sz="3600" kern="1200">
                <a:solidFill>
                  <a:schemeClr val="tx1"/>
                </a:solidFill>
                <a:latin typeface="+mn-lt"/>
                <a:ea typeface="+mn-ea"/>
                <a:cs typeface="+mn-cs"/>
              </a:defRPr>
            </a:lvl9pPr>
          </a:lstStyle>
          <a:p>
            <a:fld id="{5F919A4E-C2E9-6148-8511-58460454BFB7}" type="slidenum">
              <a:rPr lang="sv-SE" smtClean="0"/>
              <a:pPr/>
              <a:t>36</a:t>
            </a:fld>
            <a:endParaRPr lang="sv-SE"/>
          </a:p>
        </p:txBody>
      </p:sp>
      <p:sp>
        <p:nvSpPr>
          <p:cNvPr id="3" name="textruta 2">
            <a:extLst>
              <a:ext uri="{FF2B5EF4-FFF2-40B4-BE49-F238E27FC236}">
                <a16:creationId xmlns:a16="http://schemas.microsoft.com/office/drawing/2014/main" id="{5E64C925-864F-3841-2E16-174FB1A69876}"/>
              </a:ext>
            </a:extLst>
          </p:cNvPr>
          <p:cNvSpPr txBox="1"/>
          <p:nvPr/>
        </p:nvSpPr>
        <p:spPr>
          <a:xfrm>
            <a:off x="16027399" y="13277647"/>
            <a:ext cx="8673671" cy="412508"/>
          </a:xfrm>
          <a:prstGeom prst="rect">
            <a:avLst/>
          </a:prstGeom>
          <a:noFill/>
        </p:spPr>
        <p:txBody>
          <a:bodyPr wrap="square" rtlCol="0">
            <a:spAutoFit/>
          </a:bodyPr>
          <a:lstStyle/>
          <a:p>
            <a:r>
              <a:rPr lang="sv-SE" sz="2000">
                <a:solidFill>
                  <a:schemeClr val="bg1"/>
                </a:solidFill>
                <a:latin typeface="Montserrat" pitchFamily="2" charset="77"/>
              </a:rPr>
              <a:t>SVENSK INNEBANDY  –  SPEL OCH SPELARUTVECKLINGSPLAN</a:t>
            </a:r>
          </a:p>
        </p:txBody>
      </p:sp>
    </p:spTree>
    <p:extLst>
      <p:ext uri="{BB962C8B-B14F-4D97-AF65-F5344CB8AC3E}">
        <p14:creationId xmlns:p14="http://schemas.microsoft.com/office/powerpoint/2010/main" val="24380950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med rundade hörn 11">
            <a:extLst>
              <a:ext uri="{FF2B5EF4-FFF2-40B4-BE49-F238E27FC236}">
                <a16:creationId xmlns:a16="http://schemas.microsoft.com/office/drawing/2014/main" id="{0171177D-ECED-78B2-67C8-D37569083E80}"/>
              </a:ext>
            </a:extLst>
          </p:cNvPr>
          <p:cNvSpPr/>
          <p:nvPr/>
        </p:nvSpPr>
        <p:spPr>
          <a:xfrm>
            <a:off x="1457405" y="8187434"/>
            <a:ext cx="10119768" cy="2890137"/>
          </a:xfrm>
          <a:prstGeom prst="roundRect">
            <a:avLst/>
          </a:prstGeom>
          <a:noFill/>
          <a:ln w="12700">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t" anchorCtr="0"/>
          <a:lstStyle/>
          <a:p>
            <a:r>
              <a:rPr lang="sv-SE" sz="2800" b="1">
                <a:solidFill>
                  <a:srgbClr val="F5EF88"/>
                </a:solidFill>
                <a:latin typeface="Montserrat SemiBold"/>
              </a:rPr>
              <a:t>Spelförståelse</a:t>
            </a:r>
          </a:p>
          <a:p>
            <a:endParaRPr lang="sv-SE" sz="2800" b="1">
              <a:solidFill>
                <a:srgbClr val="F5EF88"/>
              </a:solidFill>
              <a:latin typeface="Montserrat SemiBold" pitchFamily="2" charset="77"/>
            </a:endParaRPr>
          </a:p>
          <a:p>
            <a:r>
              <a:rPr lang="sv-SE" sz="2800">
                <a:solidFill>
                  <a:schemeClr val="bg1"/>
                </a:solidFill>
                <a:latin typeface="Montserrat Light"/>
              </a:rPr>
              <a:t>Kasta på en öppen yta framåt. För att utveckla det mer kasta mot en löpande spelare som kommer i fart. Träna på hur olika utkast påverkar olika.</a:t>
            </a:r>
            <a:endParaRPr lang="sv-SE" sz="2800">
              <a:solidFill>
                <a:schemeClr val="bg1"/>
              </a:solidFill>
              <a:latin typeface="Montserrat Light" pitchFamily="2" charset="77"/>
            </a:endParaRPr>
          </a:p>
        </p:txBody>
      </p:sp>
      <p:sp>
        <p:nvSpPr>
          <p:cNvPr id="5" name="Rektangel med rundade hörn 11">
            <a:extLst>
              <a:ext uri="{FF2B5EF4-FFF2-40B4-BE49-F238E27FC236}">
                <a16:creationId xmlns:a16="http://schemas.microsoft.com/office/drawing/2014/main" id="{5D1D88A5-CC57-EEAE-F9CB-BBE5A04382EE}"/>
              </a:ext>
            </a:extLst>
          </p:cNvPr>
          <p:cNvSpPr/>
          <p:nvPr/>
        </p:nvSpPr>
        <p:spPr>
          <a:xfrm>
            <a:off x="1467722" y="4352606"/>
            <a:ext cx="10109451" cy="2890137"/>
          </a:xfrm>
          <a:prstGeom prst="roundRect">
            <a:avLst/>
          </a:prstGeom>
          <a:noFill/>
          <a:ln w="12700">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t" anchorCtr="0"/>
          <a:lstStyle/>
          <a:p>
            <a:r>
              <a:rPr lang="sv-SE" sz="2800" b="1">
                <a:solidFill>
                  <a:srgbClr val="F5EF88"/>
                </a:solidFill>
                <a:latin typeface="Montserrat SemiBold"/>
              </a:rPr>
              <a:t>Tekniskt</a:t>
            </a:r>
          </a:p>
          <a:p>
            <a:endParaRPr lang="sv-SE" sz="2800" b="1">
              <a:solidFill>
                <a:schemeClr val="bg1"/>
              </a:solidFill>
              <a:latin typeface="Montserrat SemiBold" pitchFamily="2" charset="77"/>
            </a:endParaRPr>
          </a:p>
          <a:p>
            <a:r>
              <a:rPr lang="sv-SE" sz="2800">
                <a:solidFill>
                  <a:schemeClr val="bg1"/>
                </a:solidFill>
                <a:latin typeface="Montserrat Light"/>
              </a:rPr>
              <a:t>Trefingersregel för långa offensiva utkast (tumme, pek och långfinger). Släppa bollen vid huvudhöjd. Höften måste följa med i vridningen. Olika utkast påverkar spelet och mottagningarna hos medspelare.</a:t>
            </a:r>
            <a:endParaRPr lang="sv-SE" sz="2800">
              <a:solidFill>
                <a:schemeClr val="bg1"/>
              </a:solidFill>
              <a:latin typeface="Montserrat Light" pitchFamily="2" charset="77"/>
            </a:endParaRPr>
          </a:p>
        </p:txBody>
      </p:sp>
      <p:sp>
        <p:nvSpPr>
          <p:cNvPr id="6" name="Rektangel med rundade hörn 5">
            <a:extLst>
              <a:ext uri="{FF2B5EF4-FFF2-40B4-BE49-F238E27FC236}">
                <a16:creationId xmlns:a16="http://schemas.microsoft.com/office/drawing/2014/main" id="{C61EF0F2-5A85-A5F9-E4EB-6237D724A0FE}"/>
              </a:ext>
            </a:extLst>
          </p:cNvPr>
          <p:cNvSpPr/>
          <p:nvPr/>
        </p:nvSpPr>
        <p:spPr>
          <a:xfrm>
            <a:off x="12909753" y="4430417"/>
            <a:ext cx="9481348" cy="2890137"/>
          </a:xfrm>
          <a:prstGeom prst="roundRect">
            <a:avLst/>
          </a:prstGeom>
          <a:noFill/>
          <a:ln w="12700">
            <a:noFill/>
          </a:ln>
        </p:spPr>
        <p:style>
          <a:lnRef idx="1">
            <a:schemeClr val="accent1"/>
          </a:lnRef>
          <a:fillRef idx="3">
            <a:schemeClr val="accent1"/>
          </a:fillRef>
          <a:effectRef idx="2">
            <a:schemeClr val="accent1"/>
          </a:effectRef>
          <a:fontRef idx="minor">
            <a:schemeClr val="lt1"/>
          </a:fontRef>
        </p:style>
        <p:txBody>
          <a:bodyPr rtlCol="0" anchor="t" anchorCtr="0"/>
          <a:lstStyle/>
          <a:p>
            <a:r>
              <a:rPr lang="sv-SE" sz="2800" b="1">
                <a:solidFill>
                  <a:srgbClr val="F5EF88"/>
                </a:solidFill>
                <a:latin typeface="Montserrat SemiBold" pitchFamily="2" charset="77"/>
              </a:rPr>
              <a:t>Fysiskt</a:t>
            </a:r>
          </a:p>
          <a:p>
            <a:endParaRPr lang="sv-SE" sz="2800">
              <a:solidFill>
                <a:schemeClr val="bg1"/>
              </a:solidFill>
              <a:latin typeface="Montserrat Light" pitchFamily="2" charset="77"/>
            </a:endParaRPr>
          </a:p>
          <a:p>
            <a:r>
              <a:rPr lang="sv-SE" sz="2800">
                <a:solidFill>
                  <a:schemeClr val="bg1"/>
                </a:solidFill>
                <a:latin typeface="Montserrat Light" pitchFamily="2" charset="77"/>
              </a:rPr>
              <a:t>Ställ dig alltid upp vid utkast. Det krävs snabbhet och kroppskontroll för att genomföra momentet.  </a:t>
            </a:r>
          </a:p>
        </p:txBody>
      </p:sp>
      <p:sp>
        <p:nvSpPr>
          <p:cNvPr id="7" name="Rektangel med rundade hörn 11">
            <a:extLst>
              <a:ext uri="{FF2B5EF4-FFF2-40B4-BE49-F238E27FC236}">
                <a16:creationId xmlns:a16="http://schemas.microsoft.com/office/drawing/2014/main" id="{6F96B4E9-3CEB-60E1-FAF2-CEA68DF0FE1D}"/>
              </a:ext>
            </a:extLst>
          </p:cNvPr>
          <p:cNvSpPr/>
          <p:nvPr/>
        </p:nvSpPr>
        <p:spPr>
          <a:xfrm>
            <a:off x="12931236" y="8187434"/>
            <a:ext cx="8943672" cy="2890137"/>
          </a:xfrm>
          <a:prstGeom prst="roundRect">
            <a:avLst/>
          </a:prstGeom>
          <a:noFill/>
          <a:ln w="12700">
            <a:noFill/>
          </a:ln>
        </p:spPr>
        <p:style>
          <a:lnRef idx="1">
            <a:schemeClr val="accent1"/>
          </a:lnRef>
          <a:fillRef idx="3">
            <a:schemeClr val="accent1"/>
          </a:fillRef>
          <a:effectRef idx="2">
            <a:schemeClr val="accent1"/>
          </a:effectRef>
          <a:fontRef idx="minor">
            <a:schemeClr val="lt1"/>
          </a:fontRef>
        </p:style>
        <p:txBody>
          <a:bodyPr rtlCol="0" anchor="t" anchorCtr="0"/>
          <a:lstStyle/>
          <a:p>
            <a:r>
              <a:rPr lang="sv-SE" sz="2800" b="1">
                <a:solidFill>
                  <a:srgbClr val="F5EF88"/>
                </a:solidFill>
                <a:latin typeface="Montserrat SemiBold" pitchFamily="2" charset="77"/>
              </a:rPr>
              <a:t>Mentalt</a:t>
            </a:r>
          </a:p>
          <a:p>
            <a:endParaRPr lang="sv-SE" sz="2800">
              <a:solidFill>
                <a:schemeClr val="bg1"/>
              </a:solidFill>
              <a:latin typeface="Montserrat Light" pitchFamily="2" charset="77"/>
            </a:endParaRPr>
          </a:p>
          <a:p>
            <a:r>
              <a:rPr lang="sv-SE" sz="2800">
                <a:solidFill>
                  <a:schemeClr val="bg1"/>
                </a:solidFill>
                <a:latin typeface="Montserrat Light" pitchFamily="2" charset="77"/>
              </a:rPr>
              <a:t>Att ha ett offensivt tänk genom att starta spelet snabbt påverkar nästa fas av spelet. Målvakten behöver utveckla ett mod och kasta mer riskfyllda utkast för egen vinnings skull. </a:t>
            </a:r>
          </a:p>
        </p:txBody>
      </p:sp>
      <p:sp>
        <p:nvSpPr>
          <p:cNvPr id="8" name="Rektangel med rundade hörn 11">
            <a:extLst>
              <a:ext uri="{FF2B5EF4-FFF2-40B4-BE49-F238E27FC236}">
                <a16:creationId xmlns:a16="http://schemas.microsoft.com/office/drawing/2014/main" id="{D0C9D6FD-F00E-0663-8DEE-DDE71BC12F5D}"/>
              </a:ext>
            </a:extLst>
          </p:cNvPr>
          <p:cNvSpPr/>
          <p:nvPr/>
        </p:nvSpPr>
        <p:spPr>
          <a:xfrm>
            <a:off x="9827193" y="6197171"/>
            <a:ext cx="4610081" cy="2697776"/>
          </a:xfrm>
          <a:prstGeom prst="roundRect">
            <a:avLst/>
          </a:prstGeom>
          <a:no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2701" b="1">
                <a:solidFill>
                  <a:schemeClr val="bg1"/>
                </a:solidFill>
                <a:latin typeface="Montserrat SemiBold" pitchFamily="2" charset="77"/>
              </a:rPr>
              <a:t>UTKAST</a:t>
            </a:r>
          </a:p>
        </p:txBody>
      </p:sp>
      <p:sp>
        <p:nvSpPr>
          <p:cNvPr id="16" name="textruta 15">
            <a:extLst>
              <a:ext uri="{FF2B5EF4-FFF2-40B4-BE49-F238E27FC236}">
                <a16:creationId xmlns:a16="http://schemas.microsoft.com/office/drawing/2014/main" id="{87CE734D-10A9-7D59-01B3-0199F8F3922B}"/>
              </a:ext>
            </a:extLst>
          </p:cNvPr>
          <p:cNvSpPr txBox="1"/>
          <p:nvPr/>
        </p:nvSpPr>
        <p:spPr>
          <a:xfrm>
            <a:off x="4347068" y="424652"/>
            <a:ext cx="15642187" cy="2508379"/>
          </a:xfrm>
          <a:prstGeom prst="rect">
            <a:avLst/>
          </a:prstGeom>
          <a:noFill/>
          <a:ln w="12700">
            <a:noFill/>
          </a:ln>
        </p:spPr>
        <p:txBody>
          <a:bodyPr wrap="square" rtlCol="0">
            <a:spAutoFit/>
          </a:bodyPr>
          <a:lstStyle/>
          <a:p>
            <a:pPr algn="ctr" fontAlgn="base"/>
            <a:r>
              <a:rPr lang="sv-SE" sz="8500">
                <a:solidFill>
                  <a:schemeClr val="bg1"/>
                </a:solidFill>
                <a:latin typeface="Mongoose Regular" panose="02000000000000000000" pitchFamily="2" charset="77"/>
              </a:rPr>
              <a:t>6. UTKAST</a:t>
            </a:r>
          </a:p>
          <a:p>
            <a:pPr algn="ctr" fontAlgn="base"/>
            <a:endParaRPr lang="sv-SE" sz="4000" b="1">
              <a:solidFill>
                <a:schemeClr val="bg1"/>
              </a:solidFill>
              <a:latin typeface="Montserrat SemiBold" pitchFamily="2" charset="77"/>
            </a:endParaRPr>
          </a:p>
          <a:p>
            <a:pPr algn="ctr" fontAlgn="base"/>
            <a:r>
              <a:rPr lang="sv-SE" sz="3200" b="1">
                <a:solidFill>
                  <a:srgbClr val="F5EF88"/>
                </a:solidFill>
                <a:latin typeface="Montserrat SemiBold" pitchFamily="2" charset="77"/>
              </a:rPr>
              <a:t>Målvaktens första agerande ska vara att hitta en offensiv lösning</a:t>
            </a:r>
            <a:endParaRPr lang="sv-SE" sz="4000" b="1">
              <a:solidFill>
                <a:srgbClr val="F5EF88"/>
              </a:solidFill>
              <a:latin typeface="Montserrat SemiBold" pitchFamily="2" charset="77"/>
            </a:endParaRPr>
          </a:p>
        </p:txBody>
      </p:sp>
      <p:sp>
        <p:nvSpPr>
          <p:cNvPr id="17" name="textruta 16">
            <a:extLst>
              <a:ext uri="{FF2B5EF4-FFF2-40B4-BE49-F238E27FC236}">
                <a16:creationId xmlns:a16="http://schemas.microsoft.com/office/drawing/2014/main" id="{AC13B56D-DD64-A6BF-69F0-86C6B45109E5}"/>
              </a:ext>
            </a:extLst>
          </p:cNvPr>
          <p:cNvSpPr txBox="1"/>
          <p:nvPr/>
        </p:nvSpPr>
        <p:spPr>
          <a:xfrm>
            <a:off x="4150096" y="3024928"/>
            <a:ext cx="16226182" cy="584775"/>
          </a:xfrm>
          <a:prstGeom prst="rect">
            <a:avLst/>
          </a:prstGeom>
          <a:noFill/>
        </p:spPr>
        <p:txBody>
          <a:bodyPr wrap="square">
            <a:spAutoFit/>
          </a:bodyPr>
          <a:lstStyle/>
          <a:p>
            <a:pPr algn="ctr" fontAlgn="base"/>
            <a:r>
              <a:rPr lang="sv-SE" sz="3200">
                <a:solidFill>
                  <a:schemeClr val="bg1"/>
                </a:solidFill>
                <a:latin typeface="Montserrat Light" pitchFamily="2" charset="77"/>
              </a:rPr>
              <a:t>Ett utkast krävs teknik, spelförståelse, fysik och mentala förmågor.</a:t>
            </a:r>
          </a:p>
        </p:txBody>
      </p:sp>
      <p:cxnSp>
        <p:nvCxnSpPr>
          <p:cNvPr id="18" name="Rak 17">
            <a:extLst>
              <a:ext uri="{FF2B5EF4-FFF2-40B4-BE49-F238E27FC236}">
                <a16:creationId xmlns:a16="http://schemas.microsoft.com/office/drawing/2014/main" id="{3B95D73C-0EF8-82B8-F4CC-7D65758D5403}"/>
              </a:ext>
            </a:extLst>
          </p:cNvPr>
          <p:cNvCxnSpPr>
            <a:cxnSpLocks/>
          </p:cNvCxnSpPr>
          <p:nvPr/>
        </p:nvCxnSpPr>
        <p:spPr>
          <a:xfrm>
            <a:off x="1727200" y="7605596"/>
            <a:ext cx="9083683"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Rak 18">
            <a:extLst>
              <a:ext uri="{FF2B5EF4-FFF2-40B4-BE49-F238E27FC236}">
                <a16:creationId xmlns:a16="http://schemas.microsoft.com/office/drawing/2014/main" id="{66CEEE74-6B5C-219E-ADF0-4FD46D2630A4}"/>
              </a:ext>
            </a:extLst>
          </p:cNvPr>
          <p:cNvCxnSpPr>
            <a:cxnSpLocks/>
          </p:cNvCxnSpPr>
          <p:nvPr/>
        </p:nvCxnSpPr>
        <p:spPr>
          <a:xfrm flipH="1">
            <a:off x="12106318" y="4359319"/>
            <a:ext cx="22661" cy="267546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Rak 19">
            <a:extLst>
              <a:ext uri="{FF2B5EF4-FFF2-40B4-BE49-F238E27FC236}">
                <a16:creationId xmlns:a16="http://schemas.microsoft.com/office/drawing/2014/main" id="{6262B41D-FEE4-C751-9C46-3C03315551D6}"/>
              </a:ext>
            </a:extLst>
          </p:cNvPr>
          <p:cNvCxnSpPr>
            <a:cxnSpLocks/>
          </p:cNvCxnSpPr>
          <p:nvPr/>
        </p:nvCxnSpPr>
        <p:spPr>
          <a:xfrm>
            <a:off x="13451305" y="7605596"/>
            <a:ext cx="8037095"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Rak 20">
            <a:extLst>
              <a:ext uri="{FF2B5EF4-FFF2-40B4-BE49-F238E27FC236}">
                <a16:creationId xmlns:a16="http://schemas.microsoft.com/office/drawing/2014/main" id="{89895643-22AC-AA11-BE87-B0C9B06F2A3B}"/>
              </a:ext>
            </a:extLst>
          </p:cNvPr>
          <p:cNvCxnSpPr>
            <a:cxnSpLocks/>
          </p:cNvCxnSpPr>
          <p:nvPr/>
        </p:nvCxnSpPr>
        <p:spPr>
          <a:xfrm>
            <a:off x="12130381" y="8033717"/>
            <a:ext cx="0" cy="316427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Rak 24">
            <a:extLst>
              <a:ext uri="{FF2B5EF4-FFF2-40B4-BE49-F238E27FC236}">
                <a16:creationId xmlns:a16="http://schemas.microsoft.com/office/drawing/2014/main" id="{709135E9-F416-8178-A42A-296D2356977E}"/>
              </a:ext>
            </a:extLst>
          </p:cNvPr>
          <p:cNvCxnSpPr>
            <a:cxnSpLocks/>
          </p:cNvCxnSpPr>
          <p:nvPr/>
        </p:nvCxnSpPr>
        <p:spPr>
          <a:xfrm>
            <a:off x="-264695" y="1949616"/>
            <a:ext cx="246471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Rak 25">
            <a:extLst>
              <a:ext uri="{FF2B5EF4-FFF2-40B4-BE49-F238E27FC236}">
                <a16:creationId xmlns:a16="http://schemas.microsoft.com/office/drawing/2014/main" id="{A1EB8EFB-FC98-ED94-B9BA-969BD3FA6DF4}"/>
              </a:ext>
            </a:extLst>
          </p:cNvPr>
          <p:cNvCxnSpPr>
            <a:cxnSpLocks/>
          </p:cNvCxnSpPr>
          <p:nvPr/>
        </p:nvCxnSpPr>
        <p:spPr>
          <a:xfrm>
            <a:off x="-264695" y="3830104"/>
            <a:ext cx="246471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Platshållare för bildnummer 1">
            <a:extLst>
              <a:ext uri="{FF2B5EF4-FFF2-40B4-BE49-F238E27FC236}">
                <a16:creationId xmlns:a16="http://schemas.microsoft.com/office/drawing/2014/main" id="{1B44F4CA-65ED-EA49-AB63-2D6BC47817EC}"/>
              </a:ext>
            </a:extLst>
          </p:cNvPr>
          <p:cNvSpPr>
            <a:spLocks noGrp="1"/>
          </p:cNvSpPr>
          <p:nvPr>
            <p:ph type="sldNum" sz="quarter" idx="12"/>
          </p:nvPr>
        </p:nvSpPr>
        <p:spPr>
          <a:xfrm>
            <a:off x="23038905" y="12294294"/>
            <a:ext cx="1460447" cy="730251"/>
          </a:xfrm>
          <a:prstGeom prst="rect">
            <a:avLst/>
          </a:prstGeom>
        </p:spPr>
        <p:txBody>
          <a:bodyPr vert="horz" lIns="91440" tIns="45720" rIns="91440" bIns="45720" rtlCol="0" anchor="ctr"/>
          <a:lstStyle>
            <a:defPPr>
              <a:defRPr lang="sv-SE"/>
            </a:defPPr>
            <a:lvl1pPr marL="0" algn="ctr" defTabSz="1828686" rtl="0" eaLnBrk="1" latinLnBrk="0" hangingPunct="1">
              <a:defRPr sz="1000" b="0" i="0" kern="1200">
                <a:solidFill>
                  <a:srgbClr val="0B0C26"/>
                </a:solidFill>
                <a:latin typeface="Montserrat Light" pitchFamily="2" charset="77"/>
                <a:ea typeface="+mn-ea"/>
                <a:cs typeface="+mn-cs"/>
              </a:defRPr>
            </a:lvl1pPr>
            <a:lvl2pPr marL="914343" algn="l" defTabSz="1828686" rtl="0" eaLnBrk="1" latinLnBrk="0" hangingPunct="1">
              <a:defRPr sz="3600" kern="1200">
                <a:solidFill>
                  <a:schemeClr val="tx1"/>
                </a:solidFill>
                <a:latin typeface="+mn-lt"/>
                <a:ea typeface="+mn-ea"/>
                <a:cs typeface="+mn-cs"/>
              </a:defRPr>
            </a:lvl2pPr>
            <a:lvl3pPr marL="1828686" algn="l" defTabSz="1828686" rtl="0" eaLnBrk="1" latinLnBrk="0" hangingPunct="1">
              <a:defRPr sz="3600" kern="1200">
                <a:solidFill>
                  <a:schemeClr val="tx1"/>
                </a:solidFill>
                <a:latin typeface="+mn-lt"/>
                <a:ea typeface="+mn-ea"/>
                <a:cs typeface="+mn-cs"/>
              </a:defRPr>
            </a:lvl3pPr>
            <a:lvl4pPr marL="2743029" algn="l" defTabSz="1828686" rtl="0" eaLnBrk="1" latinLnBrk="0" hangingPunct="1">
              <a:defRPr sz="3600" kern="1200">
                <a:solidFill>
                  <a:schemeClr val="tx1"/>
                </a:solidFill>
                <a:latin typeface="+mn-lt"/>
                <a:ea typeface="+mn-ea"/>
                <a:cs typeface="+mn-cs"/>
              </a:defRPr>
            </a:lvl4pPr>
            <a:lvl5pPr marL="3657371" algn="l" defTabSz="1828686" rtl="0" eaLnBrk="1" latinLnBrk="0" hangingPunct="1">
              <a:defRPr sz="3600" kern="1200">
                <a:solidFill>
                  <a:schemeClr val="tx1"/>
                </a:solidFill>
                <a:latin typeface="+mn-lt"/>
                <a:ea typeface="+mn-ea"/>
                <a:cs typeface="+mn-cs"/>
              </a:defRPr>
            </a:lvl5pPr>
            <a:lvl6pPr marL="4571714" algn="l" defTabSz="1828686" rtl="0" eaLnBrk="1" latinLnBrk="0" hangingPunct="1">
              <a:defRPr sz="3600" kern="1200">
                <a:solidFill>
                  <a:schemeClr val="tx1"/>
                </a:solidFill>
                <a:latin typeface="+mn-lt"/>
                <a:ea typeface="+mn-ea"/>
                <a:cs typeface="+mn-cs"/>
              </a:defRPr>
            </a:lvl6pPr>
            <a:lvl7pPr marL="5486057" algn="l" defTabSz="1828686" rtl="0" eaLnBrk="1" latinLnBrk="0" hangingPunct="1">
              <a:defRPr sz="3600" kern="1200">
                <a:solidFill>
                  <a:schemeClr val="tx1"/>
                </a:solidFill>
                <a:latin typeface="+mn-lt"/>
                <a:ea typeface="+mn-ea"/>
                <a:cs typeface="+mn-cs"/>
              </a:defRPr>
            </a:lvl7pPr>
            <a:lvl8pPr marL="6400400" algn="l" defTabSz="1828686" rtl="0" eaLnBrk="1" latinLnBrk="0" hangingPunct="1">
              <a:defRPr sz="3600" kern="1200">
                <a:solidFill>
                  <a:schemeClr val="tx1"/>
                </a:solidFill>
                <a:latin typeface="+mn-lt"/>
                <a:ea typeface="+mn-ea"/>
                <a:cs typeface="+mn-cs"/>
              </a:defRPr>
            </a:lvl8pPr>
            <a:lvl9pPr marL="7314743" algn="l" defTabSz="1828686" rtl="0" eaLnBrk="1" latinLnBrk="0" hangingPunct="1">
              <a:defRPr sz="3600" kern="1200">
                <a:solidFill>
                  <a:schemeClr val="tx1"/>
                </a:solidFill>
                <a:latin typeface="+mn-lt"/>
                <a:ea typeface="+mn-ea"/>
                <a:cs typeface="+mn-cs"/>
              </a:defRPr>
            </a:lvl9pPr>
          </a:lstStyle>
          <a:p>
            <a:fld id="{5F919A4E-C2E9-6148-8511-58460454BFB7}" type="slidenum">
              <a:rPr lang="sv-SE" smtClean="0"/>
              <a:pPr/>
              <a:t>37</a:t>
            </a:fld>
            <a:endParaRPr lang="sv-SE"/>
          </a:p>
        </p:txBody>
      </p:sp>
      <p:sp>
        <p:nvSpPr>
          <p:cNvPr id="4" name="textruta 3">
            <a:extLst>
              <a:ext uri="{FF2B5EF4-FFF2-40B4-BE49-F238E27FC236}">
                <a16:creationId xmlns:a16="http://schemas.microsoft.com/office/drawing/2014/main" id="{4A7A4C34-1A05-C746-1D9E-B5A7A54B25F7}"/>
              </a:ext>
            </a:extLst>
          </p:cNvPr>
          <p:cNvSpPr txBox="1"/>
          <p:nvPr/>
        </p:nvSpPr>
        <p:spPr>
          <a:xfrm>
            <a:off x="16027399" y="13277647"/>
            <a:ext cx="8673671" cy="412508"/>
          </a:xfrm>
          <a:prstGeom prst="rect">
            <a:avLst/>
          </a:prstGeom>
          <a:noFill/>
        </p:spPr>
        <p:txBody>
          <a:bodyPr wrap="square" rtlCol="0">
            <a:spAutoFit/>
          </a:bodyPr>
          <a:lstStyle/>
          <a:p>
            <a:r>
              <a:rPr lang="sv-SE" sz="2000">
                <a:solidFill>
                  <a:schemeClr val="bg1"/>
                </a:solidFill>
                <a:latin typeface="Montserrat" pitchFamily="2" charset="77"/>
              </a:rPr>
              <a:t>SVENSK INNEBANDY  –  SPEL OCH SPELARUTVECKLINGSPLAN</a:t>
            </a:r>
          </a:p>
        </p:txBody>
      </p:sp>
    </p:spTree>
    <p:extLst>
      <p:ext uri="{BB962C8B-B14F-4D97-AF65-F5344CB8AC3E}">
        <p14:creationId xmlns:p14="http://schemas.microsoft.com/office/powerpoint/2010/main" val="26548579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med rundade hörn 11">
            <a:extLst>
              <a:ext uri="{FF2B5EF4-FFF2-40B4-BE49-F238E27FC236}">
                <a16:creationId xmlns:a16="http://schemas.microsoft.com/office/drawing/2014/main" id="{0171177D-ECED-78B2-67C8-D37569083E80}"/>
              </a:ext>
            </a:extLst>
          </p:cNvPr>
          <p:cNvSpPr/>
          <p:nvPr/>
        </p:nvSpPr>
        <p:spPr>
          <a:xfrm>
            <a:off x="1264524" y="9182954"/>
            <a:ext cx="10312649" cy="2890137"/>
          </a:xfrm>
          <a:prstGeom prst="roundRect">
            <a:avLst/>
          </a:prstGeom>
          <a:noFill/>
          <a:ln w="12700">
            <a:noFill/>
          </a:ln>
        </p:spPr>
        <p:style>
          <a:lnRef idx="1">
            <a:schemeClr val="accent1"/>
          </a:lnRef>
          <a:fillRef idx="3">
            <a:schemeClr val="accent1"/>
          </a:fillRef>
          <a:effectRef idx="2">
            <a:schemeClr val="accent1"/>
          </a:effectRef>
          <a:fontRef idx="minor">
            <a:schemeClr val="lt1"/>
          </a:fontRef>
        </p:style>
        <p:txBody>
          <a:bodyPr rtlCol="0" anchor="t" anchorCtr="0"/>
          <a:lstStyle/>
          <a:p>
            <a:pPr marL="0" marR="0" lvl="0" indent="0" algn="l" defTabSz="1828686" rtl="0" eaLnBrk="1" fontAlgn="auto" latinLnBrk="0" hangingPunct="1">
              <a:lnSpc>
                <a:spcPct val="100000"/>
              </a:lnSpc>
              <a:spcBef>
                <a:spcPts val="0"/>
              </a:spcBef>
              <a:spcAft>
                <a:spcPts val="0"/>
              </a:spcAft>
              <a:buClrTx/>
              <a:buSzTx/>
              <a:buFontTx/>
              <a:buNone/>
              <a:tabLst/>
              <a:defRPr/>
            </a:pPr>
            <a:r>
              <a:rPr kumimoji="0" lang="sv-SE" sz="2800" b="1" i="0" u="none" strike="noStrike" kern="1200" cap="none" spc="0" normalizeH="0" baseline="0" noProof="0">
                <a:ln>
                  <a:noFill/>
                </a:ln>
                <a:solidFill>
                  <a:srgbClr val="F5EF88"/>
                </a:solidFill>
                <a:effectLst/>
                <a:uLnTx/>
                <a:uFillTx/>
                <a:latin typeface="Montserrat SemiBold" pitchFamily="2" charset="77"/>
                <a:ea typeface="+mn-ea"/>
                <a:cs typeface="+mn-cs"/>
              </a:rPr>
              <a:t>Spelförståelse</a:t>
            </a:r>
          </a:p>
          <a:p>
            <a:pPr marL="0" marR="0" lvl="0" indent="0" algn="l" defTabSz="1828686" rtl="0" eaLnBrk="1" fontAlgn="auto" latinLnBrk="0" hangingPunct="1">
              <a:lnSpc>
                <a:spcPct val="100000"/>
              </a:lnSpc>
              <a:spcBef>
                <a:spcPts val="0"/>
              </a:spcBef>
              <a:spcAft>
                <a:spcPts val="0"/>
              </a:spcAft>
              <a:buClrTx/>
              <a:buSzTx/>
              <a:buFontTx/>
              <a:buNone/>
              <a:tabLst/>
              <a:defRPr/>
            </a:pPr>
            <a:endParaRPr kumimoji="0" lang="sv-SE" sz="2800" b="1" i="0" u="none" strike="noStrike" kern="1200" cap="none" spc="0" normalizeH="0" baseline="0" noProof="0">
              <a:ln>
                <a:noFill/>
              </a:ln>
              <a:solidFill>
                <a:srgbClr val="F5EF88"/>
              </a:solidFill>
              <a:effectLst/>
              <a:uLnTx/>
              <a:uFillTx/>
              <a:latin typeface="Montserrat SemiBold" pitchFamily="2" charset="77"/>
              <a:ea typeface="+mn-ea"/>
              <a:cs typeface="+mn-cs"/>
            </a:endParaRPr>
          </a:p>
          <a:p>
            <a:pPr marL="0" marR="0" lvl="0" indent="0" algn="l" defTabSz="1828686" rtl="0" eaLnBrk="1" fontAlgn="auto" latinLnBrk="0" hangingPunct="1">
              <a:lnSpc>
                <a:spcPct val="100000"/>
              </a:lnSpc>
              <a:spcBef>
                <a:spcPts val="0"/>
              </a:spcBef>
              <a:spcAft>
                <a:spcPts val="0"/>
              </a:spcAft>
              <a:buClrTx/>
              <a:buSzTx/>
              <a:buFontTx/>
              <a:buNone/>
              <a:tabLst/>
              <a:defRPr/>
            </a:pPr>
            <a:r>
              <a:rPr kumimoji="0" lang="sv-SE" sz="2800" b="0" i="0" u="none" strike="noStrike" kern="1200" cap="none" spc="0" normalizeH="0" baseline="0" noProof="0">
                <a:ln>
                  <a:noFill/>
                </a:ln>
                <a:solidFill>
                  <a:prstClr val="white"/>
                </a:solidFill>
                <a:effectLst/>
                <a:uLnTx/>
                <a:uFillTx/>
                <a:latin typeface="Montserrat Light" pitchFamily="2" charset="77"/>
                <a:ea typeface="+mn-ea"/>
                <a:cs typeface="+mn-cs"/>
              </a:rPr>
              <a:t>Styra dina backar samtidigt som du har en bra position själv så du kan ta dig vidare i en förflyttning. Scanning (röra på huvudet) för att kunna läsa av de hot motståndaren gör på spelplanen.</a:t>
            </a:r>
          </a:p>
        </p:txBody>
      </p:sp>
      <p:sp>
        <p:nvSpPr>
          <p:cNvPr id="5" name="Rektangel med rundade hörn 11">
            <a:extLst>
              <a:ext uri="{FF2B5EF4-FFF2-40B4-BE49-F238E27FC236}">
                <a16:creationId xmlns:a16="http://schemas.microsoft.com/office/drawing/2014/main" id="{5D1D88A5-CC57-EEAE-F9CB-BBE5A04382EE}"/>
              </a:ext>
            </a:extLst>
          </p:cNvPr>
          <p:cNvSpPr/>
          <p:nvPr/>
        </p:nvSpPr>
        <p:spPr>
          <a:xfrm>
            <a:off x="1264524" y="4138256"/>
            <a:ext cx="10306426" cy="2890137"/>
          </a:xfrm>
          <a:prstGeom prst="roundRect">
            <a:avLst/>
          </a:prstGeom>
          <a:noFill/>
          <a:ln w="12700">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t" anchorCtr="0"/>
          <a:lstStyle/>
          <a:p>
            <a:pPr marL="0" marR="0" lvl="0" indent="0" algn="l" defTabSz="1828686" rtl="0" eaLnBrk="1" fontAlgn="auto" latinLnBrk="0" hangingPunct="1">
              <a:lnSpc>
                <a:spcPct val="100000"/>
              </a:lnSpc>
              <a:spcBef>
                <a:spcPts val="0"/>
              </a:spcBef>
              <a:spcAft>
                <a:spcPts val="0"/>
              </a:spcAft>
              <a:buClrTx/>
              <a:buSzTx/>
              <a:buFontTx/>
              <a:buNone/>
              <a:tabLst/>
              <a:defRPr/>
            </a:pPr>
            <a:r>
              <a:rPr kumimoji="0" lang="sv-SE" sz="2800" b="1" i="0" u="none" strike="noStrike" kern="1200" cap="none" spc="0" normalizeH="0" baseline="0" noProof="0">
                <a:ln>
                  <a:noFill/>
                </a:ln>
                <a:solidFill>
                  <a:srgbClr val="F5EF88"/>
                </a:solidFill>
                <a:effectLst/>
                <a:uLnTx/>
                <a:uFillTx/>
                <a:latin typeface="Montserrat SemiBold"/>
                <a:ea typeface="+mn-ea"/>
                <a:cs typeface="+mn-cs"/>
              </a:rPr>
              <a:t>Tekniskt</a:t>
            </a:r>
          </a:p>
          <a:p>
            <a:pPr marL="0" marR="0" lvl="0" indent="0" algn="l" defTabSz="1828686" rtl="0" eaLnBrk="1" fontAlgn="auto" latinLnBrk="0" hangingPunct="1">
              <a:lnSpc>
                <a:spcPct val="100000"/>
              </a:lnSpc>
              <a:spcBef>
                <a:spcPts val="0"/>
              </a:spcBef>
              <a:spcAft>
                <a:spcPts val="0"/>
              </a:spcAft>
              <a:buClrTx/>
              <a:buSzTx/>
              <a:buFontTx/>
              <a:buNone/>
              <a:tabLst/>
              <a:defRPr/>
            </a:pPr>
            <a:endParaRPr kumimoji="0" lang="sv-SE" sz="2800" b="1" i="0" u="none" strike="noStrike" kern="1200" cap="none" spc="0" normalizeH="0" baseline="0" noProof="0">
              <a:ln>
                <a:noFill/>
              </a:ln>
              <a:solidFill>
                <a:prstClr val="white"/>
              </a:solidFill>
              <a:effectLst/>
              <a:uLnTx/>
              <a:uFillTx/>
              <a:latin typeface="Montserrat SemiBold" pitchFamily="2" charset="77"/>
              <a:ea typeface="+mn-ea"/>
              <a:cs typeface="+mn-cs"/>
            </a:endParaRPr>
          </a:p>
          <a:p>
            <a:pPr marL="0" marR="0" lvl="0" indent="0" algn="l" defTabSz="1828686" rtl="0" eaLnBrk="1" fontAlgn="auto" latinLnBrk="0" hangingPunct="1">
              <a:lnSpc>
                <a:spcPct val="100000"/>
              </a:lnSpc>
              <a:spcBef>
                <a:spcPts val="0"/>
              </a:spcBef>
              <a:spcAft>
                <a:spcPts val="0"/>
              </a:spcAft>
              <a:buClrTx/>
              <a:buSzTx/>
              <a:buFontTx/>
              <a:buNone/>
              <a:tabLst/>
              <a:defRPr/>
            </a:pPr>
            <a:r>
              <a:rPr kumimoji="0" lang="sv-SE" sz="2800" b="0" i="0" u="none" strike="noStrike" kern="1200" cap="none" spc="0" normalizeH="0" baseline="0" noProof="0">
                <a:ln>
                  <a:noFill/>
                </a:ln>
                <a:solidFill>
                  <a:prstClr val="white"/>
                </a:solidFill>
                <a:effectLst/>
                <a:uLnTx/>
                <a:uFillTx/>
                <a:latin typeface="Montserrat Light"/>
                <a:ea typeface="+mn-ea"/>
                <a:cs typeface="+mn-cs"/>
              </a:rPr>
              <a:t>Sitta rätt i målet och höras på planen så att dina medspelare vet sina positioner. </a:t>
            </a:r>
            <a:r>
              <a:rPr kumimoji="0" lang="sv-SE" sz="2800" b="0" i="0" u="none" strike="noStrike" kern="100" cap="none" spc="0" normalizeH="0" baseline="0" noProof="0">
                <a:ln>
                  <a:noFill/>
                </a:ln>
                <a:solidFill>
                  <a:prstClr val="white"/>
                </a:solidFill>
                <a:effectLst/>
                <a:uLnTx/>
                <a:uFillTx/>
                <a:latin typeface="Montserrat Light"/>
                <a:ea typeface="Calibri" panose="020F0502020204030204" pitchFamily="34" charset="0"/>
                <a:cs typeface="Times New Roman"/>
              </a:rPr>
              <a:t>Att vara snabb på sina egna returer och lösa bollar för att skapa sig själv möjligheten att rädda och sätta igång spelet snabbt eller lugna ner. Även våga agera vid en höjdboll och kunna vara snabb/aggressiv ut vid en sargstuds eller inbryt.</a:t>
            </a:r>
            <a:endParaRPr kumimoji="0" lang="sv-SE" sz="2800" b="0" i="0" u="none" strike="noStrike" kern="1200" cap="none" spc="0" normalizeH="0" baseline="0" noProof="0">
              <a:ln>
                <a:noFill/>
              </a:ln>
              <a:solidFill>
                <a:prstClr val="white"/>
              </a:solidFill>
              <a:effectLst/>
              <a:uLnTx/>
              <a:uFillTx/>
              <a:latin typeface="Montserrat Light" pitchFamily="2" charset="77"/>
              <a:ea typeface="+mn-ea"/>
              <a:cs typeface="+mn-cs"/>
            </a:endParaRPr>
          </a:p>
        </p:txBody>
      </p:sp>
      <p:sp>
        <p:nvSpPr>
          <p:cNvPr id="6" name="Rektangel med rundade hörn 5">
            <a:extLst>
              <a:ext uri="{FF2B5EF4-FFF2-40B4-BE49-F238E27FC236}">
                <a16:creationId xmlns:a16="http://schemas.microsoft.com/office/drawing/2014/main" id="{C61EF0F2-5A85-A5F9-E4EB-6237D724A0FE}"/>
              </a:ext>
            </a:extLst>
          </p:cNvPr>
          <p:cNvSpPr/>
          <p:nvPr/>
        </p:nvSpPr>
        <p:spPr>
          <a:xfrm>
            <a:off x="12909752" y="4138256"/>
            <a:ext cx="10306426" cy="2890137"/>
          </a:xfrm>
          <a:prstGeom prst="roundRect">
            <a:avLst/>
          </a:prstGeom>
          <a:noFill/>
          <a:ln w="12700">
            <a:noFill/>
          </a:ln>
        </p:spPr>
        <p:style>
          <a:lnRef idx="1">
            <a:schemeClr val="accent1"/>
          </a:lnRef>
          <a:fillRef idx="3">
            <a:schemeClr val="accent1"/>
          </a:fillRef>
          <a:effectRef idx="2">
            <a:schemeClr val="accent1"/>
          </a:effectRef>
          <a:fontRef idx="minor">
            <a:schemeClr val="lt1"/>
          </a:fontRef>
        </p:style>
        <p:txBody>
          <a:bodyPr rtlCol="0" anchor="t" anchorCtr="0"/>
          <a:lstStyle/>
          <a:p>
            <a:pPr marL="0" marR="0" lvl="0" indent="0" algn="l" defTabSz="1828686" rtl="0" eaLnBrk="1" fontAlgn="auto" latinLnBrk="0" hangingPunct="1">
              <a:lnSpc>
                <a:spcPct val="100000"/>
              </a:lnSpc>
              <a:spcBef>
                <a:spcPts val="0"/>
              </a:spcBef>
              <a:spcAft>
                <a:spcPts val="0"/>
              </a:spcAft>
              <a:buClrTx/>
              <a:buSzTx/>
              <a:buFontTx/>
              <a:buNone/>
              <a:tabLst/>
              <a:defRPr/>
            </a:pPr>
            <a:r>
              <a:rPr kumimoji="0" lang="sv-SE" sz="2800" b="1" i="0" u="none" strike="noStrike" kern="1200" cap="none" spc="0" normalizeH="0" baseline="0" noProof="0">
                <a:ln>
                  <a:noFill/>
                </a:ln>
                <a:solidFill>
                  <a:srgbClr val="F5EF88"/>
                </a:solidFill>
                <a:effectLst/>
                <a:uLnTx/>
                <a:uFillTx/>
                <a:latin typeface="Montserrat SemiBold" pitchFamily="2" charset="77"/>
                <a:ea typeface="+mn-ea"/>
                <a:cs typeface="+mn-cs"/>
              </a:rPr>
              <a:t>Fysiskt</a:t>
            </a:r>
          </a:p>
          <a:p>
            <a:pPr marL="0" marR="0" lvl="0" indent="0" algn="l" defTabSz="1828686" rtl="0" eaLnBrk="1" fontAlgn="auto" latinLnBrk="0" hangingPunct="1">
              <a:lnSpc>
                <a:spcPct val="100000"/>
              </a:lnSpc>
              <a:spcBef>
                <a:spcPts val="0"/>
              </a:spcBef>
              <a:spcAft>
                <a:spcPts val="0"/>
              </a:spcAft>
              <a:buClrTx/>
              <a:buSzTx/>
              <a:buFontTx/>
              <a:buNone/>
              <a:tabLst/>
              <a:defRPr/>
            </a:pPr>
            <a:endParaRPr kumimoji="0" lang="sv-SE" sz="2800" b="0" i="0" u="none" strike="noStrike" kern="1200" cap="none" spc="0" normalizeH="0" baseline="0" noProof="0">
              <a:ln>
                <a:noFill/>
              </a:ln>
              <a:solidFill>
                <a:prstClr val="white"/>
              </a:solidFill>
              <a:effectLst/>
              <a:uLnTx/>
              <a:uFillTx/>
              <a:latin typeface="Montserrat Light" pitchFamily="2" charset="77"/>
              <a:ea typeface="+mn-ea"/>
              <a:cs typeface="+mn-cs"/>
            </a:endParaRPr>
          </a:p>
          <a:p>
            <a:pPr marL="0" marR="0" lvl="0" indent="0" algn="l" defTabSz="1828686" rtl="0" eaLnBrk="1" fontAlgn="auto" latinLnBrk="0" hangingPunct="1">
              <a:lnSpc>
                <a:spcPct val="100000"/>
              </a:lnSpc>
              <a:spcBef>
                <a:spcPts val="0"/>
              </a:spcBef>
              <a:spcAft>
                <a:spcPts val="0"/>
              </a:spcAft>
              <a:buClrTx/>
              <a:buSzTx/>
              <a:buFontTx/>
              <a:buNone/>
              <a:tabLst/>
              <a:defRPr/>
            </a:pPr>
            <a:r>
              <a:rPr kumimoji="0" lang="sv-SE" sz="2800" b="0" i="0" u="none" strike="noStrike" kern="1200" cap="none" spc="0" normalizeH="0" baseline="0" noProof="0">
                <a:ln>
                  <a:noFill/>
                </a:ln>
                <a:solidFill>
                  <a:prstClr val="white"/>
                </a:solidFill>
                <a:effectLst/>
                <a:uLnTx/>
                <a:uFillTx/>
                <a:latin typeface="Montserrat Light" pitchFamily="2" charset="77"/>
                <a:ea typeface="+mn-ea"/>
                <a:cs typeface="+mn-cs"/>
              </a:rPr>
              <a:t>Träna på att hålla kommunikationen uppe hela matchen. Det underlättar både för dig själv men framför allt för laget. Att kunna anpassa sitt rörelsemönster till att kunna förflytta sig snabbt om det skulle krävas. </a:t>
            </a:r>
          </a:p>
        </p:txBody>
      </p:sp>
      <p:sp>
        <p:nvSpPr>
          <p:cNvPr id="7" name="Rektangel med rundade hörn 11">
            <a:extLst>
              <a:ext uri="{FF2B5EF4-FFF2-40B4-BE49-F238E27FC236}">
                <a16:creationId xmlns:a16="http://schemas.microsoft.com/office/drawing/2014/main" id="{6F96B4E9-3CEB-60E1-FAF2-CEA68DF0FE1D}"/>
              </a:ext>
            </a:extLst>
          </p:cNvPr>
          <p:cNvSpPr/>
          <p:nvPr/>
        </p:nvSpPr>
        <p:spPr>
          <a:xfrm>
            <a:off x="12931234" y="9182954"/>
            <a:ext cx="10306422" cy="2890137"/>
          </a:xfrm>
          <a:prstGeom prst="roundRect">
            <a:avLst/>
          </a:prstGeom>
          <a:noFill/>
          <a:ln w="12700">
            <a:noFill/>
          </a:ln>
        </p:spPr>
        <p:style>
          <a:lnRef idx="1">
            <a:schemeClr val="accent1"/>
          </a:lnRef>
          <a:fillRef idx="3">
            <a:schemeClr val="accent1"/>
          </a:fillRef>
          <a:effectRef idx="2">
            <a:schemeClr val="accent1"/>
          </a:effectRef>
          <a:fontRef idx="minor">
            <a:schemeClr val="lt1"/>
          </a:fontRef>
        </p:style>
        <p:txBody>
          <a:bodyPr rtlCol="0" anchor="t" anchorCtr="0"/>
          <a:lstStyle/>
          <a:p>
            <a:pPr marL="0" marR="0" lvl="0" indent="0" algn="l" defTabSz="1828686" rtl="0" eaLnBrk="1" fontAlgn="auto" latinLnBrk="0" hangingPunct="1">
              <a:lnSpc>
                <a:spcPct val="100000"/>
              </a:lnSpc>
              <a:spcBef>
                <a:spcPts val="0"/>
              </a:spcBef>
              <a:spcAft>
                <a:spcPts val="0"/>
              </a:spcAft>
              <a:buClrTx/>
              <a:buSzTx/>
              <a:buFontTx/>
              <a:buNone/>
              <a:tabLst/>
              <a:defRPr/>
            </a:pPr>
            <a:r>
              <a:rPr kumimoji="0" lang="sv-SE" sz="2800" b="1" i="0" u="none" strike="noStrike" kern="1200" cap="none" spc="0" normalizeH="0" baseline="0" noProof="0">
                <a:ln>
                  <a:noFill/>
                </a:ln>
                <a:solidFill>
                  <a:srgbClr val="F5EF88"/>
                </a:solidFill>
                <a:effectLst/>
                <a:uLnTx/>
                <a:uFillTx/>
                <a:latin typeface="Montserrat SemiBold" pitchFamily="2" charset="77"/>
                <a:ea typeface="+mn-ea"/>
                <a:cs typeface="+mn-cs"/>
              </a:rPr>
              <a:t>Mentalt</a:t>
            </a:r>
          </a:p>
          <a:p>
            <a:pPr marL="0" marR="0" lvl="0" indent="0" algn="l" defTabSz="1828686" rtl="0" eaLnBrk="1" fontAlgn="auto" latinLnBrk="0" hangingPunct="1">
              <a:lnSpc>
                <a:spcPct val="100000"/>
              </a:lnSpc>
              <a:spcBef>
                <a:spcPts val="0"/>
              </a:spcBef>
              <a:spcAft>
                <a:spcPts val="0"/>
              </a:spcAft>
              <a:buClrTx/>
              <a:buSzTx/>
              <a:buFontTx/>
              <a:buNone/>
              <a:tabLst/>
              <a:defRPr/>
            </a:pPr>
            <a:endParaRPr kumimoji="0" lang="sv-SE" sz="2800" b="0" i="0" u="none" strike="noStrike" kern="1200" cap="none" spc="0" normalizeH="0" baseline="0" noProof="0">
              <a:ln>
                <a:noFill/>
              </a:ln>
              <a:solidFill>
                <a:prstClr val="white"/>
              </a:solidFill>
              <a:effectLst/>
              <a:uLnTx/>
              <a:uFillTx/>
              <a:latin typeface="Montserrat Light" pitchFamily="2" charset="77"/>
              <a:ea typeface="+mn-ea"/>
              <a:cs typeface="+mn-cs"/>
            </a:endParaRPr>
          </a:p>
          <a:p>
            <a:pPr marL="0" marR="0" lvl="0" indent="0" algn="l" defTabSz="1828686" rtl="0" eaLnBrk="1" fontAlgn="auto" latinLnBrk="0" hangingPunct="1">
              <a:lnSpc>
                <a:spcPct val="100000"/>
              </a:lnSpc>
              <a:spcBef>
                <a:spcPts val="0"/>
              </a:spcBef>
              <a:spcAft>
                <a:spcPts val="0"/>
              </a:spcAft>
              <a:buClrTx/>
              <a:buSzTx/>
              <a:buFontTx/>
              <a:buNone/>
              <a:tabLst/>
              <a:defRPr/>
            </a:pPr>
            <a:r>
              <a:rPr kumimoji="0" lang="sv-SE" sz="2800" b="0" i="0" u="none" strike="noStrike" kern="1200" cap="none" spc="0" normalizeH="0" baseline="0" noProof="0">
                <a:ln>
                  <a:noFill/>
                </a:ln>
                <a:solidFill>
                  <a:prstClr val="white"/>
                </a:solidFill>
                <a:effectLst/>
                <a:uLnTx/>
                <a:uFillTx/>
                <a:latin typeface="Montserrat Light" pitchFamily="2" charset="77"/>
                <a:ea typeface="+mn-ea"/>
                <a:cs typeface="+mn-cs"/>
              </a:rPr>
              <a:t>Koncentration på det du vill ha ut av dina medspelare, styr medspelarna så det underlättar ditt målvaktsspel. Fokus ligger hela tiden på vad bollen befinner sig. </a:t>
            </a:r>
          </a:p>
        </p:txBody>
      </p:sp>
      <p:sp>
        <p:nvSpPr>
          <p:cNvPr id="8" name="Rektangel med rundade hörn 11">
            <a:extLst>
              <a:ext uri="{FF2B5EF4-FFF2-40B4-BE49-F238E27FC236}">
                <a16:creationId xmlns:a16="http://schemas.microsoft.com/office/drawing/2014/main" id="{D0C9D6FD-F00E-0663-8DEE-DDE71BC12F5D}"/>
              </a:ext>
            </a:extLst>
          </p:cNvPr>
          <p:cNvSpPr/>
          <p:nvPr/>
        </p:nvSpPr>
        <p:spPr>
          <a:xfrm>
            <a:off x="9827193" y="7040291"/>
            <a:ext cx="4610081" cy="2697776"/>
          </a:xfrm>
          <a:prstGeom prst="roundRect">
            <a:avLst/>
          </a:prstGeom>
          <a:no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828686" rtl="0" eaLnBrk="1" fontAlgn="auto" latinLnBrk="0" hangingPunct="1">
              <a:lnSpc>
                <a:spcPct val="100000"/>
              </a:lnSpc>
              <a:spcBef>
                <a:spcPts val="0"/>
              </a:spcBef>
              <a:spcAft>
                <a:spcPts val="0"/>
              </a:spcAft>
              <a:buClrTx/>
              <a:buSzTx/>
              <a:buFontTx/>
              <a:buNone/>
              <a:tabLst/>
              <a:defRPr/>
            </a:pPr>
            <a:r>
              <a:rPr kumimoji="0" lang="sv-SE" sz="2701" b="1" i="0" u="none" strike="noStrike" kern="1200" cap="none" spc="0" normalizeH="0" baseline="0" noProof="0">
                <a:ln>
                  <a:noFill/>
                </a:ln>
                <a:solidFill>
                  <a:prstClr val="white"/>
                </a:solidFill>
                <a:effectLst/>
                <a:uLnTx/>
                <a:uFillTx/>
                <a:latin typeface="Montserrat SemiBold" pitchFamily="2" charset="77"/>
                <a:ea typeface="+mn-ea"/>
                <a:cs typeface="+mn-cs"/>
              </a:rPr>
              <a:t>AKTIV SOM FÖRSVARARE</a:t>
            </a:r>
          </a:p>
        </p:txBody>
      </p:sp>
      <p:sp>
        <p:nvSpPr>
          <p:cNvPr id="16" name="textruta 15">
            <a:extLst>
              <a:ext uri="{FF2B5EF4-FFF2-40B4-BE49-F238E27FC236}">
                <a16:creationId xmlns:a16="http://schemas.microsoft.com/office/drawing/2014/main" id="{87CE734D-10A9-7D59-01B3-0199F8F3922B}"/>
              </a:ext>
            </a:extLst>
          </p:cNvPr>
          <p:cNvSpPr txBox="1"/>
          <p:nvPr/>
        </p:nvSpPr>
        <p:spPr>
          <a:xfrm>
            <a:off x="4347068" y="424652"/>
            <a:ext cx="15642187" cy="3000821"/>
          </a:xfrm>
          <a:prstGeom prst="rect">
            <a:avLst/>
          </a:prstGeom>
          <a:noFill/>
          <a:ln w="12700">
            <a:noFill/>
          </a:ln>
        </p:spPr>
        <p:txBody>
          <a:bodyPr wrap="square" rtlCol="0">
            <a:spAutoFit/>
          </a:bodyPr>
          <a:lstStyle/>
          <a:p>
            <a:pPr marL="0" marR="0" lvl="0" indent="0" algn="ctr" defTabSz="1828686" rtl="0" eaLnBrk="1" fontAlgn="base" latinLnBrk="0" hangingPunct="1">
              <a:lnSpc>
                <a:spcPct val="100000"/>
              </a:lnSpc>
              <a:spcBef>
                <a:spcPts val="0"/>
              </a:spcBef>
              <a:spcAft>
                <a:spcPts val="0"/>
              </a:spcAft>
              <a:buClrTx/>
              <a:buSzTx/>
              <a:buFontTx/>
              <a:buNone/>
              <a:tabLst/>
              <a:defRPr/>
            </a:pPr>
            <a:r>
              <a:rPr kumimoji="0" lang="sv-SE" sz="8500" b="0" i="0" u="none" strike="noStrike" kern="1200" cap="none" spc="0" normalizeH="0" baseline="0" noProof="0">
                <a:ln>
                  <a:noFill/>
                </a:ln>
                <a:solidFill>
                  <a:prstClr val="white"/>
                </a:solidFill>
                <a:effectLst/>
                <a:uLnTx/>
                <a:uFillTx/>
                <a:latin typeface="Mongoose Regular" panose="02000000000000000000" pitchFamily="2" charset="77"/>
                <a:ea typeface="+mn-ea"/>
                <a:cs typeface="+mn-cs"/>
              </a:rPr>
              <a:t>7. AKTIV SOM FÖRSVARARE</a:t>
            </a:r>
            <a:endParaRPr kumimoji="0" lang="sv-SE" sz="4000" b="1" i="0" u="none" strike="noStrike" kern="1200" cap="none" spc="0" normalizeH="0" baseline="0" noProof="0">
              <a:ln>
                <a:noFill/>
              </a:ln>
              <a:solidFill>
                <a:prstClr val="white"/>
              </a:solidFill>
              <a:effectLst/>
              <a:uLnTx/>
              <a:uFillTx/>
              <a:latin typeface="Montserrat SemiBold" pitchFamily="2" charset="77"/>
              <a:ea typeface="+mn-ea"/>
              <a:cs typeface="+mn-cs"/>
            </a:endParaRPr>
          </a:p>
          <a:p>
            <a:pPr marL="0" marR="0" lvl="0" indent="0" algn="ctr" defTabSz="1828686" rtl="0" eaLnBrk="1" fontAlgn="base" latinLnBrk="0" hangingPunct="1">
              <a:lnSpc>
                <a:spcPct val="100000"/>
              </a:lnSpc>
              <a:spcBef>
                <a:spcPts val="0"/>
              </a:spcBef>
              <a:spcAft>
                <a:spcPts val="0"/>
              </a:spcAft>
              <a:buClrTx/>
              <a:buSzTx/>
              <a:buFontTx/>
              <a:buNone/>
              <a:tabLst/>
              <a:defRPr/>
            </a:pPr>
            <a:endParaRPr kumimoji="0" lang="sv-SE" sz="3200" b="1" i="0" u="none" strike="noStrike" kern="1200" cap="none" spc="0" normalizeH="0" baseline="0" noProof="0">
              <a:ln>
                <a:noFill/>
              </a:ln>
              <a:solidFill>
                <a:srgbClr val="F5EF88"/>
              </a:solidFill>
              <a:effectLst/>
              <a:uLnTx/>
              <a:uFillTx/>
              <a:latin typeface="Montserrat SemiBold" pitchFamily="2" charset="77"/>
              <a:ea typeface="+mn-ea"/>
              <a:cs typeface="+mn-cs"/>
            </a:endParaRPr>
          </a:p>
          <a:p>
            <a:pPr marL="0" marR="0" lvl="0" indent="0" algn="ctr" defTabSz="1828686" rtl="0" eaLnBrk="1" fontAlgn="base" latinLnBrk="0" hangingPunct="1">
              <a:lnSpc>
                <a:spcPct val="100000"/>
              </a:lnSpc>
              <a:spcBef>
                <a:spcPts val="0"/>
              </a:spcBef>
              <a:spcAft>
                <a:spcPts val="0"/>
              </a:spcAft>
              <a:buClrTx/>
              <a:buSzTx/>
              <a:buFontTx/>
              <a:buNone/>
              <a:tabLst/>
              <a:defRPr/>
            </a:pPr>
            <a:r>
              <a:rPr kumimoji="0" lang="sv-SE" sz="3200" b="1" i="0" u="none" strike="noStrike" kern="1200" cap="none" spc="0" normalizeH="0" baseline="0" noProof="0">
                <a:ln>
                  <a:noFill/>
                </a:ln>
                <a:solidFill>
                  <a:srgbClr val="F5EF88"/>
                </a:solidFill>
                <a:effectLst/>
                <a:uLnTx/>
                <a:uFillTx/>
                <a:latin typeface="Montserrat SemiBold" pitchFamily="2" charset="77"/>
                <a:ea typeface="+mn-ea"/>
                <a:cs typeface="+mn-cs"/>
              </a:rPr>
              <a:t>Rädd/stoppa motståndare och bollar ta lösa bollar och äga din yta.</a:t>
            </a:r>
            <a:br>
              <a:rPr kumimoji="0" lang="sv-SE" sz="4000" b="1" i="0" u="none" strike="noStrike" kern="1200" cap="none" spc="0" normalizeH="0" baseline="0" noProof="0">
                <a:ln>
                  <a:noFill/>
                </a:ln>
                <a:solidFill>
                  <a:srgbClr val="F5EF88"/>
                </a:solidFill>
                <a:effectLst/>
                <a:uLnTx/>
                <a:uFillTx/>
                <a:latin typeface="Montserrat SemiBold" pitchFamily="2" charset="77"/>
                <a:ea typeface="+mn-ea"/>
                <a:cs typeface="+mn-cs"/>
              </a:rPr>
            </a:br>
            <a:endParaRPr kumimoji="0" lang="sv-SE" sz="4000" b="1" i="0" u="none" strike="noStrike" kern="1200" cap="none" spc="0" normalizeH="0" baseline="0" noProof="0">
              <a:ln>
                <a:noFill/>
              </a:ln>
              <a:solidFill>
                <a:srgbClr val="F5EF88"/>
              </a:solidFill>
              <a:effectLst/>
              <a:uLnTx/>
              <a:uFillTx/>
              <a:latin typeface="Montserrat SemiBold" pitchFamily="2" charset="77"/>
              <a:ea typeface="+mn-ea"/>
              <a:cs typeface="+mn-cs"/>
            </a:endParaRPr>
          </a:p>
        </p:txBody>
      </p:sp>
      <p:sp>
        <p:nvSpPr>
          <p:cNvPr id="17" name="textruta 16">
            <a:extLst>
              <a:ext uri="{FF2B5EF4-FFF2-40B4-BE49-F238E27FC236}">
                <a16:creationId xmlns:a16="http://schemas.microsoft.com/office/drawing/2014/main" id="{AC13B56D-DD64-A6BF-69F0-86C6B45109E5}"/>
              </a:ext>
            </a:extLst>
          </p:cNvPr>
          <p:cNvSpPr txBox="1"/>
          <p:nvPr/>
        </p:nvSpPr>
        <p:spPr>
          <a:xfrm>
            <a:off x="1309846" y="2934208"/>
            <a:ext cx="21473954" cy="584775"/>
          </a:xfrm>
          <a:prstGeom prst="rect">
            <a:avLst/>
          </a:prstGeom>
          <a:noFill/>
        </p:spPr>
        <p:txBody>
          <a:bodyPr wrap="square">
            <a:spAutoFit/>
          </a:bodyPr>
          <a:lstStyle/>
          <a:p>
            <a:pPr marL="0" marR="0" lvl="0" indent="0" algn="ctr" defTabSz="1828686" rtl="0" eaLnBrk="1" fontAlgn="base" latinLnBrk="0" hangingPunct="1">
              <a:lnSpc>
                <a:spcPct val="100000"/>
              </a:lnSpc>
              <a:spcBef>
                <a:spcPts val="0"/>
              </a:spcBef>
              <a:spcAft>
                <a:spcPts val="0"/>
              </a:spcAft>
              <a:buClrTx/>
              <a:buSzTx/>
              <a:buFontTx/>
              <a:buNone/>
              <a:tabLst/>
              <a:defRPr/>
            </a:pPr>
            <a:r>
              <a:rPr kumimoji="0" lang="sv-SE" sz="3200" b="0" i="0" u="none" strike="noStrike" kern="1200" cap="none" spc="0" normalizeH="0" baseline="0" noProof="0">
                <a:ln>
                  <a:noFill/>
                </a:ln>
                <a:solidFill>
                  <a:prstClr val="white"/>
                </a:solidFill>
                <a:effectLst/>
                <a:uLnTx/>
                <a:uFillTx/>
                <a:latin typeface="Montserrat Light" pitchFamily="2" charset="77"/>
                <a:ea typeface="+mn-ea"/>
                <a:cs typeface="+mn-cs"/>
              </a:rPr>
              <a:t>För att vara aktiv försvarare som målvakt krävs teknik, spelförståelse, fysik och mentala förmågor.</a:t>
            </a:r>
          </a:p>
        </p:txBody>
      </p:sp>
      <p:cxnSp>
        <p:nvCxnSpPr>
          <p:cNvPr id="18" name="Rak 17">
            <a:extLst>
              <a:ext uri="{FF2B5EF4-FFF2-40B4-BE49-F238E27FC236}">
                <a16:creationId xmlns:a16="http://schemas.microsoft.com/office/drawing/2014/main" id="{3B95D73C-0EF8-82B8-F4CC-7D65758D5403}"/>
              </a:ext>
            </a:extLst>
          </p:cNvPr>
          <p:cNvCxnSpPr>
            <a:cxnSpLocks/>
          </p:cNvCxnSpPr>
          <p:nvPr/>
        </p:nvCxnSpPr>
        <p:spPr>
          <a:xfrm>
            <a:off x="1498600" y="8397916"/>
            <a:ext cx="8395307"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Rak 18">
            <a:extLst>
              <a:ext uri="{FF2B5EF4-FFF2-40B4-BE49-F238E27FC236}">
                <a16:creationId xmlns:a16="http://schemas.microsoft.com/office/drawing/2014/main" id="{66CEEE74-6B5C-219E-ADF0-4FD46D2630A4}"/>
              </a:ext>
            </a:extLst>
          </p:cNvPr>
          <p:cNvCxnSpPr>
            <a:cxnSpLocks/>
          </p:cNvCxnSpPr>
          <p:nvPr/>
        </p:nvCxnSpPr>
        <p:spPr>
          <a:xfrm flipH="1">
            <a:off x="12106318" y="4872239"/>
            <a:ext cx="22661" cy="267546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Rak 19">
            <a:extLst>
              <a:ext uri="{FF2B5EF4-FFF2-40B4-BE49-F238E27FC236}">
                <a16:creationId xmlns:a16="http://schemas.microsoft.com/office/drawing/2014/main" id="{6262B41D-FEE4-C751-9C46-3C03315551D6}"/>
              </a:ext>
            </a:extLst>
          </p:cNvPr>
          <p:cNvCxnSpPr>
            <a:cxnSpLocks/>
          </p:cNvCxnSpPr>
          <p:nvPr/>
        </p:nvCxnSpPr>
        <p:spPr>
          <a:xfrm>
            <a:off x="14240933" y="8397916"/>
            <a:ext cx="8542867"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Rak 20">
            <a:extLst>
              <a:ext uri="{FF2B5EF4-FFF2-40B4-BE49-F238E27FC236}">
                <a16:creationId xmlns:a16="http://schemas.microsoft.com/office/drawing/2014/main" id="{89895643-22AC-AA11-BE87-B0C9B06F2A3B}"/>
              </a:ext>
            </a:extLst>
          </p:cNvPr>
          <p:cNvCxnSpPr>
            <a:cxnSpLocks/>
          </p:cNvCxnSpPr>
          <p:nvPr/>
        </p:nvCxnSpPr>
        <p:spPr>
          <a:xfrm>
            <a:off x="12130381" y="9054637"/>
            <a:ext cx="0" cy="316427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Rak 24">
            <a:extLst>
              <a:ext uri="{FF2B5EF4-FFF2-40B4-BE49-F238E27FC236}">
                <a16:creationId xmlns:a16="http://schemas.microsoft.com/office/drawing/2014/main" id="{709135E9-F416-8178-A42A-296D2356977E}"/>
              </a:ext>
            </a:extLst>
          </p:cNvPr>
          <p:cNvCxnSpPr>
            <a:cxnSpLocks/>
          </p:cNvCxnSpPr>
          <p:nvPr/>
        </p:nvCxnSpPr>
        <p:spPr>
          <a:xfrm>
            <a:off x="-217236" y="1814146"/>
            <a:ext cx="246471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Rak 25">
            <a:extLst>
              <a:ext uri="{FF2B5EF4-FFF2-40B4-BE49-F238E27FC236}">
                <a16:creationId xmlns:a16="http://schemas.microsoft.com/office/drawing/2014/main" id="{A1EB8EFB-FC98-ED94-B9BA-969BD3FA6DF4}"/>
              </a:ext>
            </a:extLst>
          </p:cNvPr>
          <p:cNvCxnSpPr>
            <a:cxnSpLocks/>
          </p:cNvCxnSpPr>
          <p:nvPr/>
        </p:nvCxnSpPr>
        <p:spPr>
          <a:xfrm>
            <a:off x="-264695" y="3745438"/>
            <a:ext cx="246471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38793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med rundade hörn 11">
            <a:extLst>
              <a:ext uri="{FF2B5EF4-FFF2-40B4-BE49-F238E27FC236}">
                <a16:creationId xmlns:a16="http://schemas.microsoft.com/office/drawing/2014/main" id="{0171177D-ECED-78B2-67C8-D37569083E80}"/>
              </a:ext>
            </a:extLst>
          </p:cNvPr>
          <p:cNvSpPr/>
          <p:nvPr/>
        </p:nvSpPr>
        <p:spPr>
          <a:xfrm>
            <a:off x="2099987" y="8477789"/>
            <a:ext cx="9160817" cy="2890137"/>
          </a:xfrm>
          <a:prstGeom prst="roundRect">
            <a:avLst/>
          </a:prstGeom>
          <a:noFill/>
          <a:ln w="12700">
            <a:noFill/>
          </a:ln>
        </p:spPr>
        <p:style>
          <a:lnRef idx="1">
            <a:schemeClr val="accent1"/>
          </a:lnRef>
          <a:fillRef idx="3">
            <a:schemeClr val="accent1"/>
          </a:fillRef>
          <a:effectRef idx="2">
            <a:schemeClr val="accent1"/>
          </a:effectRef>
          <a:fontRef idx="minor">
            <a:schemeClr val="lt1"/>
          </a:fontRef>
        </p:style>
        <p:txBody>
          <a:bodyPr rtlCol="0" anchor="t" anchorCtr="0"/>
          <a:lstStyle/>
          <a:p>
            <a:pPr marL="0" marR="0" lvl="0" indent="0" algn="l" defTabSz="1828686" rtl="0" eaLnBrk="1" fontAlgn="auto" latinLnBrk="0" hangingPunct="1">
              <a:lnSpc>
                <a:spcPct val="100000"/>
              </a:lnSpc>
              <a:spcBef>
                <a:spcPts val="0"/>
              </a:spcBef>
              <a:spcAft>
                <a:spcPts val="0"/>
              </a:spcAft>
              <a:buClrTx/>
              <a:buSzTx/>
              <a:buFontTx/>
              <a:buNone/>
              <a:tabLst/>
              <a:defRPr/>
            </a:pPr>
            <a:r>
              <a:rPr kumimoji="0" lang="sv-SE" sz="2800" b="1" i="0" u="none" strike="noStrike" kern="1200" cap="none" spc="0" normalizeH="0" baseline="0" noProof="0">
                <a:ln>
                  <a:noFill/>
                </a:ln>
                <a:solidFill>
                  <a:srgbClr val="F5EF88"/>
                </a:solidFill>
                <a:effectLst/>
                <a:uLnTx/>
                <a:uFillTx/>
                <a:latin typeface="Montserrat SemiBold" pitchFamily="2" charset="77"/>
                <a:ea typeface="+mn-ea"/>
                <a:cs typeface="+mn-cs"/>
              </a:rPr>
              <a:t>Spelförståelse</a:t>
            </a:r>
          </a:p>
          <a:p>
            <a:pPr marL="0" marR="0" lvl="0" indent="0" algn="l" defTabSz="1828686" rtl="0" eaLnBrk="1" fontAlgn="auto" latinLnBrk="0" hangingPunct="1">
              <a:lnSpc>
                <a:spcPct val="100000"/>
              </a:lnSpc>
              <a:spcBef>
                <a:spcPts val="0"/>
              </a:spcBef>
              <a:spcAft>
                <a:spcPts val="0"/>
              </a:spcAft>
              <a:buClrTx/>
              <a:buSzTx/>
              <a:buFontTx/>
              <a:buNone/>
              <a:tabLst/>
              <a:defRPr/>
            </a:pPr>
            <a:endParaRPr kumimoji="0" lang="sv-SE" sz="2800" b="1" i="0" u="none" strike="noStrike" kern="1200" cap="none" spc="0" normalizeH="0" baseline="0" noProof="0">
              <a:ln>
                <a:noFill/>
              </a:ln>
              <a:solidFill>
                <a:srgbClr val="F5EF88"/>
              </a:solidFill>
              <a:effectLst/>
              <a:uLnTx/>
              <a:uFillTx/>
              <a:latin typeface="Montserrat SemiBold" pitchFamily="2" charset="77"/>
              <a:ea typeface="+mn-ea"/>
              <a:cs typeface="+mn-cs"/>
            </a:endParaRPr>
          </a:p>
          <a:p>
            <a:pPr marL="0" marR="0" lvl="0" indent="0" algn="l" defTabSz="1828686" rtl="0" eaLnBrk="1" fontAlgn="auto" latinLnBrk="0" hangingPunct="1">
              <a:lnSpc>
                <a:spcPct val="100000"/>
              </a:lnSpc>
              <a:spcBef>
                <a:spcPts val="0"/>
              </a:spcBef>
              <a:spcAft>
                <a:spcPts val="0"/>
              </a:spcAft>
              <a:buClrTx/>
              <a:buSzTx/>
              <a:buFontTx/>
              <a:buNone/>
              <a:tabLst/>
              <a:defRPr/>
            </a:pPr>
            <a:r>
              <a:rPr kumimoji="0" lang="sv-SE" sz="2800" b="0" i="0" u="none" strike="noStrike" kern="1200" cap="none" spc="0" normalizeH="0" baseline="0" noProof="0">
                <a:ln>
                  <a:noFill/>
                </a:ln>
                <a:solidFill>
                  <a:prstClr val="white"/>
                </a:solidFill>
                <a:effectLst/>
                <a:uLnTx/>
                <a:uFillTx/>
                <a:latin typeface="Montserrat Light" pitchFamily="2" charset="77"/>
                <a:ea typeface="+mn-ea"/>
                <a:cs typeface="+mn-cs"/>
              </a:rPr>
              <a:t>Bra knäposition för att kunna följa bollen i defensiv zon. För kunna blockera ett skott (få skottet på sig) eller rädda (göra räddningar med ben eller arm). Läs också av vart du tror at du ser bäst. </a:t>
            </a:r>
          </a:p>
        </p:txBody>
      </p:sp>
      <p:sp>
        <p:nvSpPr>
          <p:cNvPr id="5" name="Rektangel med rundade hörn 11">
            <a:extLst>
              <a:ext uri="{FF2B5EF4-FFF2-40B4-BE49-F238E27FC236}">
                <a16:creationId xmlns:a16="http://schemas.microsoft.com/office/drawing/2014/main" id="{5D1D88A5-CC57-EEAE-F9CB-BBE5A04382EE}"/>
              </a:ext>
            </a:extLst>
          </p:cNvPr>
          <p:cNvSpPr/>
          <p:nvPr/>
        </p:nvSpPr>
        <p:spPr>
          <a:xfrm>
            <a:off x="2099987" y="4235341"/>
            <a:ext cx="9911480" cy="2890137"/>
          </a:xfrm>
          <a:prstGeom prst="roundRect">
            <a:avLst/>
          </a:prstGeom>
          <a:noFill/>
          <a:ln w="12700">
            <a:noFill/>
          </a:ln>
        </p:spPr>
        <p:style>
          <a:lnRef idx="1">
            <a:schemeClr val="accent1"/>
          </a:lnRef>
          <a:fillRef idx="3">
            <a:schemeClr val="accent1"/>
          </a:fillRef>
          <a:effectRef idx="2">
            <a:schemeClr val="accent1"/>
          </a:effectRef>
          <a:fontRef idx="minor">
            <a:schemeClr val="lt1"/>
          </a:fontRef>
        </p:style>
        <p:txBody>
          <a:bodyPr rtlCol="0" anchor="t" anchorCtr="0"/>
          <a:lstStyle/>
          <a:p>
            <a:pPr marL="0" marR="0" lvl="0" indent="0" algn="l" defTabSz="1828686" rtl="0" eaLnBrk="1" fontAlgn="auto" latinLnBrk="0" hangingPunct="1">
              <a:lnSpc>
                <a:spcPct val="100000"/>
              </a:lnSpc>
              <a:spcBef>
                <a:spcPts val="0"/>
              </a:spcBef>
              <a:spcAft>
                <a:spcPts val="0"/>
              </a:spcAft>
              <a:buClrTx/>
              <a:buSzTx/>
              <a:buFontTx/>
              <a:buNone/>
              <a:tabLst/>
              <a:defRPr/>
            </a:pPr>
            <a:r>
              <a:rPr kumimoji="0" lang="sv-SE" sz="2800" b="1" i="0" u="none" strike="noStrike" kern="1200" cap="none" spc="0" normalizeH="0" baseline="0" noProof="0">
                <a:ln>
                  <a:noFill/>
                </a:ln>
                <a:solidFill>
                  <a:srgbClr val="F5EF88"/>
                </a:solidFill>
                <a:effectLst/>
                <a:uLnTx/>
                <a:uFillTx/>
                <a:latin typeface="Montserrat SemiBold" pitchFamily="2" charset="77"/>
                <a:ea typeface="+mn-ea"/>
                <a:cs typeface="+mn-cs"/>
              </a:rPr>
              <a:t>Tekniskt</a:t>
            </a:r>
          </a:p>
          <a:p>
            <a:pPr marL="0" marR="0" lvl="0" indent="0" algn="l" defTabSz="1828686" rtl="0" eaLnBrk="1" fontAlgn="auto" latinLnBrk="0" hangingPunct="1">
              <a:lnSpc>
                <a:spcPct val="100000"/>
              </a:lnSpc>
              <a:spcBef>
                <a:spcPts val="0"/>
              </a:spcBef>
              <a:spcAft>
                <a:spcPts val="0"/>
              </a:spcAft>
              <a:buClrTx/>
              <a:buSzTx/>
              <a:buFontTx/>
              <a:buNone/>
              <a:tabLst/>
              <a:defRPr/>
            </a:pPr>
            <a:endParaRPr kumimoji="0" lang="sv-SE" sz="2800" b="1" i="0" u="none" strike="noStrike" kern="1200" cap="none" spc="0" normalizeH="0" baseline="0" noProof="0">
              <a:ln>
                <a:noFill/>
              </a:ln>
              <a:solidFill>
                <a:prstClr val="white"/>
              </a:solidFill>
              <a:effectLst/>
              <a:uLnTx/>
              <a:uFillTx/>
              <a:latin typeface="Montserrat SemiBold" pitchFamily="2" charset="77"/>
              <a:ea typeface="+mn-ea"/>
              <a:cs typeface="+mn-cs"/>
            </a:endParaRPr>
          </a:p>
          <a:p>
            <a:pPr marL="0" marR="0" lvl="0" indent="0" algn="l" defTabSz="1828686" rtl="0" eaLnBrk="1" fontAlgn="auto" latinLnBrk="0" hangingPunct="1">
              <a:lnSpc>
                <a:spcPct val="100000"/>
              </a:lnSpc>
              <a:spcBef>
                <a:spcPts val="0"/>
              </a:spcBef>
              <a:spcAft>
                <a:spcPts val="0"/>
              </a:spcAft>
              <a:buClrTx/>
              <a:buSzTx/>
              <a:buFontTx/>
              <a:buNone/>
              <a:tabLst/>
              <a:defRPr/>
            </a:pPr>
            <a:r>
              <a:rPr kumimoji="0" lang="sv-SE" sz="2800" b="0" i="0" u="none" strike="noStrike" kern="1200" cap="none" spc="0" normalizeH="0" baseline="0" noProof="0">
                <a:ln>
                  <a:noFill/>
                </a:ln>
                <a:solidFill>
                  <a:prstClr val="white"/>
                </a:solidFill>
                <a:effectLst/>
                <a:uLnTx/>
                <a:uFillTx/>
                <a:latin typeface="Montserrat Light" pitchFamily="2" charset="77"/>
                <a:ea typeface="+mn-ea"/>
                <a:cs typeface="+mn-cs"/>
              </a:rPr>
              <a:t>Viktigaste är att se bollbanan, antingen tittar man under eller vid sidan av spelarna framför. Ditt tekniska utförande av att dessutom sitta så rätt som möjligt påverkar motståndarnas målfarlighet. </a:t>
            </a:r>
          </a:p>
        </p:txBody>
      </p:sp>
      <p:sp>
        <p:nvSpPr>
          <p:cNvPr id="6" name="Rektangel med rundade hörn 5">
            <a:extLst>
              <a:ext uri="{FF2B5EF4-FFF2-40B4-BE49-F238E27FC236}">
                <a16:creationId xmlns:a16="http://schemas.microsoft.com/office/drawing/2014/main" id="{C61EF0F2-5A85-A5F9-E4EB-6237D724A0FE}"/>
              </a:ext>
            </a:extLst>
          </p:cNvPr>
          <p:cNvSpPr/>
          <p:nvPr/>
        </p:nvSpPr>
        <p:spPr>
          <a:xfrm>
            <a:off x="12909752" y="4262352"/>
            <a:ext cx="10129153" cy="2890137"/>
          </a:xfrm>
          <a:prstGeom prst="roundRect">
            <a:avLst/>
          </a:prstGeom>
          <a:noFill/>
          <a:ln w="12700">
            <a:noFill/>
          </a:ln>
        </p:spPr>
        <p:style>
          <a:lnRef idx="1">
            <a:schemeClr val="accent1"/>
          </a:lnRef>
          <a:fillRef idx="3">
            <a:schemeClr val="accent1"/>
          </a:fillRef>
          <a:effectRef idx="2">
            <a:schemeClr val="accent1"/>
          </a:effectRef>
          <a:fontRef idx="minor">
            <a:schemeClr val="lt1"/>
          </a:fontRef>
        </p:style>
        <p:txBody>
          <a:bodyPr rtlCol="0" anchor="t" anchorCtr="0"/>
          <a:lstStyle/>
          <a:p>
            <a:pPr marL="0" marR="0" lvl="0" indent="0" algn="l" defTabSz="1828686" rtl="0" eaLnBrk="1" fontAlgn="auto" latinLnBrk="0" hangingPunct="1">
              <a:lnSpc>
                <a:spcPct val="100000"/>
              </a:lnSpc>
              <a:spcBef>
                <a:spcPts val="0"/>
              </a:spcBef>
              <a:spcAft>
                <a:spcPts val="0"/>
              </a:spcAft>
              <a:buClrTx/>
              <a:buSzTx/>
              <a:buFontTx/>
              <a:buNone/>
              <a:tabLst/>
              <a:defRPr/>
            </a:pPr>
            <a:r>
              <a:rPr kumimoji="0" lang="sv-SE" sz="2800" b="1" i="0" u="none" strike="noStrike" kern="1200" cap="none" spc="0" normalizeH="0" baseline="0" noProof="0">
                <a:ln>
                  <a:noFill/>
                </a:ln>
                <a:solidFill>
                  <a:srgbClr val="F5EF88"/>
                </a:solidFill>
                <a:effectLst/>
                <a:uLnTx/>
                <a:uFillTx/>
                <a:latin typeface="Montserrat SemiBold" pitchFamily="2" charset="77"/>
                <a:ea typeface="+mn-ea"/>
                <a:cs typeface="+mn-cs"/>
              </a:rPr>
              <a:t>Fysiskt</a:t>
            </a:r>
          </a:p>
          <a:p>
            <a:pPr marL="0" marR="0" lvl="0" indent="0" algn="l" defTabSz="1828686" rtl="0" eaLnBrk="1" fontAlgn="auto" latinLnBrk="0" hangingPunct="1">
              <a:lnSpc>
                <a:spcPct val="100000"/>
              </a:lnSpc>
              <a:spcBef>
                <a:spcPts val="0"/>
              </a:spcBef>
              <a:spcAft>
                <a:spcPts val="0"/>
              </a:spcAft>
              <a:buClrTx/>
              <a:buSzTx/>
              <a:buFontTx/>
              <a:buNone/>
              <a:tabLst/>
              <a:defRPr/>
            </a:pPr>
            <a:endParaRPr kumimoji="0" lang="sv-SE" sz="2800" b="0" i="0" u="none" strike="noStrike" kern="1200" cap="none" spc="0" normalizeH="0" baseline="0" noProof="0">
              <a:ln>
                <a:noFill/>
              </a:ln>
              <a:solidFill>
                <a:prstClr val="white"/>
              </a:solidFill>
              <a:effectLst/>
              <a:uLnTx/>
              <a:uFillTx/>
              <a:latin typeface="Montserrat Light" pitchFamily="2" charset="77"/>
              <a:ea typeface="+mn-ea"/>
              <a:cs typeface="+mn-cs"/>
            </a:endParaRPr>
          </a:p>
          <a:p>
            <a:pPr marL="0" marR="0" lvl="0" indent="0" algn="l" defTabSz="1828686" rtl="0" eaLnBrk="1" fontAlgn="auto" latinLnBrk="0" hangingPunct="1">
              <a:lnSpc>
                <a:spcPct val="100000"/>
              </a:lnSpc>
              <a:spcBef>
                <a:spcPts val="0"/>
              </a:spcBef>
              <a:spcAft>
                <a:spcPts val="0"/>
              </a:spcAft>
              <a:buClrTx/>
              <a:buSzTx/>
              <a:buFontTx/>
              <a:buNone/>
              <a:tabLst/>
              <a:defRPr/>
            </a:pPr>
            <a:r>
              <a:rPr kumimoji="0" lang="sv-SE" sz="2800" b="0" i="0" u="none" strike="noStrike" kern="1200" cap="none" spc="0" normalizeH="0" baseline="0" noProof="0">
                <a:ln>
                  <a:noFill/>
                </a:ln>
                <a:solidFill>
                  <a:prstClr val="white"/>
                </a:solidFill>
                <a:effectLst/>
                <a:uLnTx/>
                <a:uFillTx/>
                <a:latin typeface="Montserrat Light" pitchFamily="2" charset="77"/>
                <a:ea typeface="+mn-ea"/>
                <a:cs typeface="+mn-cs"/>
              </a:rPr>
              <a:t>Att inte vara rädd att gå in i närkamp mot en motståndare. Att ska äga sitt målvaktsområde är bidragande faktor i att vinna returtagningen och trafikhanteringen. Modet i närkampsspel kan vara en nyckel. </a:t>
            </a:r>
          </a:p>
        </p:txBody>
      </p:sp>
      <p:sp>
        <p:nvSpPr>
          <p:cNvPr id="7" name="Rektangel med rundade hörn 11">
            <a:extLst>
              <a:ext uri="{FF2B5EF4-FFF2-40B4-BE49-F238E27FC236}">
                <a16:creationId xmlns:a16="http://schemas.microsoft.com/office/drawing/2014/main" id="{6F96B4E9-3CEB-60E1-FAF2-CEA68DF0FE1D}"/>
              </a:ext>
            </a:extLst>
          </p:cNvPr>
          <p:cNvSpPr/>
          <p:nvPr/>
        </p:nvSpPr>
        <p:spPr>
          <a:xfrm>
            <a:off x="12931234" y="8456514"/>
            <a:ext cx="9573162" cy="2890137"/>
          </a:xfrm>
          <a:prstGeom prst="roundRect">
            <a:avLst/>
          </a:prstGeom>
          <a:noFill/>
          <a:ln w="12700">
            <a:noFill/>
          </a:ln>
        </p:spPr>
        <p:style>
          <a:lnRef idx="1">
            <a:schemeClr val="accent1"/>
          </a:lnRef>
          <a:fillRef idx="3">
            <a:schemeClr val="accent1"/>
          </a:fillRef>
          <a:effectRef idx="2">
            <a:schemeClr val="accent1"/>
          </a:effectRef>
          <a:fontRef idx="minor">
            <a:schemeClr val="lt1"/>
          </a:fontRef>
        </p:style>
        <p:txBody>
          <a:bodyPr rtlCol="0" anchor="t" anchorCtr="0"/>
          <a:lstStyle/>
          <a:p>
            <a:pPr marL="0" marR="0" lvl="0" indent="0" algn="l" defTabSz="1828686" rtl="0" eaLnBrk="1" fontAlgn="auto" latinLnBrk="0" hangingPunct="1">
              <a:lnSpc>
                <a:spcPct val="100000"/>
              </a:lnSpc>
              <a:spcBef>
                <a:spcPts val="0"/>
              </a:spcBef>
              <a:spcAft>
                <a:spcPts val="0"/>
              </a:spcAft>
              <a:buClrTx/>
              <a:buSzTx/>
              <a:buFontTx/>
              <a:buNone/>
              <a:tabLst/>
              <a:defRPr/>
            </a:pPr>
            <a:r>
              <a:rPr kumimoji="0" lang="sv-SE" sz="2800" b="1" i="0" u="none" strike="noStrike" kern="1200" cap="none" spc="0" normalizeH="0" baseline="0" noProof="0">
                <a:ln>
                  <a:noFill/>
                </a:ln>
                <a:solidFill>
                  <a:srgbClr val="F5EF88"/>
                </a:solidFill>
                <a:effectLst/>
                <a:uLnTx/>
                <a:uFillTx/>
                <a:latin typeface="Montserrat SemiBold" pitchFamily="2" charset="77"/>
                <a:ea typeface="+mn-ea"/>
                <a:cs typeface="+mn-cs"/>
              </a:rPr>
              <a:t>Mentalt</a:t>
            </a:r>
          </a:p>
          <a:p>
            <a:pPr marL="0" marR="0" lvl="0" indent="0" algn="l" defTabSz="1828686" rtl="0" eaLnBrk="1" fontAlgn="auto" latinLnBrk="0" hangingPunct="1">
              <a:lnSpc>
                <a:spcPct val="100000"/>
              </a:lnSpc>
              <a:spcBef>
                <a:spcPts val="0"/>
              </a:spcBef>
              <a:spcAft>
                <a:spcPts val="0"/>
              </a:spcAft>
              <a:buClrTx/>
              <a:buSzTx/>
              <a:buFontTx/>
              <a:buNone/>
              <a:tabLst/>
              <a:defRPr/>
            </a:pPr>
            <a:endParaRPr kumimoji="0" lang="sv-SE" sz="2800" b="0" i="0" u="none" strike="noStrike" kern="1200" cap="none" spc="0" normalizeH="0" baseline="0" noProof="0">
              <a:ln>
                <a:noFill/>
              </a:ln>
              <a:solidFill>
                <a:prstClr val="white"/>
              </a:solidFill>
              <a:effectLst/>
              <a:uLnTx/>
              <a:uFillTx/>
              <a:latin typeface="Montserrat Light" pitchFamily="2" charset="77"/>
              <a:ea typeface="+mn-ea"/>
              <a:cs typeface="+mn-cs"/>
            </a:endParaRPr>
          </a:p>
          <a:p>
            <a:pPr marL="0" marR="0" lvl="0" indent="0" algn="l" defTabSz="1828686" rtl="0" eaLnBrk="1" fontAlgn="auto" latinLnBrk="0" hangingPunct="1">
              <a:lnSpc>
                <a:spcPct val="100000"/>
              </a:lnSpc>
              <a:spcBef>
                <a:spcPts val="0"/>
              </a:spcBef>
              <a:spcAft>
                <a:spcPts val="0"/>
              </a:spcAft>
              <a:buClrTx/>
              <a:buSzTx/>
              <a:buFontTx/>
              <a:buNone/>
              <a:tabLst/>
              <a:defRPr/>
            </a:pPr>
            <a:r>
              <a:rPr kumimoji="0" lang="sv-SE" sz="2800" b="0" i="0" u="none" strike="noStrike" kern="1200" cap="none" spc="0" normalizeH="0" baseline="0" noProof="0">
                <a:ln>
                  <a:noFill/>
                </a:ln>
                <a:solidFill>
                  <a:prstClr val="white"/>
                </a:solidFill>
                <a:effectLst/>
                <a:uLnTx/>
                <a:uFillTx/>
                <a:latin typeface="Montserrat Light" pitchFamily="2" charset="77"/>
                <a:ea typeface="+mn-ea"/>
                <a:cs typeface="+mn-cs"/>
              </a:rPr>
              <a:t>Stolthet i att rädda motståndares skott, dessutom offervilja och aggressivitet att med alla tillåtna medel stoppa motståndare att göra mål. </a:t>
            </a:r>
          </a:p>
        </p:txBody>
      </p:sp>
      <p:sp>
        <p:nvSpPr>
          <p:cNvPr id="8" name="Rektangel med rundade hörn 11">
            <a:extLst>
              <a:ext uri="{FF2B5EF4-FFF2-40B4-BE49-F238E27FC236}">
                <a16:creationId xmlns:a16="http://schemas.microsoft.com/office/drawing/2014/main" id="{D0C9D6FD-F00E-0663-8DEE-DDE71BC12F5D}"/>
              </a:ext>
            </a:extLst>
          </p:cNvPr>
          <p:cNvSpPr/>
          <p:nvPr/>
        </p:nvSpPr>
        <p:spPr>
          <a:xfrm>
            <a:off x="9827193" y="6466251"/>
            <a:ext cx="4610081" cy="2697776"/>
          </a:xfrm>
          <a:prstGeom prst="roundRect">
            <a:avLst/>
          </a:prstGeom>
          <a:no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828686" rtl="0" eaLnBrk="1" fontAlgn="auto" latinLnBrk="0" hangingPunct="1">
              <a:lnSpc>
                <a:spcPct val="100000"/>
              </a:lnSpc>
              <a:spcBef>
                <a:spcPts val="0"/>
              </a:spcBef>
              <a:spcAft>
                <a:spcPts val="0"/>
              </a:spcAft>
              <a:buClrTx/>
              <a:buSzTx/>
              <a:buFontTx/>
              <a:buNone/>
              <a:tabLst/>
              <a:defRPr/>
            </a:pPr>
            <a:r>
              <a:rPr kumimoji="0" lang="sv-SE" sz="2701" b="1" i="0" u="none" strike="noStrike" kern="1200" cap="none" spc="0" normalizeH="0" baseline="0" noProof="0">
                <a:ln>
                  <a:noFill/>
                </a:ln>
                <a:solidFill>
                  <a:prstClr val="white"/>
                </a:solidFill>
                <a:effectLst/>
                <a:uLnTx/>
                <a:uFillTx/>
                <a:latin typeface="Montserrat SemiBold" pitchFamily="2" charset="77"/>
                <a:ea typeface="+mn-ea"/>
                <a:cs typeface="+mn-cs"/>
              </a:rPr>
              <a:t>TRAFIKHANTERING</a:t>
            </a:r>
          </a:p>
        </p:txBody>
      </p:sp>
      <p:sp>
        <p:nvSpPr>
          <p:cNvPr id="16" name="textruta 15">
            <a:extLst>
              <a:ext uri="{FF2B5EF4-FFF2-40B4-BE49-F238E27FC236}">
                <a16:creationId xmlns:a16="http://schemas.microsoft.com/office/drawing/2014/main" id="{87CE734D-10A9-7D59-01B3-0199F8F3922B}"/>
              </a:ext>
            </a:extLst>
          </p:cNvPr>
          <p:cNvSpPr txBox="1"/>
          <p:nvPr/>
        </p:nvSpPr>
        <p:spPr>
          <a:xfrm>
            <a:off x="3426539" y="578092"/>
            <a:ext cx="17169855" cy="2200602"/>
          </a:xfrm>
          <a:prstGeom prst="rect">
            <a:avLst/>
          </a:prstGeom>
          <a:noFill/>
          <a:ln w="12700">
            <a:noFill/>
          </a:ln>
        </p:spPr>
        <p:txBody>
          <a:bodyPr wrap="square" rtlCol="0">
            <a:spAutoFit/>
          </a:bodyPr>
          <a:lstStyle/>
          <a:p>
            <a:pPr marL="0" marR="0" lvl="0" indent="0" algn="ctr" defTabSz="1828686" rtl="0" eaLnBrk="1" fontAlgn="base" latinLnBrk="0" hangingPunct="1">
              <a:lnSpc>
                <a:spcPct val="100000"/>
              </a:lnSpc>
              <a:spcBef>
                <a:spcPts val="0"/>
              </a:spcBef>
              <a:spcAft>
                <a:spcPts val="0"/>
              </a:spcAft>
              <a:buClrTx/>
              <a:buSzTx/>
              <a:buFontTx/>
              <a:buNone/>
              <a:tabLst/>
              <a:defRPr/>
            </a:pPr>
            <a:r>
              <a:rPr kumimoji="0" lang="sv-SE" sz="8500" b="0" i="0" u="none" strike="noStrike" kern="1200" cap="none" spc="0" normalizeH="0" baseline="0" noProof="0">
                <a:ln>
                  <a:noFill/>
                </a:ln>
                <a:solidFill>
                  <a:prstClr val="white"/>
                </a:solidFill>
                <a:effectLst/>
                <a:uLnTx/>
                <a:uFillTx/>
                <a:latin typeface="Mongoose Regular" panose="02000000000000000000" pitchFamily="2" charset="77"/>
                <a:ea typeface="+mn-ea"/>
                <a:cs typeface="+mn-cs"/>
              </a:rPr>
              <a:t>8. TRAFIKHANTERING</a:t>
            </a:r>
          </a:p>
          <a:p>
            <a:pPr marL="0" marR="0" lvl="0" indent="0" algn="l" defTabSz="1828686"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a:ln>
                  <a:noFill/>
                </a:ln>
                <a:solidFill>
                  <a:prstClr val="black"/>
                </a:solidFill>
                <a:effectLst/>
                <a:uLnTx/>
                <a:uFillTx/>
                <a:latin typeface="-apple-system"/>
                <a:ea typeface="+mn-ea"/>
                <a:cs typeface="+mn-cs"/>
              </a:rPr>
              <a:t>[11:26] Niklas Nordén (SIBF)</a:t>
            </a:r>
          </a:p>
          <a:p>
            <a:pPr marL="0" marR="0" lvl="0" indent="0" algn="ctr" defTabSz="1828686" rtl="0" eaLnBrk="1" fontAlgn="auto" latinLnBrk="0" hangingPunct="1">
              <a:lnSpc>
                <a:spcPct val="100000"/>
              </a:lnSpc>
              <a:spcBef>
                <a:spcPts val="0"/>
              </a:spcBef>
              <a:spcAft>
                <a:spcPts val="0"/>
              </a:spcAft>
              <a:buClrTx/>
              <a:buSzTx/>
              <a:buFontTx/>
              <a:buNone/>
              <a:tabLst/>
              <a:defRPr/>
            </a:pPr>
            <a:r>
              <a:rPr kumimoji="0" lang="sv-SE" sz="3200" b="1" i="0" u="none" strike="noStrike" kern="1200" cap="none" spc="0" normalizeH="0" baseline="0" noProof="0">
                <a:ln>
                  <a:noFill/>
                </a:ln>
                <a:solidFill>
                  <a:srgbClr val="F5EF88"/>
                </a:solidFill>
                <a:effectLst/>
                <a:uLnTx/>
                <a:uFillTx/>
                <a:latin typeface="Montserrat SemiBold" pitchFamily="2" charset="77"/>
                <a:ea typeface="+mn-ea"/>
                <a:cs typeface="+mn-cs"/>
              </a:rPr>
              <a:t>Trafikhantering= få koll på motståndarhot samt ta hjälp av egna utespelare.</a:t>
            </a:r>
          </a:p>
        </p:txBody>
      </p:sp>
      <p:sp>
        <p:nvSpPr>
          <p:cNvPr id="17" name="textruta 16">
            <a:extLst>
              <a:ext uri="{FF2B5EF4-FFF2-40B4-BE49-F238E27FC236}">
                <a16:creationId xmlns:a16="http://schemas.microsoft.com/office/drawing/2014/main" id="{AC13B56D-DD64-A6BF-69F0-86C6B45109E5}"/>
              </a:ext>
            </a:extLst>
          </p:cNvPr>
          <p:cNvSpPr txBox="1"/>
          <p:nvPr/>
        </p:nvSpPr>
        <p:spPr>
          <a:xfrm>
            <a:off x="1470462" y="2808715"/>
            <a:ext cx="21523119" cy="1077218"/>
          </a:xfrm>
          <a:prstGeom prst="rect">
            <a:avLst/>
          </a:prstGeom>
          <a:noFill/>
        </p:spPr>
        <p:txBody>
          <a:bodyPr wrap="square">
            <a:spAutoFit/>
          </a:bodyPr>
          <a:lstStyle/>
          <a:p>
            <a:pPr marL="0" marR="0" lvl="0" indent="0" algn="ctr" defTabSz="1828686" rtl="0" eaLnBrk="1" fontAlgn="base" latinLnBrk="0" hangingPunct="1">
              <a:lnSpc>
                <a:spcPct val="100000"/>
              </a:lnSpc>
              <a:spcBef>
                <a:spcPts val="0"/>
              </a:spcBef>
              <a:spcAft>
                <a:spcPts val="0"/>
              </a:spcAft>
              <a:buClrTx/>
              <a:buSzTx/>
              <a:buFontTx/>
              <a:buNone/>
              <a:tabLst/>
              <a:defRPr/>
            </a:pPr>
            <a:r>
              <a:rPr kumimoji="0" lang="sv-SE" sz="3200" b="0" i="0" u="none" strike="noStrike" kern="1200" cap="none" spc="0" normalizeH="0" baseline="0" noProof="0">
                <a:ln>
                  <a:noFill/>
                </a:ln>
                <a:solidFill>
                  <a:prstClr val="white"/>
                </a:solidFill>
                <a:effectLst/>
                <a:uLnTx/>
                <a:uFillTx/>
                <a:latin typeface="Montserrat" pitchFamily="2" charset="77"/>
                <a:ea typeface="+mn-ea"/>
                <a:cs typeface="+mn-cs"/>
              </a:rPr>
              <a:t>För att kunna läsa av och förflytta sig krävs tekniska och fysiologiska egenskaper men även spelförståelsemässig och mental kompetens.</a:t>
            </a:r>
          </a:p>
        </p:txBody>
      </p:sp>
      <p:cxnSp>
        <p:nvCxnSpPr>
          <p:cNvPr id="18" name="Rak 17">
            <a:extLst>
              <a:ext uri="{FF2B5EF4-FFF2-40B4-BE49-F238E27FC236}">
                <a16:creationId xmlns:a16="http://schemas.microsoft.com/office/drawing/2014/main" id="{3B95D73C-0EF8-82B8-F4CC-7D65758D5403}"/>
              </a:ext>
            </a:extLst>
          </p:cNvPr>
          <p:cNvCxnSpPr>
            <a:cxnSpLocks/>
          </p:cNvCxnSpPr>
          <p:nvPr/>
        </p:nvCxnSpPr>
        <p:spPr>
          <a:xfrm>
            <a:off x="2344167" y="7874676"/>
            <a:ext cx="7581886"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Rak 18">
            <a:extLst>
              <a:ext uri="{FF2B5EF4-FFF2-40B4-BE49-F238E27FC236}">
                <a16:creationId xmlns:a16="http://schemas.microsoft.com/office/drawing/2014/main" id="{66CEEE74-6B5C-219E-ADF0-4FD46D2630A4}"/>
              </a:ext>
            </a:extLst>
          </p:cNvPr>
          <p:cNvCxnSpPr>
            <a:cxnSpLocks/>
          </p:cNvCxnSpPr>
          <p:nvPr/>
        </p:nvCxnSpPr>
        <p:spPr>
          <a:xfrm flipH="1">
            <a:off x="12106318" y="4628399"/>
            <a:ext cx="22661" cy="267546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Rak 19">
            <a:extLst>
              <a:ext uri="{FF2B5EF4-FFF2-40B4-BE49-F238E27FC236}">
                <a16:creationId xmlns:a16="http://schemas.microsoft.com/office/drawing/2014/main" id="{6262B41D-FEE4-C751-9C46-3C03315551D6}"/>
              </a:ext>
            </a:extLst>
          </p:cNvPr>
          <p:cNvCxnSpPr>
            <a:cxnSpLocks/>
          </p:cNvCxnSpPr>
          <p:nvPr/>
        </p:nvCxnSpPr>
        <p:spPr>
          <a:xfrm>
            <a:off x="14252074" y="7874676"/>
            <a:ext cx="8252322"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Rak 20">
            <a:extLst>
              <a:ext uri="{FF2B5EF4-FFF2-40B4-BE49-F238E27FC236}">
                <a16:creationId xmlns:a16="http://schemas.microsoft.com/office/drawing/2014/main" id="{89895643-22AC-AA11-BE87-B0C9B06F2A3B}"/>
              </a:ext>
            </a:extLst>
          </p:cNvPr>
          <p:cNvCxnSpPr>
            <a:cxnSpLocks/>
          </p:cNvCxnSpPr>
          <p:nvPr/>
        </p:nvCxnSpPr>
        <p:spPr>
          <a:xfrm>
            <a:off x="12130381" y="8302797"/>
            <a:ext cx="0" cy="316427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Rak 24">
            <a:extLst>
              <a:ext uri="{FF2B5EF4-FFF2-40B4-BE49-F238E27FC236}">
                <a16:creationId xmlns:a16="http://schemas.microsoft.com/office/drawing/2014/main" id="{709135E9-F416-8178-A42A-296D2356977E}"/>
              </a:ext>
            </a:extLst>
          </p:cNvPr>
          <p:cNvCxnSpPr>
            <a:cxnSpLocks/>
          </p:cNvCxnSpPr>
          <p:nvPr/>
        </p:nvCxnSpPr>
        <p:spPr>
          <a:xfrm>
            <a:off x="-264695" y="1949616"/>
            <a:ext cx="246471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Rak 25">
            <a:extLst>
              <a:ext uri="{FF2B5EF4-FFF2-40B4-BE49-F238E27FC236}">
                <a16:creationId xmlns:a16="http://schemas.microsoft.com/office/drawing/2014/main" id="{A1EB8EFB-FC98-ED94-B9BA-969BD3FA6DF4}"/>
              </a:ext>
            </a:extLst>
          </p:cNvPr>
          <p:cNvCxnSpPr>
            <a:cxnSpLocks/>
          </p:cNvCxnSpPr>
          <p:nvPr/>
        </p:nvCxnSpPr>
        <p:spPr>
          <a:xfrm>
            <a:off x="-264695" y="3899961"/>
            <a:ext cx="246471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94061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Rubrik 1">
            <a:extLst>
              <a:ext uri="{FF2B5EF4-FFF2-40B4-BE49-F238E27FC236}">
                <a16:creationId xmlns:a16="http://schemas.microsoft.com/office/drawing/2014/main" id="{C11F3D4F-FAB6-1FCF-A6B7-778B7A2BCCC6}"/>
              </a:ext>
            </a:extLst>
          </p:cNvPr>
          <p:cNvSpPr>
            <a:spLocks noGrp="1"/>
          </p:cNvSpPr>
          <p:nvPr>
            <p:ph type="title" idx="4294967295"/>
          </p:nvPr>
        </p:nvSpPr>
        <p:spPr>
          <a:xfrm>
            <a:off x="1676399" y="4593528"/>
            <a:ext cx="21029613" cy="2649538"/>
          </a:xfrm>
        </p:spPr>
        <p:txBody>
          <a:bodyPr>
            <a:normAutofit fontScale="90000"/>
          </a:bodyPr>
          <a:lstStyle/>
          <a:p>
            <a:pPr algn="ctr"/>
            <a:r>
              <a:rPr lang="sv-SE" sz="15999">
                <a:solidFill>
                  <a:srgbClr val="F5EF88"/>
                </a:solidFill>
                <a:latin typeface="Mongoose Regular" panose="02000000000000000000" pitchFamily="2" charset="77"/>
              </a:rPr>
              <a:t>Svensk Innebandys Utvecklingsmodell</a:t>
            </a:r>
            <a:br>
              <a:rPr lang="sv-SE" sz="15999">
                <a:solidFill>
                  <a:srgbClr val="F5EF88"/>
                </a:solidFill>
                <a:latin typeface="Mongoose Regular" panose="02000000000000000000" pitchFamily="2" charset="77"/>
              </a:rPr>
            </a:br>
            <a:r>
              <a:rPr lang="sv-SE" sz="15999">
                <a:solidFill>
                  <a:schemeClr val="bg1"/>
                </a:solidFill>
                <a:latin typeface="Mongoose Regular" panose="02000000000000000000" pitchFamily="2" charset="77"/>
              </a:rPr>
              <a:t>Röd nivå</a:t>
            </a:r>
          </a:p>
        </p:txBody>
      </p:sp>
    </p:spTree>
    <p:extLst>
      <p:ext uri="{BB962C8B-B14F-4D97-AF65-F5344CB8AC3E}">
        <p14:creationId xmlns:p14="http://schemas.microsoft.com/office/powerpoint/2010/main" val="11418131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Rubrik 1">
            <a:extLst>
              <a:ext uri="{FF2B5EF4-FFF2-40B4-BE49-F238E27FC236}">
                <a16:creationId xmlns:a16="http://schemas.microsoft.com/office/drawing/2014/main" id="{C11F3D4F-FAB6-1FCF-A6B7-778B7A2BCCC6}"/>
              </a:ext>
            </a:extLst>
          </p:cNvPr>
          <p:cNvSpPr>
            <a:spLocks noGrp="1"/>
          </p:cNvSpPr>
          <p:nvPr>
            <p:ph type="title" idx="4294967295"/>
          </p:nvPr>
        </p:nvSpPr>
        <p:spPr>
          <a:xfrm>
            <a:off x="1675606" y="4694238"/>
            <a:ext cx="21029613" cy="2651125"/>
          </a:xfrm>
        </p:spPr>
        <p:txBody>
          <a:bodyPr>
            <a:normAutofit/>
          </a:bodyPr>
          <a:lstStyle/>
          <a:p>
            <a:pPr algn="ctr"/>
            <a:r>
              <a:rPr lang="sv-SE" sz="15999">
                <a:solidFill>
                  <a:srgbClr val="F5EF88"/>
                </a:solidFill>
                <a:latin typeface="Mongoose Regular" panose="02000000000000000000" pitchFamily="2" charset="77"/>
              </a:rPr>
              <a:t>LAGET</a:t>
            </a:r>
          </a:p>
        </p:txBody>
      </p:sp>
    </p:spTree>
    <p:extLst>
      <p:ext uri="{BB962C8B-B14F-4D97-AF65-F5344CB8AC3E}">
        <p14:creationId xmlns:p14="http://schemas.microsoft.com/office/powerpoint/2010/main" val="7929301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65501662-554F-C7E8-C0AA-807EC6525B67}"/>
            </a:ext>
          </a:extLst>
        </p:cNvPr>
        <p:cNvGrpSpPr/>
        <p:nvPr/>
      </p:nvGrpSpPr>
      <p:grpSpPr>
        <a:xfrm>
          <a:off x="0" y="0"/>
          <a:ext cx="0" cy="0"/>
          <a:chOff x="0" y="0"/>
          <a:chExt cx="0" cy="0"/>
        </a:xfrm>
      </p:grpSpPr>
      <p:sp>
        <p:nvSpPr>
          <p:cNvPr id="5" name="textruta 4">
            <a:extLst>
              <a:ext uri="{FF2B5EF4-FFF2-40B4-BE49-F238E27FC236}">
                <a16:creationId xmlns:a16="http://schemas.microsoft.com/office/drawing/2014/main" id="{4DFFE5FC-D011-4480-3250-F5F1E5AB0609}"/>
              </a:ext>
            </a:extLst>
          </p:cNvPr>
          <p:cNvSpPr txBox="1"/>
          <p:nvPr/>
        </p:nvSpPr>
        <p:spPr>
          <a:xfrm>
            <a:off x="4681397" y="978201"/>
            <a:ext cx="15642187" cy="1938992"/>
          </a:xfrm>
          <a:prstGeom prst="rect">
            <a:avLst/>
          </a:prstGeom>
          <a:noFill/>
          <a:ln w="12700">
            <a:noFill/>
          </a:ln>
        </p:spPr>
        <p:txBody>
          <a:bodyPr wrap="square" rtlCol="0">
            <a:spAutoFit/>
          </a:bodyPr>
          <a:lstStyle/>
          <a:p>
            <a:pPr algn="ctr" fontAlgn="base"/>
            <a:r>
              <a:rPr lang="sv-SE" sz="8800">
                <a:solidFill>
                  <a:schemeClr val="bg1"/>
                </a:solidFill>
                <a:latin typeface="Mongoose Regular" panose="02000000000000000000" pitchFamily="2" charset="77"/>
              </a:rPr>
              <a:t>PRINCIPER I FOKUS</a:t>
            </a:r>
            <a:endParaRPr lang="sv-SE" sz="8500">
              <a:solidFill>
                <a:schemeClr val="bg1"/>
              </a:solidFill>
              <a:latin typeface="Mongoose Regular" panose="02000000000000000000" pitchFamily="2" charset="77"/>
            </a:endParaRPr>
          </a:p>
          <a:p>
            <a:pPr algn="ctr" fontAlgn="base"/>
            <a:r>
              <a:rPr lang="sv-SE" sz="3200" b="1">
                <a:solidFill>
                  <a:srgbClr val="F5EF88"/>
                </a:solidFill>
                <a:latin typeface="Montserrat SemiBold" pitchFamily="2" charset="77"/>
              </a:rPr>
              <a:t>Spelet styrs av principer snarare än positioner och uppställningar</a:t>
            </a:r>
            <a:endParaRPr lang="sv-SE" sz="4000" b="1">
              <a:solidFill>
                <a:srgbClr val="F5EF88"/>
              </a:solidFill>
              <a:latin typeface="Montserrat SemiBold" pitchFamily="2" charset="77"/>
            </a:endParaRPr>
          </a:p>
        </p:txBody>
      </p:sp>
      <p:sp>
        <p:nvSpPr>
          <p:cNvPr id="2" name="textruta 1">
            <a:extLst>
              <a:ext uri="{FF2B5EF4-FFF2-40B4-BE49-F238E27FC236}">
                <a16:creationId xmlns:a16="http://schemas.microsoft.com/office/drawing/2014/main" id="{9381F24A-DEE5-E637-C910-CCD62EF9C293}"/>
              </a:ext>
            </a:extLst>
          </p:cNvPr>
          <p:cNvSpPr txBox="1"/>
          <p:nvPr/>
        </p:nvSpPr>
        <p:spPr>
          <a:xfrm>
            <a:off x="1804935" y="3940271"/>
            <a:ext cx="9595882" cy="7909858"/>
          </a:xfrm>
          <a:prstGeom prst="rect">
            <a:avLst/>
          </a:prstGeom>
          <a:noFill/>
        </p:spPr>
        <p:txBody>
          <a:bodyPr wrap="square" lIns="91440" tIns="45720" rIns="91440" bIns="45720" anchor="t">
            <a:spAutoFit/>
          </a:bodyPr>
          <a:lstStyle/>
          <a:p>
            <a:pPr fontAlgn="base"/>
            <a:r>
              <a:rPr lang="sv-SE" sz="2800" dirty="0">
                <a:solidFill>
                  <a:srgbClr val="F5EF88"/>
                </a:solidFill>
                <a:latin typeface="Montserrat SemiBold" panose="00000700000000000000" pitchFamily="2" charset="0"/>
              </a:rPr>
              <a:t>Viktigt att tänka på </a:t>
            </a:r>
          </a:p>
          <a:p>
            <a:r>
              <a:rPr lang="sv-SE" sz="2400" dirty="0">
                <a:solidFill>
                  <a:schemeClr val="bg1"/>
                </a:solidFill>
                <a:latin typeface="Montserrat Light" panose="00000400000000000000" pitchFamily="2" charset="0"/>
              </a:rPr>
              <a:t>Principer beskriver </a:t>
            </a:r>
            <a:r>
              <a:rPr lang="sv-SE" sz="2400" b="1" dirty="0">
                <a:solidFill>
                  <a:schemeClr val="bg1"/>
                </a:solidFill>
                <a:latin typeface="Montserrat Light" panose="00000400000000000000" pitchFamily="2" charset="0"/>
              </a:rPr>
              <a:t>vad laget strävar efter</a:t>
            </a:r>
            <a:r>
              <a:rPr lang="sv-SE" sz="2400" dirty="0">
                <a:solidFill>
                  <a:schemeClr val="bg1"/>
                </a:solidFill>
                <a:latin typeface="Montserrat Light" panose="00000400000000000000" pitchFamily="2" charset="0"/>
              </a:rPr>
              <a:t>, oavsett motstånd eller spelsystem. De fungerar som lagets gemensamma riktning och kompass. </a:t>
            </a:r>
          </a:p>
          <a:p>
            <a:endParaRPr lang="sv-SE" sz="2400" dirty="0">
              <a:solidFill>
                <a:schemeClr val="bg1"/>
              </a:solidFill>
              <a:latin typeface="Montserrat Light" panose="00000400000000000000" pitchFamily="2" charset="0"/>
            </a:endParaRPr>
          </a:p>
          <a:p>
            <a:r>
              <a:rPr lang="sv-SE" sz="2400" dirty="0">
                <a:solidFill>
                  <a:schemeClr val="bg1"/>
                </a:solidFill>
                <a:latin typeface="Montserrat Light" panose="00000400000000000000" pitchFamily="2" charset="0"/>
              </a:rPr>
              <a:t>Att tidigt bestämma vilken position en spelare ska ha utifrån en speluppställning – back, center eller forward – riskerar att hämma utvecklingen. Positionerna i sig skapar sällan den mångfald av spelartyper vi vill se.</a:t>
            </a:r>
          </a:p>
          <a:p>
            <a:r>
              <a:rPr lang="sv-SE" sz="2400" dirty="0">
                <a:solidFill>
                  <a:schemeClr val="bg1"/>
                </a:solidFill>
                <a:latin typeface="Montserrat Light" panose="00000400000000000000" pitchFamily="2" charset="0"/>
              </a:rPr>
              <a:t>Genom att arbeta med principer istället för fasta positioner får vi:</a:t>
            </a:r>
          </a:p>
          <a:p>
            <a:pPr marL="342900" indent="-342900">
              <a:buFont typeface="Arial" panose="020B0604020202020204" pitchFamily="34" charset="0"/>
              <a:buChar char="•"/>
            </a:pPr>
            <a:r>
              <a:rPr lang="sv-SE" sz="2400" dirty="0">
                <a:solidFill>
                  <a:schemeClr val="bg1"/>
                </a:solidFill>
                <a:latin typeface="Montserrat Light" panose="00000400000000000000" pitchFamily="2" charset="0"/>
              </a:rPr>
              <a:t>fler naturliga positionsbyten</a:t>
            </a:r>
          </a:p>
          <a:p>
            <a:pPr marL="342900" indent="-342900">
              <a:buFont typeface="Arial" panose="020B0604020202020204" pitchFamily="34" charset="0"/>
              <a:buChar char="•"/>
            </a:pPr>
            <a:r>
              <a:rPr lang="sv-SE" sz="2400" dirty="0">
                <a:solidFill>
                  <a:schemeClr val="bg1"/>
                </a:solidFill>
                <a:latin typeface="Montserrat Light" panose="00000400000000000000" pitchFamily="2" charset="0"/>
              </a:rPr>
              <a:t>enklare och mer rättvis utvärdering av spelaren</a:t>
            </a:r>
          </a:p>
          <a:p>
            <a:pPr marL="342900" indent="-342900">
              <a:buFont typeface="Arial" panose="020B0604020202020204" pitchFamily="34" charset="0"/>
              <a:buChar char="•"/>
            </a:pPr>
            <a:r>
              <a:rPr lang="sv-SE" sz="2400" dirty="0">
                <a:solidFill>
                  <a:schemeClr val="bg1"/>
                </a:solidFill>
                <a:latin typeface="Montserrat Light" panose="00000400000000000000" pitchFamily="2" charset="0"/>
              </a:rPr>
              <a:t>tydligare feedback som underlättar spelarens inlärning</a:t>
            </a:r>
          </a:p>
          <a:p>
            <a:endParaRPr lang="sv-SE" sz="2400" dirty="0">
              <a:solidFill>
                <a:schemeClr val="bg1"/>
              </a:solidFill>
              <a:latin typeface="Montserrat Light" panose="00000400000000000000" pitchFamily="2" charset="0"/>
            </a:endParaRPr>
          </a:p>
          <a:p>
            <a:r>
              <a:rPr lang="sv-SE" sz="2400" dirty="0">
                <a:solidFill>
                  <a:schemeClr val="bg1"/>
                </a:solidFill>
                <a:latin typeface="Montserrat Light" panose="00000400000000000000" pitchFamily="2" charset="0"/>
              </a:rPr>
              <a:t>På </a:t>
            </a:r>
            <a:r>
              <a:rPr lang="sv-SE" sz="2400" b="1" dirty="0">
                <a:solidFill>
                  <a:schemeClr val="bg1"/>
                </a:solidFill>
                <a:latin typeface="Montserrat Light" panose="00000400000000000000" pitchFamily="2" charset="0"/>
              </a:rPr>
              <a:t>röd nivå</a:t>
            </a:r>
            <a:r>
              <a:rPr lang="sv-SE" sz="2400" dirty="0">
                <a:solidFill>
                  <a:schemeClr val="bg1"/>
                </a:solidFill>
                <a:latin typeface="Montserrat Light" panose="00000400000000000000" pitchFamily="2" charset="0"/>
              </a:rPr>
              <a:t> rekommenderas därför att arbeta med enkla principer som vi kopplar till beteenden och att låta alla prova på olika roller så länge som möjligt. </a:t>
            </a:r>
          </a:p>
          <a:p>
            <a:r>
              <a:rPr lang="sv-SE" sz="2400" dirty="0">
                <a:solidFill>
                  <a:schemeClr val="bg1"/>
                </a:solidFill>
                <a:latin typeface="Montserrat Light" panose="00000400000000000000" pitchFamily="2" charset="0"/>
              </a:rPr>
              <a:t>Ett undantag kan vara målvakter – här är det vanligt, och ofta positivt, att de som vill får möjlighet att tidigt utveckla sitt målvaktsspel.</a:t>
            </a:r>
          </a:p>
        </p:txBody>
      </p:sp>
      <p:sp>
        <p:nvSpPr>
          <p:cNvPr id="3" name="textruta 2">
            <a:extLst>
              <a:ext uri="{FF2B5EF4-FFF2-40B4-BE49-F238E27FC236}">
                <a16:creationId xmlns:a16="http://schemas.microsoft.com/office/drawing/2014/main" id="{F0FF6AE7-5DC8-CE87-E2D8-BF2E546A3D44}"/>
              </a:ext>
            </a:extLst>
          </p:cNvPr>
          <p:cNvSpPr txBox="1"/>
          <p:nvPr/>
        </p:nvSpPr>
        <p:spPr>
          <a:xfrm>
            <a:off x="14477888" y="4728193"/>
            <a:ext cx="9595882" cy="2185214"/>
          </a:xfrm>
          <a:prstGeom prst="rect">
            <a:avLst/>
          </a:prstGeom>
          <a:noFill/>
        </p:spPr>
        <p:txBody>
          <a:bodyPr wrap="square" lIns="91440" tIns="45720" rIns="91440" bIns="45720" anchor="t">
            <a:spAutoFit/>
          </a:bodyPr>
          <a:lstStyle/>
          <a:p>
            <a:pPr fontAlgn="base"/>
            <a:r>
              <a:rPr lang="sv-SE" sz="2800" dirty="0">
                <a:solidFill>
                  <a:srgbClr val="F5EF88"/>
                </a:solidFill>
                <a:latin typeface="Montserrat SemiBold" panose="00000700000000000000" pitchFamily="2" charset="0"/>
              </a:rPr>
              <a:t>EXEMPEL PÅ PRINCIPER OFFENSIVT</a:t>
            </a:r>
          </a:p>
          <a:p>
            <a:pPr marL="457200" indent="-457200" fontAlgn="base">
              <a:buFont typeface="Arial" panose="020B0604020202020204" pitchFamily="34" charset="0"/>
              <a:buChar char="•"/>
            </a:pPr>
            <a:r>
              <a:rPr lang="sv-SE" sz="2800" dirty="0">
                <a:solidFill>
                  <a:schemeClr val="bg1"/>
                </a:solidFill>
                <a:latin typeface="Montserrat Light" panose="00000400000000000000" pitchFamily="2" charset="0"/>
              </a:rPr>
              <a:t>Inåt och framåt </a:t>
            </a:r>
          </a:p>
          <a:p>
            <a:pPr marL="457200" indent="-457200" fontAlgn="base">
              <a:buFont typeface="Arial" panose="020B0604020202020204" pitchFamily="34" charset="0"/>
              <a:buChar char="•"/>
            </a:pPr>
            <a:r>
              <a:rPr lang="sv-SE" sz="2800" dirty="0">
                <a:solidFill>
                  <a:schemeClr val="bg1"/>
                </a:solidFill>
                <a:latin typeface="Montserrat Light" panose="00000400000000000000" pitchFamily="2" charset="0"/>
              </a:rPr>
              <a:t>Första framåt </a:t>
            </a:r>
          </a:p>
          <a:p>
            <a:pPr marL="457200" indent="-457200" fontAlgn="base">
              <a:buFont typeface="Arial" panose="020B0604020202020204" pitchFamily="34" charset="0"/>
              <a:buChar char="•"/>
            </a:pPr>
            <a:r>
              <a:rPr lang="sv-SE" sz="2800" dirty="0">
                <a:solidFill>
                  <a:schemeClr val="bg1"/>
                </a:solidFill>
                <a:latin typeface="Montserrat Light" panose="00000400000000000000" pitchFamily="2" charset="0"/>
              </a:rPr>
              <a:t>Delaktighet – mycket rörelse med och utan boll </a:t>
            </a:r>
          </a:p>
          <a:p>
            <a:endParaRPr lang="sv-SE" sz="2400" dirty="0">
              <a:solidFill>
                <a:schemeClr val="bg1"/>
              </a:solidFill>
              <a:latin typeface="Montserrat Light" panose="00000400000000000000" pitchFamily="2" charset="0"/>
            </a:endParaRPr>
          </a:p>
        </p:txBody>
      </p:sp>
      <p:sp>
        <p:nvSpPr>
          <p:cNvPr id="8" name="textruta 7">
            <a:extLst>
              <a:ext uri="{FF2B5EF4-FFF2-40B4-BE49-F238E27FC236}">
                <a16:creationId xmlns:a16="http://schemas.microsoft.com/office/drawing/2014/main" id="{96A6FE6C-1F94-78EA-5F2B-2CD08F8DDA8A}"/>
              </a:ext>
            </a:extLst>
          </p:cNvPr>
          <p:cNvSpPr txBox="1"/>
          <p:nvPr/>
        </p:nvSpPr>
        <p:spPr>
          <a:xfrm>
            <a:off x="14477888" y="8724407"/>
            <a:ext cx="9595882" cy="1815882"/>
          </a:xfrm>
          <a:prstGeom prst="rect">
            <a:avLst/>
          </a:prstGeom>
          <a:noFill/>
        </p:spPr>
        <p:txBody>
          <a:bodyPr wrap="square" lIns="91440" tIns="45720" rIns="91440" bIns="45720" anchor="t">
            <a:spAutoFit/>
          </a:bodyPr>
          <a:lstStyle/>
          <a:p>
            <a:pPr fontAlgn="base"/>
            <a:r>
              <a:rPr lang="sv-SE" sz="2800" dirty="0">
                <a:solidFill>
                  <a:srgbClr val="F5EF88"/>
                </a:solidFill>
                <a:latin typeface="Montserrat SemiBold" panose="00000700000000000000" pitchFamily="2" charset="0"/>
              </a:rPr>
              <a:t>EXEMPEL PÅ PRINCIPER DEFENSIVT</a:t>
            </a:r>
          </a:p>
          <a:p>
            <a:pPr marL="457200" indent="-457200" fontAlgn="base">
              <a:buFont typeface="Arial" panose="020B0604020202020204" pitchFamily="34" charset="0"/>
              <a:buChar char="•"/>
            </a:pPr>
            <a:r>
              <a:rPr lang="sv-SE" sz="2800" dirty="0">
                <a:solidFill>
                  <a:schemeClr val="bg1"/>
                </a:solidFill>
                <a:latin typeface="Montserrat Light" panose="00000400000000000000" pitchFamily="2" charset="0"/>
              </a:rPr>
              <a:t>Snabb press på bollförare</a:t>
            </a:r>
          </a:p>
          <a:p>
            <a:pPr marL="457200" indent="-457200" fontAlgn="base">
              <a:buFont typeface="Arial" panose="020B0604020202020204" pitchFamily="34" charset="0"/>
              <a:buChar char="•"/>
            </a:pPr>
            <a:r>
              <a:rPr lang="sv-SE" sz="2800" dirty="0">
                <a:solidFill>
                  <a:schemeClr val="bg1"/>
                </a:solidFill>
                <a:latin typeface="Montserrat Light" panose="00000400000000000000" pitchFamily="2" charset="0"/>
              </a:rPr>
              <a:t>Hålla motståndare på utsida och längs sarg</a:t>
            </a:r>
          </a:p>
          <a:p>
            <a:pPr marL="457200" indent="-457200" fontAlgn="base">
              <a:buFont typeface="Arial" panose="020B0604020202020204" pitchFamily="34" charset="0"/>
              <a:buChar char="•"/>
            </a:pPr>
            <a:r>
              <a:rPr lang="sv-SE" sz="2800" dirty="0">
                <a:solidFill>
                  <a:schemeClr val="bg1"/>
                </a:solidFill>
                <a:latin typeface="Montserrat Light" panose="00000400000000000000" pitchFamily="2" charset="0"/>
              </a:rPr>
              <a:t>Aggressiva och delaktiga</a:t>
            </a:r>
            <a:endParaRPr lang="sv-SE" sz="2400" dirty="0">
              <a:solidFill>
                <a:schemeClr val="bg1"/>
              </a:solidFill>
              <a:latin typeface="Montserrat Light" panose="00000400000000000000" pitchFamily="2" charset="0"/>
            </a:endParaRPr>
          </a:p>
        </p:txBody>
      </p:sp>
    </p:spTree>
    <p:extLst>
      <p:ext uri="{BB962C8B-B14F-4D97-AF65-F5344CB8AC3E}">
        <p14:creationId xmlns:p14="http://schemas.microsoft.com/office/powerpoint/2010/main" val="16730611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ruta 8">
            <a:extLst>
              <a:ext uri="{FF2B5EF4-FFF2-40B4-BE49-F238E27FC236}">
                <a16:creationId xmlns:a16="http://schemas.microsoft.com/office/drawing/2014/main" id="{8750FA98-4F37-43CC-A0C5-E421438336E8}"/>
              </a:ext>
            </a:extLst>
          </p:cNvPr>
          <p:cNvSpPr txBox="1"/>
          <p:nvPr/>
        </p:nvSpPr>
        <p:spPr>
          <a:xfrm>
            <a:off x="298791" y="2816845"/>
            <a:ext cx="11916478" cy="6494085"/>
          </a:xfrm>
          <a:prstGeom prst="rect">
            <a:avLst/>
          </a:prstGeom>
          <a:noFill/>
          <a:ln w="12700">
            <a:noFill/>
          </a:ln>
        </p:spPr>
        <p:txBody>
          <a:bodyPr wrap="square">
            <a:spAutoFit/>
          </a:bodyPr>
          <a:lstStyle/>
          <a:p>
            <a:r>
              <a:rPr lang="sv-SE" sz="2400" b="1" dirty="0">
                <a:solidFill>
                  <a:srgbClr val="F5EF88"/>
                </a:solidFill>
                <a:latin typeface="Montserrat Light" panose="00000400000000000000" pitchFamily="2" charset="0"/>
              </a:rPr>
              <a:t>Förhindra speluppbyggnad</a:t>
            </a:r>
            <a:br>
              <a:rPr lang="sv-SE" sz="2400" dirty="0">
                <a:solidFill>
                  <a:schemeClr val="bg1"/>
                </a:solidFill>
                <a:latin typeface="Montserrat Light" panose="00000400000000000000" pitchFamily="2" charset="0"/>
              </a:rPr>
            </a:br>
            <a:r>
              <a:rPr lang="sv-SE" sz="2400" dirty="0">
                <a:solidFill>
                  <a:schemeClr val="bg1"/>
                </a:solidFill>
                <a:latin typeface="Montserrat Light" panose="00000400000000000000" pitchFamily="2" charset="0"/>
              </a:rPr>
              <a:t>Här försöker vi störa motståndarnas uppspel tidigt. Det kan göras på olika sätt: genom hög press, mittpress eller lägre försvar. Oavsett nivå handlar det om att stänga passningsvägar, pressa på rätt höjd och tvinga fram misstag så vi kan vinna tillbaka bollen snabbt.</a:t>
            </a:r>
          </a:p>
          <a:p>
            <a:r>
              <a:rPr lang="sv-SE" sz="2400" b="1" dirty="0">
                <a:solidFill>
                  <a:srgbClr val="F5EF88"/>
                </a:solidFill>
                <a:latin typeface="Montserrat Light" panose="00000400000000000000" pitchFamily="2" charset="0"/>
              </a:rPr>
              <a:t>Defensiv omställning</a:t>
            </a:r>
            <a:br>
              <a:rPr lang="sv-SE" sz="2400" dirty="0">
                <a:solidFill>
                  <a:schemeClr val="bg1"/>
                </a:solidFill>
                <a:latin typeface="Montserrat Light" panose="00000400000000000000" pitchFamily="2" charset="0"/>
              </a:rPr>
            </a:br>
            <a:r>
              <a:rPr lang="sv-SE" sz="2400" dirty="0">
                <a:solidFill>
                  <a:schemeClr val="bg1"/>
                </a:solidFill>
                <a:latin typeface="Montserrat Light" panose="00000400000000000000" pitchFamily="2" charset="0"/>
              </a:rPr>
              <a:t>När vi tappar bollen behöver vi reagera direkt. Målet är att snabbt vinna tillbaka bollen genom att sätta press, bryta passningar eller stänga ytor. Här kan vi träna olika strategier: aggressiv återerövring högt upp i banan eller mer av att falla hem och samla laget innan vi kliver fram.</a:t>
            </a:r>
          </a:p>
          <a:p>
            <a:r>
              <a:rPr lang="sv-SE" sz="2400" b="1" dirty="0">
                <a:solidFill>
                  <a:srgbClr val="F5EF88"/>
                </a:solidFill>
                <a:latin typeface="Montserrat Light" panose="00000400000000000000" pitchFamily="2" charset="0"/>
              </a:rPr>
              <a:t>Förhindra avslut / skydda mål</a:t>
            </a:r>
            <a:br>
              <a:rPr lang="sv-SE" sz="2400" dirty="0">
                <a:solidFill>
                  <a:schemeClr val="bg1"/>
                </a:solidFill>
                <a:latin typeface="Montserrat Light" panose="00000400000000000000" pitchFamily="2" charset="0"/>
              </a:rPr>
            </a:br>
            <a:r>
              <a:rPr lang="sv-SE" sz="2400" dirty="0">
                <a:solidFill>
                  <a:schemeClr val="bg1"/>
                </a:solidFill>
                <a:latin typeface="Montserrat Light" panose="00000400000000000000" pitchFamily="2" charset="0"/>
              </a:rPr>
              <a:t>Om motståndarna ändå tar sig fram mot vårt mål gäller det att begränsa deras avslutslägen. Det gör vi genom att pressa bollföraren, täcka skott, vinna dueller nära mål och styra spelet bort från farliga ytor.</a:t>
            </a:r>
          </a:p>
          <a:p>
            <a:br>
              <a:rPr lang="sv-SE" sz="2800" dirty="0">
                <a:solidFill>
                  <a:schemeClr val="bg1"/>
                </a:solidFill>
                <a:latin typeface="Montserrat Light" panose="00000400000000000000" pitchFamily="2" charset="0"/>
                <a:cs typeface="Assistant" pitchFamily="2" charset="-79"/>
              </a:rPr>
            </a:br>
            <a:br>
              <a:rPr lang="sv-SE" sz="2800" b="0" i="0" dirty="0">
                <a:solidFill>
                  <a:schemeClr val="bg1"/>
                </a:solidFill>
                <a:effectLst/>
                <a:latin typeface="Montserrat Light" panose="00000400000000000000" pitchFamily="2" charset="0"/>
                <a:cs typeface="Assistant" pitchFamily="2" charset="-79"/>
              </a:rPr>
            </a:br>
            <a:endParaRPr lang="sv-SE" sz="2400" i="0" dirty="0">
              <a:solidFill>
                <a:schemeClr val="bg1"/>
              </a:solidFill>
              <a:effectLst/>
              <a:latin typeface="Montserrat Light" panose="00000400000000000000" pitchFamily="2" charset="0"/>
              <a:cs typeface="Assistant" pitchFamily="2" charset="-79"/>
            </a:endParaRPr>
          </a:p>
        </p:txBody>
      </p:sp>
      <p:sp>
        <p:nvSpPr>
          <p:cNvPr id="2" name="Rubrik 1">
            <a:extLst>
              <a:ext uri="{FF2B5EF4-FFF2-40B4-BE49-F238E27FC236}">
                <a16:creationId xmlns:a16="http://schemas.microsoft.com/office/drawing/2014/main" id="{EE93FA4F-BB6A-C995-08CA-80D5F55AABB8}"/>
              </a:ext>
            </a:extLst>
          </p:cNvPr>
          <p:cNvSpPr>
            <a:spLocks noGrp="1"/>
          </p:cNvSpPr>
          <p:nvPr>
            <p:ph type="title"/>
          </p:nvPr>
        </p:nvSpPr>
        <p:spPr>
          <a:xfrm>
            <a:off x="1700354" y="802602"/>
            <a:ext cx="21029831" cy="1496394"/>
          </a:xfrm>
        </p:spPr>
        <p:txBody>
          <a:bodyPr>
            <a:normAutofit/>
          </a:bodyPr>
          <a:lstStyle/>
          <a:p>
            <a:r>
              <a:rPr lang="sv-SE" sz="9000">
                <a:solidFill>
                  <a:srgbClr val="F5EF88"/>
                </a:solidFill>
                <a:latin typeface="Mongoose Regular" panose="02000000000000000000" pitchFamily="2" charset="77"/>
              </a:rPr>
              <a:t>SPEL NÄR MOTSTÅNDARLAGET HAR BOLLEN</a:t>
            </a:r>
          </a:p>
        </p:txBody>
      </p:sp>
      <p:pic>
        <p:nvPicPr>
          <p:cNvPr id="3" name="Bildobjekt 2" descr="En bild som visar text, skärmbild, Teckensnitt, Rektangel&#10;&#10;Automatiskt genererad beskrivning">
            <a:extLst>
              <a:ext uri="{FF2B5EF4-FFF2-40B4-BE49-F238E27FC236}">
                <a16:creationId xmlns:a16="http://schemas.microsoft.com/office/drawing/2014/main" id="{7A77D2D9-5E39-D85A-D566-5DE63D7E9B5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465934" y="2298996"/>
            <a:ext cx="11916479" cy="4233700"/>
          </a:xfrm>
          <a:prstGeom prst="rect">
            <a:avLst/>
          </a:prstGeom>
        </p:spPr>
      </p:pic>
      <p:sp>
        <p:nvSpPr>
          <p:cNvPr id="10" name="textruta 9">
            <a:extLst>
              <a:ext uri="{FF2B5EF4-FFF2-40B4-BE49-F238E27FC236}">
                <a16:creationId xmlns:a16="http://schemas.microsoft.com/office/drawing/2014/main" id="{4C07F4ED-01A8-7C67-B319-F3790DFDA078}"/>
              </a:ext>
            </a:extLst>
          </p:cNvPr>
          <p:cNvSpPr txBox="1"/>
          <p:nvPr/>
        </p:nvSpPr>
        <p:spPr>
          <a:xfrm>
            <a:off x="298791" y="8389083"/>
            <a:ext cx="22673941" cy="4524315"/>
          </a:xfrm>
          <a:prstGeom prst="rect">
            <a:avLst/>
          </a:prstGeom>
          <a:noFill/>
        </p:spPr>
        <p:txBody>
          <a:bodyPr wrap="square">
            <a:spAutoFit/>
          </a:bodyPr>
          <a:lstStyle/>
          <a:p>
            <a:r>
              <a:rPr lang="sv-SE" sz="2400" b="1" dirty="0">
                <a:solidFill>
                  <a:srgbClr val="F5EF88"/>
                </a:solidFill>
                <a:latin typeface="Montserrat Light" panose="00000400000000000000" pitchFamily="2" charset="0"/>
              </a:rPr>
              <a:t>Träningens fokus på röd nivå</a:t>
            </a:r>
          </a:p>
          <a:p>
            <a:r>
              <a:rPr lang="sv-SE" sz="2400" dirty="0">
                <a:solidFill>
                  <a:schemeClr val="bg1"/>
                </a:solidFill>
                <a:latin typeface="Montserrat Light" panose="00000400000000000000" pitchFamily="2" charset="0"/>
              </a:rPr>
              <a:t>I träningen på röd nivå vill vi knyta ihop dessa faser med </a:t>
            </a:r>
            <a:r>
              <a:rPr lang="sv-SE" sz="2400" b="1" dirty="0">
                <a:solidFill>
                  <a:srgbClr val="F5EF88"/>
                </a:solidFill>
                <a:latin typeface="Montserrat Light" panose="00000400000000000000" pitchFamily="2" charset="0"/>
              </a:rPr>
              <a:t>principer kopplade till beteenden</a:t>
            </a:r>
            <a:r>
              <a:rPr lang="sv-SE" sz="2400" dirty="0">
                <a:solidFill>
                  <a:srgbClr val="F5EF88"/>
                </a:solidFill>
                <a:latin typeface="Montserrat Light" panose="00000400000000000000" pitchFamily="2" charset="0"/>
              </a:rPr>
              <a:t>.</a:t>
            </a:r>
          </a:p>
          <a:p>
            <a:r>
              <a:rPr lang="sv-SE" sz="2400" b="1" dirty="0">
                <a:solidFill>
                  <a:srgbClr val="F5EF88"/>
                </a:solidFill>
                <a:latin typeface="Montserrat Light" panose="00000400000000000000" pitchFamily="2" charset="0"/>
              </a:rPr>
              <a:t>Offensivt:</a:t>
            </a:r>
            <a:r>
              <a:rPr lang="sv-SE" sz="2400" dirty="0">
                <a:solidFill>
                  <a:srgbClr val="F5EF88"/>
                </a:solidFill>
                <a:latin typeface="Montserrat Light" panose="00000400000000000000" pitchFamily="2" charset="0"/>
              </a:rPr>
              <a:t> </a:t>
            </a:r>
            <a:r>
              <a:rPr lang="sv-SE" sz="2400" dirty="0">
                <a:solidFill>
                  <a:schemeClr val="bg1"/>
                </a:solidFill>
                <a:latin typeface="Montserrat Light" panose="00000400000000000000" pitchFamily="2" charset="0"/>
              </a:rPr>
              <a:t>”Inåt och framåt”, ”Första framåt” och mycket rörelse med och utan boll.</a:t>
            </a:r>
          </a:p>
          <a:p>
            <a:r>
              <a:rPr lang="sv-SE" sz="2400" b="1" dirty="0">
                <a:solidFill>
                  <a:srgbClr val="F5EF88"/>
                </a:solidFill>
                <a:latin typeface="Montserrat Light" panose="00000400000000000000" pitchFamily="2" charset="0"/>
              </a:rPr>
              <a:t>Defensivt:</a:t>
            </a:r>
            <a:r>
              <a:rPr lang="sv-SE" sz="2400" dirty="0">
                <a:solidFill>
                  <a:srgbClr val="F5EF88"/>
                </a:solidFill>
                <a:latin typeface="Montserrat Light" panose="00000400000000000000" pitchFamily="2" charset="0"/>
              </a:rPr>
              <a:t> </a:t>
            </a:r>
            <a:r>
              <a:rPr lang="sv-SE" sz="2400" dirty="0">
                <a:solidFill>
                  <a:schemeClr val="bg1"/>
                </a:solidFill>
                <a:latin typeface="Montserrat Light" panose="00000400000000000000" pitchFamily="2" charset="0"/>
              </a:rPr>
              <a:t>Snabb press på bollförare, hålla motståndare på utsida/längs sarg, aggressiva och delaktiga.</a:t>
            </a:r>
          </a:p>
          <a:p>
            <a:endParaRPr lang="sv-SE" sz="2400" dirty="0">
              <a:solidFill>
                <a:schemeClr val="bg1"/>
              </a:solidFill>
              <a:latin typeface="Montserrat Light" panose="00000400000000000000" pitchFamily="2" charset="0"/>
            </a:endParaRPr>
          </a:p>
          <a:p>
            <a:r>
              <a:rPr lang="sv-SE" sz="2400" dirty="0">
                <a:solidFill>
                  <a:schemeClr val="bg1"/>
                </a:solidFill>
                <a:latin typeface="Montserrat Light" panose="00000400000000000000" pitchFamily="2" charset="0"/>
              </a:rPr>
              <a:t>Det är också fördelaktigt att låta spelarna träna på att </a:t>
            </a:r>
            <a:r>
              <a:rPr lang="sv-SE" sz="2400" b="1" dirty="0">
                <a:solidFill>
                  <a:srgbClr val="F5EF88"/>
                </a:solidFill>
                <a:latin typeface="Montserrat Light" panose="00000400000000000000" pitchFamily="2" charset="0"/>
              </a:rPr>
              <a:t>vinna bollen på olika sätt</a:t>
            </a:r>
            <a:r>
              <a:rPr lang="sv-SE" sz="2400" dirty="0">
                <a:solidFill>
                  <a:srgbClr val="F5EF88"/>
                </a:solidFill>
                <a:latin typeface="Montserrat Light" panose="00000400000000000000" pitchFamily="2" charset="0"/>
              </a:rPr>
              <a:t>:</a:t>
            </a:r>
          </a:p>
          <a:p>
            <a:r>
              <a:rPr lang="sv-SE" sz="2400" dirty="0">
                <a:solidFill>
                  <a:schemeClr val="bg1"/>
                </a:solidFill>
                <a:latin typeface="Montserrat Light" panose="00000400000000000000" pitchFamily="2" charset="0"/>
              </a:rPr>
              <a:t>genom hög press,</a:t>
            </a:r>
          </a:p>
          <a:p>
            <a:r>
              <a:rPr lang="sv-SE" sz="2400" dirty="0">
                <a:solidFill>
                  <a:schemeClr val="bg1"/>
                </a:solidFill>
                <a:latin typeface="Montserrat Light" panose="00000400000000000000" pitchFamily="2" charset="0"/>
              </a:rPr>
              <a:t>genom lågt och kompakt försvar,</a:t>
            </a:r>
          </a:p>
          <a:p>
            <a:r>
              <a:rPr lang="sv-SE" sz="2400" dirty="0">
                <a:solidFill>
                  <a:schemeClr val="bg1"/>
                </a:solidFill>
                <a:latin typeface="Montserrat Light" panose="00000400000000000000" pitchFamily="2" charset="0"/>
              </a:rPr>
              <a:t>genom tät markering,</a:t>
            </a:r>
          </a:p>
          <a:p>
            <a:r>
              <a:rPr lang="sv-SE" sz="2400" dirty="0">
                <a:solidFill>
                  <a:schemeClr val="bg1"/>
                </a:solidFill>
                <a:latin typeface="Montserrat Light" panose="00000400000000000000" pitchFamily="2" charset="0"/>
              </a:rPr>
              <a:t>eller genom att styra spelet dit vi vill.</a:t>
            </a:r>
          </a:p>
          <a:p>
            <a:r>
              <a:rPr lang="sv-SE" sz="2400" dirty="0">
                <a:solidFill>
                  <a:schemeClr val="bg1"/>
                </a:solidFill>
                <a:latin typeface="Montserrat Light" panose="00000400000000000000" pitchFamily="2" charset="0"/>
              </a:rPr>
              <a:t>Syftet är att spelarna steg för steg lär sig att anpassa sitt spel till olika situationer och motstånd. På så sätt kan de omsätta principerna i praktiken, utveckla sina färdigheter och beteenden, och bygga en röd tråd från ungdom till senior.</a:t>
            </a:r>
          </a:p>
        </p:txBody>
      </p:sp>
    </p:spTree>
    <p:extLst>
      <p:ext uri="{BB962C8B-B14F-4D97-AF65-F5344CB8AC3E}">
        <p14:creationId xmlns:p14="http://schemas.microsoft.com/office/powerpoint/2010/main" val="266253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ruta 8">
            <a:extLst>
              <a:ext uri="{FF2B5EF4-FFF2-40B4-BE49-F238E27FC236}">
                <a16:creationId xmlns:a16="http://schemas.microsoft.com/office/drawing/2014/main" id="{8750FA98-4F37-43CC-A0C5-E421438336E8}"/>
              </a:ext>
            </a:extLst>
          </p:cNvPr>
          <p:cNvSpPr txBox="1"/>
          <p:nvPr/>
        </p:nvSpPr>
        <p:spPr>
          <a:xfrm>
            <a:off x="533400" y="2819399"/>
            <a:ext cx="11657806" cy="4524315"/>
          </a:xfrm>
          <a:prstGeom prst="rect">
            <a:avLst/>
          </a:prstGeom>
          <a:noFill/>
          <a:ln w="12700">
            <a:noFill/>
          </a:ln>
        </p:spPr>
        <p:txBody>
          <a:bodyPr wrap="square">
            <a:spAutoFit/>
          </a:bodyPr>
          <a:lstStyle/>
          <a:p>
            <a:r>
              <a:rPr lang="sv-SE" sz="2400">
                <a:solidFill>
                  <a:schemeClr val="bg1"/>
                </a:solidFill>
                <a:latin typeface="Montserrat Light" panose="00000400000000000000" pitchFamily="2" charset="0"/>
              </a:rPr>
              <a:t>På röd nivå delar vi in anfallsspelet i tre delar:</a:t>
            </a:r>
          </a:p>
          <a:p>
            <a:r>
              <a:rPr lang="sv-SE" sz="2400" b="1">
                <a:solidFill>
                  <a:srgbClr val="F5EF88"/>
                </a:solidFill>
                <a:latin typeface="Montserrat Light" panose="00000400000000000000" pitchFamily="2" charset="0"/>
              </a:rPr>
              <a:t>Speluppbyggnad</a:t>
            </a:r>
            <a:br>
              <a:rPr lang="sv-SE" sz="2400">
                <a:solidFill>
                  <a:schemeClr val="bg1"/>
                </a:solidFill>
                <a:latin typeface="Montserrat Light" panose="00000400000000000000" pitchFamily="2" charset="0"/>
              </a:rPr>
            </a:br>
            <a:r>
              <a:rPr lang="sv-SE" sz="2400">
                <a:solidFill>
                  <a:schemeClr val="bg1"/>
                </a:solidFill>
                <a:latin typeface="Montserrat Light" panose="00000400000000000000" pitchFamily="2" charset="0"/>
              </a:rPr>
              <a:t>Det handlar om att ta sig förbi motståndarnas första försvarslinje. I uppspel försöker vi spela förbi pressen, och i etablerat anfall när vi har kommit längre fram är målet alltid att skapa lägen för avslut och mål.</a:t>
            </a:r>
          </a:p>
          <a:p>
            <a:r>
              <a:rPr lang="sv-SE" sz="2400" b="1">
                <a:solidFill>
                  <a:srgbClr val="F5EF88"/>
                </a:solidFill>
                <a:latin typeface="Montserrat Light" panose="00000400000000000000" pitchFamily="2" charset="0"/>
              </a:rPr>
              <a:t>Offensiv omställning</a:t>
            </a:r>
            <a:br>
              <a:rPr lang="sv-SE" sz="2400">
                <a:solidFill>
                  <a:schemeClr val="bg1"/>
                </a:solidFill>
                <a:latin typeface="Montserrat Light" panose="00000400000000000000" pitchFamily="2" charset="0"/>
              </a:rPr>
            </a:br>
            <a:r>
              <a:rPr lang="sv-SE" sz="2400">
                <a:solidFill>
                  <a:schemeClr val="bg1"/>
                </a:solidFill>
                <a:latin typeface="Montserrat Light" panose="00000400000000000000" pitchFamily="2" charset="0"/>
              </a:rPr>
              <a:t>Direkt efter en bollvinst vill vi anfalla innan motståndarna hinner organisera sig. Då gäller det att spela framåt snabbt, hitta öppna ytor och skapa målchans innan de hinner organisera sig.</a:t>
            </a:r>
          </a:p>
          <a:p>
            <a:r>
              <a:rPr lang="sv-SE" sz="2400" b="1">
                <a:solidFill>
                  <a:srgbClr val="F5EF88"/>
                </a:solidFill>
                <a:latin typeface="Montserrat Light" panose="00000400000000000000" pitchFamily="2" charset="0"/>
              </a:rPr>
              <a:t>Komma till avslut och göra mål</a:t>
            </a:r>
            <a:br>
              <a:rPr lang="sv-SE" sz="2400">
                <a:solidFill>
                  <a:schemeClr val="bg1"/>
                </a:solidFill>
                <a:latin typeface="Montserrat Light" panose="00000400000000000000" pitchFamily="2" charset="0"/>
              </a:rPr>
            </a:br>
            <a:r>
              <a:rPr lang="sv-SE" sz="2400">
                <a:solidFill>
                  <a:schemeClr val="bg1"/>
                </a:solidFill>
                <a:latin typeface="Montserrat Light" panose="00000400000000000000" pitchFamily="2" charset="0"/>
              </a:rPr>
              <a:t>Syftet med hela anfallsspelet är att komma till avslut – vi tränar på att skapa målchanser och ta vara på dem.</a:t>
            </a:r>
          </a:p>
        </p:txBody>
      </p:sp>
      <p:sp>
        <p:nvSpPr>
          <p:cNvPr id="2" name="Rubrik 1">
            <a:extLst>
              <a:ext uri="{FF2B5EF4-FFF2-40B4-BE49-F238E27FC236}">
                <a16:creationId xmlns:a16="http://schemas.microsoft.com/office/drawing/2014/main" id="{EE93FA4F-BB6A-C995-08CA-80D5F55AABB8}"/>
              </a:ext>
            </a:extLst>
          </p:cNvPr>
          <p:cNvSpPr>
            <a:spLocks noGrp="1"/>
          </p:cNvSpPr>
          <p:nvPr>
            <p:ph type="title"/>
          </p:nvPr>
        </p:nvSpPr>
        <p:spPr>
          <a:xfrm>
            <a:off x="1700354" y="802602"/>
            <a:ext cx="21029831" cy="1496394"/>
          </a:xfrm>
        </p:spPr>
        <p:txBody>
          <a:bodyPr>
            <a:normAutofit/>
          </a:bodyPr>
          <a:lstStyle/>
          <a:p>
            <a:r>
              <a:rPr lang="sv-SE" sz="9000">
                <a:solidFill>
                  <a:srgbClr val="F5EF88"/>
                </a:solidFill>
                <a:latin typeface="Mongoose Regular" panose="02000000000000000000" pitchFamily="2" charset="77"/>
              </a:rPr>
              <a:t>SPEL NÄR DET EGNA LAGET HAR BOLLEN</a:t>
            </a:r>
          </a:p>
        </p:txBody>
      </p:sp>
      <p:pic>
        <p:nvPicPr>
          <p:cNvPr id="3" name="Bildobjekt 2" descr="En bild som visar text, skärmbild, Teckensnitt, Rektangel&#10;&#10;Automatiskt genererad beskrivning">
            <a:extLst>
              <a:ext uri="{FF2B5EF4-FFF2-40B4-BE49-F238E27FC236}">
                <a16:creationId xmlns:a16="http://schemas.microsoft.com/office/drawing/2014/main" id="{10CBA956-D191-E99F-807F-F81A8046DE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191206" y="2298996"/>
            <a:ext cx="11916479" cy="4233700"/>
          </a:xfrm>
          <a:prstGeom prst="rect">
            <a:avLst/>
          </a:prstGeom>
        </p:spPr>
      </p:pic>
      <p:sp>
        <p:nvSpPr>
          <p:cNvPr id="5" name="textruta 4">
            <a:extLst>
              <a:ext uri="{FF2B5EF4-FFF2-40B4-BE49-F238E27FC236}">
                <a16:creationId xmlns:a16="http://schemas.microsoft.com/office/drawing/2014/main" id="{2AC13627-03A3-39BB-CCED-DCACAE26B76E}"/>
              </a:ext>
            </a:extLst>
          </p:cNvPr>
          <p:cNvSpPr txBox="1"/>
          <p:nvPr/>
        </p:nvSpPr>
        <p:spPr>
          <a:xfrm>
            <a:off x="533400" y="8370016"/>
            <a:ext cx="19140996" cy="3046988"/>
          </a:xfrm>
          <a:prstGeom prst="rect">
            <a:avLst/>
          </a:prstGeom>
          <a:noFill/>
        </p:spPr>
        <p:txBody>
          <a:bodyPr wrap="square">
            <a:spAutoFit/>
          </a:bodyPr>
          <a:lstStyle/>
          <a:p>
            <a:r>
              <a:rPr lang="sv-SE" sz="2400" b="1" dirty="0">
                <a:solidFill>
                  <a:srgbClr val="F5EF88"/>
                </a:solidFill>
                <a:latin typeface="Montserrat Light" panose="00000400000000000000" pitchFamily="2" charset="0"/>
              </a:rPr>
              <a:t>Träningens fokus på röd nivå:</a:t>
            </a:r>
          </a:p>
          <a:p>
            <a:r>
              <a:rPr lang="sv-SE" sz="2400" dirty="0">
                <a:solidFill>
                  <a:schemeClr val="bg1"/>
                </a:solidFill>
                <a:latin typeface="Montserrat Light" panose="00000400000000000000" pitchFamily="2" charset="0"/>
              </a:rPr>
              <a:t>I träningen ska vi utveckla spelarnas förmåga att </a:t>
            </a:r>
            <a:r>
              <a:rPr lang="sv-SE" sz="2400" b="1" dirty="0">
                <a:solidFill>
                  <a:schemeClr val="bg1"/>
                </a:solidFill>
                <a:latin typeface="Montserrat Light" panose="00000400000000000000" pitchFamily="2" charset="0"/>
              </a:rPr>
              <a:t>vara spelbara</a:t>
            </a:r>
            <a:r>
              <a:rPr lang="sv-SE" sz="2400" dirty="0">
                <a:solidFill>
                  <a:schemeClr val="bg1"/>
                </a:solidFill>
                <a:latin typeface="Montserrat Light" panose="00000400000000000000" pitchFamily="2" charset="0"/>
              </a:rPr>
              <a:t> och </a:t>
            </a:r>
            <a:r>
              <a:rPr lang="sv-SE" sz="2400" b="1" dirty="0">
                <a:solidFill>
                  <a:schemeClr val="bg1"/>
                </a:solidFill>
                <a:latin typeface="Montserrat Light" panose="00000400000000000000" pitchFamily="2" charset="0"/>
              </a:rPr>
              <a:t>behålla bollen</a:t>
            </a:r>
            <a:r>
              <a:rPr lang="sv-SE" sz="2400" dirty="0">
                <a:solidFill>
                  <a:schemeClr val="bg1"/>
                </a:solidFill>
                <a:latin typeface="Montserrat Light" panose="00000400000000000000" pitchFamily="2" charset="0"/>
              </a:rPr>
              <a:t> i olika situationer. Det innebär att:</a:t>
            </a:r>
          </a:p>
          <a:p>
            <a:r>
              <a:rPr lang="sv-SE" sz="2400" dirty="0">
                <a:solidFill>
                  <a:schemeClr val="bg1"/>
                </a:solidFill>
                <a:latin typeface="Montserrat Light" panose="00000400000000000000" pitchFamily="2" charset="0"/>
              </a:rPr>
              <a:t>Bli starkare med bollen för att kunna hålla bollinnehav.</a:t>
            </a:r>
          </a:p>
          <a:p>
            <a:r>
              <a:rPr lang="sv-SE" sz="2400" dirty="0">
                <a:solidFill>
                  <a:schemeClr val="bg1"/>
                </a:solidFill>
                <a:latin typeface="Montserrat Light" panose="00000400000000000000" pitchFamily="2" charset="0"/>
              </a:rPr>
              <a:t>Skapa möjligheter att bygga upp spelet och ta bollen framåt mot mål.</a:t>
            </a:r>
          </a:p>
          <a:p>
            <a:r>
              <a:rPr lang="sv-SE" sz="2400" dirty="0">
                <a:solidFill>
                  <a:schemeClr val="bg1"/>
                </a:solidFill>
                <a:latin typeface="Montserrat Light" panose="00000400000000000000" pitchFamily="2" charset="0"/>
              </a:rPr>
              <a:t>Träna på att ta rätt beslut i rätt lägen – ibland spela framåt snabbt, ibland hålla i bollen för balans.</a:t>
            </a:r>
          </a:p>
          <a:p>
            <a:r>
              <a:rPr lang="sv-SE" sz="2400" dirty="0">
                <a:solidFill>
                  <a:schemeClr val="bg1"/>
                </a:solidFill>
                <a:latin typeface="Montserrat Light" panose="00000400000000000000" pitchFamily="2" charset="0"/>
              </a:rPr>
              <a:t>Betona vikten av att vara </a:t>
            </a:r>
            <a:r>
              <a:rPr lang="sv-SE" sz="2400" b="1" dirty="0">
                <a:solidFill>
                  <a:schemeClr val="bg1"/>
                </a:solidFill>
                <a:latin typeface="Montserrat Light" panose="00000400000000000000" pitchFamily="2" charset="0"/>
              </a:rPr>
              <a:t>spelbar utan boll</a:t>
            </a:r>
            <a:r>
              <a:rPr lang="sv-SE" sz="2400" dirty="0">
                <a:solidFill>
                  <a:schemeClr val="bg1"/>
                </a:solidFill>
                <a:latin typeface="Montserrat Light" panose="00000400000000000000" pitchFamily="2" charset="0"/>
              </a:rPr>
              <a:t>, vilket är avgörande för att laget ska kunna anfalla tillsammans.</a:t>
            </a:r>
          </a:p>
          <a:p>
            <a:r>
              <a:rPr lang="sv-SE" sz="2400" dirty="0">
                <a:solidFill>
                  <a:schemeClr val="bg1"/>
                </a:solidFill>
                <a:latin typeface="Montserrat Light" panose="00000400000000000000" pitchFamily="2" charset="0"/>
              </a:rPr>
              <a:t>En viktig del är att prata med spelarna om </a:t>
            </a:r>
            <a:r>
              <a:rPr lang="sv-SE" sz="2400" b="1" dirty="0">
                <a:solidFill>
                  <a:schemeClr val="bg1"/>
                </a:solidFill>
                <a:latin typeface="Montserrat Light" panose="00000400000000000000" pitchFamily="2" charset="0"/>
              </a:rPr>
              <a:t>skillnaden mellan att ha boll och att spela utan boll</a:t>
            </a:r>
            <a:r>
              <a:rPr lang="sv-SE" sz="2400" dirty="0">
                <a:solidFill>
                  <a:schemeClr val="bg1"/>
                </a:solidFill>
                <a:latin typeface="Montserrat Light" panose="00000400000000000000" pitchFamily="2" charset="0"/>
              </a:rPr>
              <a:t>, och vad som krävs i båda rollerna för att laget ska lyckas ta sig till avslut och göra mål.</a:t>
            </a:r>
          </a:p>
        </p:txBody>
      </p:sp>
    </p:spTree>
    <p:extLst>
      <p:ext uri="{BB962C8B-B14F-4D97-AF65-F5344CB8AC3E}">
        <p14:creationId xmlns:p14="http://schemas.microsoft.com/office/powerpoint/2010/main" val="20479753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AFE5AEB2-A0C2-71A5-6BEB-DFFA6718D514}"/>
            </a:ext>
          </a:extLst>
        </p:cNvPr>
        <p:cNvGrpSpPr/>
        <p:nvPr/>
      </p:nvGrpSpPr>
      <p:grpSpPr>
        <a:xfrm>
          <a:off x="0" y="0"/>
          <a:ext cx="0" cy="0"/>
          <a:chOff x="0" y="0"/>
          <a:chExt cx="0" cy="0"/>
        </a:xfrm>
      </p:grpSpPr>
      <p:sp>
        <p:nvSpPr>
          <p:cNvPr id="11" name="Rektangel med rundade hörn 11">
            <a:extLst>
              <a:ext uri="{FF2B5EF4-FFF2-40B4-BE49-F238E27FC236}">
                <a16:creationId xmlns:a16="http://schemas.microsoft.com/office/drawing/2014/main" id="{8FF1AFDA-9C08-A80A-6F7D-D4F8D62D7E7A}"/>
              </a:ext>
            </a:extLst>
          </p:cNvPr>
          <p:cNvSpPr/>
          <p:nvPr/>
        </p:nvSpPr>
        <p:spPr>
          <a:xfrm>
            <a:off x="2372312" y="452296"/>
            <a:ext cx="19373093" cy="3033030"/>
          </a:xfrm>
          <a:prstGeom prst="rect">
            <a:avLst/>
          </a:prstGeom>
          <a:noFill/>
          <a:ln w="12700">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defRPr/>
            </a:pPr>
            <a:r>
              <a:rPr lang="sv-SE" sz="8500">
                <a:solidFill>
                  <a:prstClr val="white"/>
                </a:solidFill>
                <a:latin typeface="Mongoose Regular"/>
              </a:rPr>
              <a:t>TRÄNINGEN</a:t>
            </a:r>
            <a:endParaRPr lang="sv-SE" sz="4000">
              <a:solidFill>
                <a:srgbClr val="F5EF88"/>
              </a:solidFill>
              <a:latin typeface="Montserrat SemiBold" pitchFamily="2" charset="77"/>
            </a:endParaRPr>
          </a:p>
          <a:p>
            <a:pPr lvl="0" algn="ctr" fontAlgn="base">
              <a:defRPr/>
            </a:pPr>
            <a:endParaRPr lang="sv-SE" sz="4000" b="1">
              <a:solidFill>
                <a:srgbClr val="F5EF88"/>
              </a:solidFill>
              <a:latin typeface="Montserrat SemiBold" pitchFamily="2" charset="77"/>
            </a:endParaRPr>
          </a:p>
          <a:p>
            <a:pPr lvl="0" algn="ctr" fontAlgn="base">
              <a:defRPr/>
            </a:pPr>
            <a:r>
              <a:rPr lang="sv-SE">
                <a:solidFill>
                  <a:srgbClr val="F5EF88"/>
                </a:solidFill>
                <a:latin typeface="Montserrat SemiBold" pitchFamily="2" charset="77"/>
              </a:rPr>
              <a:t>Hur hjälper vi spelarna att utveckla egenskaper inom dessa områden på träning?</a:t>
            </a:r>
          </a:p>
        </p:txBody>
      </p:sp>
      <p:sp>
        <p:nvSpPr>
          <p:cNvPr id="22" name="Rektangel med rundade hörn 11">
            <a:extLst>
              <a:ext uri="{FF2B5EF4-FFF2-40B4-BE49-F238E27FC236}">
                <a16:creationId xmlns:a16="http://schemas.microsoft.com/office/drawing/2014/main" id="{431A7DFE-2884-5ABA-9BF4-5CB694F24BFB}"/>
              </a:ext>
            </a:extLst>
          </p:cNvPr>
          <p:cNvSpPr/>
          <p:nvPr/>
        </p:nvSpPr>
        <p:spPr>
          <a:xfrm>
            <a:off x="4022576" y="4897004"/>
            <a:ext cx="6600373" cy="3311270"/>
          </a:xfrm>
          <a:prstGeom prst="roundRect">
            <a:avLst/>
          </a:prstGeom>
          <a:noFill/>
          <a:ln w="6350">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nchorCtr="0"/>
          <a:lstStyle/>
          <a:p>
            <a:pPr marL="0" marR="0" lvl="0" indent="0" algn="ctr" defTabSz="1828686" rtl="0" eaLnBrk="1" fontAlgn="auto" latinLnBrk="0" hangingPunct="1">
              <a:lnSpc>
                <a:spcPct val="100000"/>
              </a:lnSpc>
              <a:spcBef>
                <a:spcPts val="0"/>
              </a:spcBef>
              <a:spcAft>
                <a:spcPts val="0"/>
              </a:spcAft>
              <a:buClrTx/>
              <a:buSzTx/>
              <a:buFontTx/>
              <a:buNone/>
              <a:tabLst/>
              <a:defRPr/>
            </a:pPr>
            <a:r>
              <a:rPr lang="sv-SE" sz="2800" b="1" dirty="0">
                <a:solidFill>
                  <a:srgbClr val="F5EF88"/>
                </a:solidFill>
                <a:latin typeface="Montserrat SemiBold"/>
              </a:rPr>
              <a:t>FÄRDIGHETER OCH PROGRESSION</a:t>
            </a:r>
          </a:p>
          <a:p>
            <a:pPr marL="0" marR="0" lvl="0" indent="0" algn="l" defTabSz="1828686" rtl="0" eaLnBrk="1" fontAlgn="auto" latinLnBrk="0" hangingPunct="1">
              <a:lnSpc>
                <a:spcPct val="100000"/>
              </a:lnSpc>
              <a:spcBef>
                <a:spcPts val="0"/>
              </a:spcBef>
              <a:spcAft>
                <a:spcPts val="0"/>
              </a:spcAft>
              <a:buClrTx/>
              <a:buSzTx/>
              <a:buFontTx/>
              <a:buNone/>
              <a:tabLst/>
              <a:defRPr/>
            </a:pPr>
            <a:r>
              <a:rPr lang="sv-SE" sz="2400" dirty="0">
                <a:solidFill>
                  <a:schemeClr val="bg1"/>
                </a:solidFill>
                <a:latin typeface="Montserrat Light" panose="00000400000000000000" pitchFamily="2" charset="0"/>
              </a:rPr>
              <a:t>Spelarna ska klara av teknik i fart och under press. Börja enkelt och öka svårighetsgraden stegvis  - från passa utan motstånd till press och till sist i spel. Progression kan ske genom mindre ytor, högre tempo eller fler val för spelarna.</a:t>
            </a:r>
          </a:p>
        </p:txBody>
      </p:sp>
      <p:sp>
        <p:nvSpPr>
          <p:cNvPr id="23" name="Rektangel med rundade hörn 11">
            <a:extLst>
              <a:ext uri="{FF2B5EF4-FFF2-40B4-BE49-F238E27FC236}">
                <a16:creationId xmlns:a16="http://schemas.microsoft.com/office/drawing/2014/main" id="{67556EAA-4704-3A36-DE08-CD7C68C941A7}"/>
              </a:ext>
            </a:extLst>
          </p:cNvPr>
          <p:cNvSpPr/>
          <p:nvPr/>
        </p:nvSpPr>
        <p:spPr>
          <a:xfrm>
            <a:off x="13271046" y="4578874"/>
            <a:ext cx="7089555" cy="3629400"/>
          </a:xfrm>
          <a:prstGeom prst="roundRect">
            <a:avLst/>
          </a:prstGeom>
          <a:noFill/>
          <a:ln w="6350">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L="0" marR="0" lvl="0" indent="0" algn="ctr" defTabSz="1828686" rtl="0" eaLnBrk="1" fontAlgn="auto" latinLnBrk="0" hangingPunct="1">
              <a:lnSpc>
                <a:spcPct val="100000"/>
              </a:lnSpc>
              <a:spcBef>
                <a:spcPts val="0"/>
              </a:spcBef>
              <a:spcAft>
                <a:spcPts val="0"/>
              </a:spcAft>
              <a:buClrTx/>
              <a:buSzTx/>
              <a:buFontTx/>
              <a:buNone/>
              <a:tabLst/>
              <a:defRPr/>
            </a:pPr>
            <a:r>
              <a:rPr lang="sv-SE" sz="2800" b="1">
                <a:solidFill>
                  <a:srgbClr val="F5EF88"/>
                </a:solidFill>
                <a:latin typeface="Montserrat SemiBold"/>
              </a:rPr>
              <a:t>LEDARSKAP I FOKUS</a:t>
            </a:r>
          </a:p>
          <a:p>
            <a:pPr lvl="0">
              <a:defRPr/>
            </a:pPr>
            <a:r>
              <a:rPr lang="sv-SE" sz="2400">
                <a:latin typeface="Montserrat Light" panose="00000400000000000000" pitchFamily="2" charset="0"/>
              </a:rPr>
              <a:t>Coacha på det som är fokus för träningen och de beteenden ni vill utveckla just nu. Förstärk bra exempel inför gruppen och visa vad som fungerar i spelet. Ställ coachande frågor  och ge beröm för rätt beteenden. Målet är att hjälpa spelarna att hitta egna lösningar i spelet.</a:t>
            </a:r>
            <a:endParaRPr lang="sv-SE" sz="2400">
              <a:solidFill>
                <a:schemeClr val="bg1"/>
              </a:solidFill>
              <a:latin typeface="Montserrat Light" panose="00000400000000000000" pitchFamily="2" charset="0"/>
            </a:endParaRPr>
          </a:p>
        </p:txBody>
      </p:sp>
      <p:cxnSp>
        <p:nvCxnSpPr>
          <p:cNvPr id="15" name="Rak 14">
            <a:extLst>
              <a:ext uri="{FF2B5EF4-FFF2-40B4-BE49-F238E27FC236}">
                <a16:creationId xmlns:a16="http://schemas.microsoft.com/office/drawing/2014/main" id="{78C95D99-72C3-D6F1-A8D8-45D6470B80C9}"/>
              </a:ext>
            </a:extLst>
          </p:cNvPr>
          <p:cNvCxnSpPr>
            <a:cxnSpLocks/>
          </p:cNvCxnSpPr>
          <p:nvPr/>
        </p:nvCxnSpPr>
        <p:spPr>
          <a:xfrm>
            <a:off x="-264695" y="1949616"/>
            <a:ext cx="246471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Rak 17">
            <a:extLst>
              <a:ext uri="{FF2B5EF4-FFF2-40B4-BE49-F238E27FC236}">
                <a16:creationId xmlns:a16="http://schemas.microsoft.com/office/drawing/2014/main" id="{74D33B40-FC23-1F37-02D7-4BF3938D4238}"/>
              </a:ext>
            </a:extLst>
          </p:cNvPr>
          <p:cNvCxnSpPr>
            <a:cxnSpLocks/>
          </p:cNvCxnSpPr>
          <p:nvPr/>
        </p:nvCxnSpPr>
        <p:spPr>
          <a:xfrm>
            <a:off x="-264695" y="4091237"/>
            <a:ext cx="246471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Rektangel med rundade hörn 11">
            <a:extLst>
              <a:ext uri="{FF2B5EF4-FFF2-40B4-BE49-F238E27FC236}">
                <a16:creationId xmlns:a16="http://schemas.microsoft.com/office/drawing/2014/main" id="{A02B45D8-D9BB-4757-FABB-C6C85EE255D7}"/>
              </a:ext>
            </a:extLst>
          </p:cNvPr>
          <p:cNvSpPr/>
          <p:nvPr/>
        </p:nvSpPr>
        <p:spPr>
          <a:xfrm>
            <a:off x="4022576" y="9443857"/>
            <a:ext cx="7089555" cy="2976355"/>
          </a:xfrm>
          <a:prstGeom prst="roundRect">
            <a:avLst/>
          </a:prstGeom>
          <a:noFill/>
          <a:ln w="12700">
            <a:noFill/>
          </a:ln>
        </p:spPr>
        <p:style>
          <a:lnRef idx="1">
            <a:schemeClr val="accent1"/>
          </a:lnRef>
          <a:fillRef idx="3">
            <a:schemeClr val="accent1"/>
          </a:fillRef>
          <a:effectRef idx="2">
            <a:schemeClr val="accent1"/>
          </a:effectRef>
          <a:fontRef idx="minor">
            <a:schemeClr val="lt1"/>
          </a:fontRef>
        </p:style>
        <p:txBody>
          <a:bodyPr rtlCol="0" anchor="t" anchorCtr="0"/>
          <a:lstStyle/>
          <a:p>
            <a:pPr marL="0" marR="0" lvl="0" indent="0" algn="ctr" defTabSz="1828686" rtl="0" eaLnBrk="1" fontAlgn="auto" latinLnBrk="0" hangingPunct="1">
              <a:lnSpc>
                <a:spcPct val="100000"/>
              </a:lnSpc>
              <a:spcBef>
                <a:spcPts val="0"/>
              </a:spcBef>
              <a:spcAft>
                <a:spcPts val="0"/>
              </a:spcAft>
              <a:buClrTx/>
              <a:buSzTx/>
              <a:buFontTx/>
              <a:buNone/>
              <a:tabLst/>
              <a:defRPr/>
            </a:pPr>
            <a:r>
              <a:rPr lang="sv-SE" sz="2800" b="1">
                <a:solidFill>
                  <a:srgbClr val="F5EF88"/>
                </a:solidFill>
                <a:latin typeface="Montserrat SemiBold" pitchFamily="2" charset="77"/>
              </a:rPr>
              <a:t>SPELMILJÖ OCH STYRNING</a:t>
            </a:r>
          </a:p>
          <a:p>
            <a:pPr lvl="0">
              <a:defRPr/>
            </a:pPr>
            <a:r>
              <a:rPr lang="sv-SE" sz="2400">
                <a:latin typeface="Montserrat Light" panose="00000400000000000000" pitchFamily="2" charset="0"/>
              </a:rPr>
              <a:t>Skapa övningar som styr mot önskat beteende. Använd planstorlek (små ytor för närkamper, stora ytor för spelvändningar), antal spelare (2v2 vs 4v4) eller regler (”mål räknas bara om alla är över halva planen”). På så sätt tränas rätt saker utan för mycket instruktioner.</a:t>
            </a:r>
            <a:endParaRPr kumimoji="0" lang="sv-SE" sz="2400" u="none" strike="noStrike" kern="1200" cap="none" spc="0" normalizeH="0" baseline="0" noProof="0">
              <a:ln>
                <a:noFill/>
              </a:ln>
              <a:solidFill>
                <a:schemeClr val="bg1"/>
              </a:solidFill>
              <a:effectLst/>
              <a:uLnTx/>
              <a:uFillTx/>
              <a:latin typeface="Montserrat Light" panose="00000400000000000000" pitchFamily="2" charset="0"/>
            </a:endParaRPr>
          </a:p>
        </p:txBody>
      </p:sp>
      <p:sp>
        <p:nvSpPr>
          <p:cNvPr id="7" name="Rektangel med rundade hörn 11">
            <a:extLst>
              <a:ext uri="{FF2B5EF4-FFF2-40B4-BE49-F238E27FC236}">
                <a16:creationId xmlns:a16="http://schemas.microsoft.com/office/drawing/2014/main" id="{8F839E52-22F4-DB3C-18DF-7D75C7A37D44}"/>
              </a:ext>
            </a:extLst>
          </p:cNvPr>
          <p:cNvSpPr/>
          <p:nvPr/>
        </p:nvSpPr>
        <p:spPr>
          <a:xfrm>
            <a:off x="13270283" y="9278529"/>
            <a:ext cx="6479955" cy="3629400"/>
          </a:xfrm>
          <a:prstGeom prst="roundRect">
            <a:avLst/>
          </a:prstGeom>
          <a:noFill/>
          <a:ln w="6350">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L="0" marR="0" lvl="0" indent="0" algn="ctr" defTabSz="1828686" rtl="0" eaLnBrk="1" fontAlgn="auto" latinLnBrk="0" hangingPunct="1">
              <a:lnSpc>
                <a:spcPct val="100000"/>
              </a:lnSpc>
              <a:spcBef>
                <a:spcPts val="0"/>
              </a:spcBef>
              <a:spcAft>
                <a:spcPts val="0"/>
              </a:spcAft>
              <a:buClrTx/>
              <a:buSzTx/>
              <a:buFontTx/>
              <a:buNone/>
              <a:tabLst/>
              <a:defRPr/>
            </a:pPr>
            <a:r>
              <a:rPr lang="sv-SE" sz="2800" b="1">
                <a:solidFill>
                  <a:srgbClr val="F5EF88"/>
                </a:solidFill>
                <a:latin typeface="Montserrat SemiBold"/>
              </a:rPr>
              <a:t>REFLEKTION OCH LÄRANDE</a:t>
            </a:r>
          </a:p>
          <a:p>
            <a:pPr lvl="0">
              <a:defRPr/>
            </a:pPr>
            <a:r>
              <a:rPr lang="sv-SE" sz="2400">
                <a:latin typeface="Montserrat Light" panose="00000400000000000000" pitchFamily="2" charset="0"/>
              </a:rPr>
              <a:t>Låt spelarna reflektera under och efter träningen för att öka inlärning och spelförståelse. Använd korta gruppsamtal där de får prata om vad som fungerade bra kopplat till dagens fokus.</a:t>
            </a:r>
            <a:endParaRPr lang="sv-SE" sz="2400">
              <a:solidFill>
                <a:schemeClr val="bg1"/>
              </a:solidFill>
              <a:latin typeface="Montserrat Light" panose="00000400000000000000" pitchFamily="2" charset="0"/>
            </a:endParaRPr>
          </a:p>
        </p:txBody>
      </p:sp>
    </p:spTree>
    <p:extLst>
      <p:ext uri="{BB962C8B-B14F-4D97-AF65-F5344CB8AC3E}">
        <p14:creationId xmlns:p14="http://schemas.microsoft.com/office/powerpoint/2010/main" val="33482675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59563D3-5E26-8CA0-22EA-50F317C19485}"/>
              </a:ext>
            </a:extLst>
          </p:cNvPr>
          <p:cNvSpPr>
            <a:spLocks noGrp="1"/>
          </p:cNvSpPr>
          <p:nvPr>
            <p:ph type="title"/>
          </p:nvPr>
        </p:nvSpPr>
        <p:spPr>
          <a:xfrm>
            <a:off x="1675497" y="1417310"/>
            <a:ext cx="21029831" cy="2650953"/>
          </a:xfrm>
        </p:spPr>
        <p:txBody>
          <a:bodyPr>
            <a:normAutofit/>
          </a:bodyPr>
          <a:lstStyle/>
          <a:p>
            <a:r>
              <a:rPr lang="sv-SE" sz="9000">
                <a:solidFill>
                  <a:srgbClr val="F5EF88"/>
                </a:solidFill>
                <a:latin typeface="Mongoose Regular" panose="02000000000000000000" pitchFamily="2" charset="77"/>
              </a:rPr>
              <a:t>TRÄNINGEN</a:t>
            </a:r>
          </a:p>
        </p:txBody>
      </p:sp>
      <p:sp>
        <p:nvSpPr>
          <p:cNvPr id="4" name="textruta 3">
            <a:extLst>
              <a:ext uri="{FF2B5EF4-FFF2-40B4-BE49-F238E27FC236}">
                <a16:creationId xmlns:a16="http://schemas.microsoft.com/office/drawing/2014/main" id="{9173DED6-9363-D377-1315-56BBE7DE206F}"/>
              </a:ext>
            </a:extLst>
          </p:cNvPr>
          <p:cNvSpPr txBox="1"/>
          <p:nvPr/>
        </p:nvSpPr>
        <p:spPr>
          <a:xfrm>
            <a:off x="13540467" y="3933229"/>
            <a:ext cx="10507431" cy="40318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sz="3200">
                <a:solidFill>
                  <a:srgbClr val="FFFFFF"/>
                </a:solidFill>
                <a:latin typeface="Montserrat SemiBold"/>
                <a:cs typeface="Segoe UI"/>
              </a:rPr>
              <a:t>​</a:t>
            </a:r>
            <a:r>
              <a:rPr lang="sv-SE" sz="3200" b="1">
                <a:solidFill>
                  <a:srgbClr val="F5EF88"/>
                </a:solidFill>
                <a:latin typeface="Montserrat SemiBold"/>
                <a:cs typeface="Segoe UI"/>
              </a:rPr>
              <a:t>Intensitet/Flöde/10 000 touch</a:t>
            </a:r>
            <a:r>
              <a:rPr lang="sv-SE" sz="3200">
                <a:solidFill>
                  <a:srgbClr val="F5EF88"/>
                </a:solidFill>
                <a:latin typeface="Montserrat SemiBold"/>
                <a:cs typeface="Segoe UI"/>
              </a:rPr>
              <a:t>​</a:t>
            </a:r>
            <a:endParaRPr lang="sv-SE">
              <a:solidFill>
                <a:srgbClr val="F5EF88"/>
              </a:solidFill>
            </a:endParaRPr>
          </a:p>
          <a:p>
            <a:pPr>
              <a:buAutoNum type="arabicPeriod"/>
            </a:pPr>
            <a:r>
              <a:rPr lang="sv-SE" sz="3200">
                <a:solidFill>
                  <a:srgbClr val="FFFFFF"/>
                </a:solidFill>
                <a:latin typeface="Montserrat Light"/>
                <a:cs typeface="Arial"/>
              </a:rPr>
              <a:t> Ingen väntetid​</a:t>
            </a:r>
          </a:p>
          <a:p>
            <a:pPr>
              <a:buAutoNum type="arabicPeriod"/>
            </a:pPr>
            <a:r>
              <a:rPr lang="sv-SE" sz="3200">
                <a:solidFill>
                  <a:srgbClr val="FFFFFF"/>
                </a:solidFill>
                <a:latin typeface="Montserrat Light"/>
                <a:cs typeface="Arial"/>
              </a:rPr>
              <a:t> Få spelare/boll​</a:t>
            </a:r>
          </a:p>
          <a:p>
            <a:pPr>
              <a:buAutoNum type="arabicPeriod"/>
            </a:pPr>
            <a:r>
              <a:rPr lang="sv-SE" sz="3200">
                <a:solidFill>
                  <a:srgbClr val="FFFFFF"/>
                </a:solidFill>
                <a:latin typeface="Montserrat Light"/>
                <a:cs typeface="Arial"/>
              </a:rPr>
              <a:t> Rotationer​</a:t>
            </a:r>
          </a:p>
          <a:p>
            <a:pPr>
              <a:buAutoNum type="arabicPeriod"/>
            </a:pPr>
            <a:r>
              <a:rPr lang="sv-SE" sz="3200">
                <a:solidFill>
                  <a:srgbClr val="FFFFFF"/>
                </a:solidFill>
                <a:latin typeface="Montserrat Light"/>
                <a:cs typeface="Arial"/>
              </a:rPr>
              <a:t> Övergång mellan övningar ​</a:t>
            </a:r>
          </a:p>
          <a:p>
            <a:pPr>
              <a:buAutoNum type="arabicPeriod"/>
            </a:pPr>
            <a:r>
              <a:rPr lang="sv-SE" sz="3200">
                <a:solidFill>
                  <a:srgbClr val="FFFFFF"/>
                </a:solidFill>
                <a:latin typeface="Montserrat Light"/>
                <a:cs typeface="Arial"/>
              </a:rPr>
              <a:t> Aktionsfrekvens/aktioner per tidsenhet​</a:t>
            </a:r>
          </a:p>
          <a:p>
            <a:pPr>
              <a:buAutoNum type="arabicPeriod"/>
            </a:pPr>
            <a:r>
              <a:rPr lang="sv-SE" sz="3200">
                <a:solidFill>
                  <a:srgbClr val="FFFFFF"/>
                </a:solidFill>
                <a:latin typeface="Montserrat Light"/>
                <a:cs typeface="Arial"/>
              </a:rPr>
              <a:t> Andel aktiva spelare​</a:t>
            </a:r>
          </a:p>
          <a:p>
            <a:r>
              <a:rPr lang="sv-SE" sz="3200">
                <a:solidFill>
                  <a:srgbClr val="FFFFFF"/>
                </a:solidFill>
                <a:latin typeface="Montserrat Light"/>
                <a:cs typeface="Segoe UI"/>
              </a:rPr>
              <a:t>7. Spelare per kvadratmeter</a:t>
            </a:r>
          </a:p>
        </p:txBody>
      </p:sp>
      <p:sp>
        <p:nvSpPr>
          <p:cNvPr id="5" name="textruta 4">
            <a:extLst>
              <a:ext uri="{FF2B5EF4-FFF2-40B4-BE49-F238E27FC236}">
                <a16:creationId xmlns:a16="http://schemas.microsoft.com/office/drawing/2014/main" id="{BA4D21DD-23E0-A432-038F-EF7284071176}"/>
              </a:ext>
            </a:extLst>
          </p:cNvPr>
          <p:cNvSpPr txBox="1"/>
          <p:nvPr/>
        </p:nvSpPr>
        <p:spPr>
          <a:xfrm>
            <a:off x="1257891" y="4069399"/>
            <a:ext cx="11842335" cy="20621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sz="3200">
                <a:solidFill>
                  <a:srgbClr val="FFFFFF"/>
                </a:solidFill>
                <a:latin typeface="Montserrat Light"/>
              </a:rPr>
              <a:t>Att skapa en miljö som är så effektiv som möjligt genom att ha välplanerade moment grundar ofta för en bättre utbildningsmiljö. Tillämpa 1-7 för en bättre intensitet på träningen och ett bättre flöde.</a:t>
            </a:r>
            <a:endParaRPr lang="sv-SE"/>
          </a:p>
        </p:txBody>
      </p:sp>
    </p:spTree>
    <p:extLst>
      <p:ext uri="{BB962C8B-B14F-4D97-AF65-F5344CB8AC3E}">
        <p14:creationId xmlns:p14="http://schemas.microsoft.com/office/powerpoint/2010/main" val="16632194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Ellips 1">
            <a:extLst>
              <a:ext uri="{FF2B5EF4-FFF2-40B4-BE49-F238E27FC236}">
                <a16:creationId xmlns:a16="http://schemas.microsoft.com/office/drawing/2014/main" id="{1D990AE0-C2FA-4BC1-B6AB-2C48FB0E842A}"/>
              </a:ext>
            </a:extLst>
          </p:cNvPr>
          <p:cNvSpPr>
            <a:spLocks noChangeAspect="1"/>
          </p:cNvSpPr>
          <p:nvPr/>
        </p:nvSpPr>
        <p:spPr>
          <a:xfrm flipH="1" flipV="1">
            <a:off x="2664986" y="3812633"/>
            <a:ext cx="224215" cy="227409"/>
          </a:xfrm>
          <a:prstGeom prst="ellipse">
            <a:avLst/>
          </a:prstGeom>
          <a:solidFill>
            <a:srgbClr val="C00000"/>
          </a:solidFill>
          <a:ln w="12700">
            <a:solidFill>
              <a:schemeClr val="bg1">
                <a:lumMod val="9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sz="2701">
              <a:latin typeface="Montserrat Light" pitchFamily="2" charset="77"/>
            </a:endParaRPr>
          </a:p>
        </p:txBody>
      </p:sp>
      <p:sp>
        <p:nvSpPr>
          <p:cNvPr id="12" name="Ellips 11">
            <a:extLst>
              <a:ext uri="{FF2B5EF4-FFF2-40B4-BE49-F238E27FC236}">
                <a16:creationId xmlns:a16="http://schemas.microsoft.com/office/drawing/2014/main" id="{4FD8F73A-D026-4223-B754-CB57E7882B4F}"/>
              </a:ext>
            </a:extLst>
          </p:cNvPr>
          <p:cNvSpPr>
            <a:spLocks noChangeAspect="1"/>
          </p:cNvSpPr>
          <p:nvPr/>
        </p:nvSpPr>
        <p:spPr>
          <a:xfrm flipH="1" flipV="1">
            <a:off x="1855385" y="3752026"/>
            <a:ext cx="224215" cy="227409"/>
          </a:xfrm>
          <a:prstGeom prst="ellipse">
            <a:avLst/>
          </a:prstGeom>
          <a:solidFill>
            <a:srgbClr val="00B050"/>
          </a:solidFill>
          <a:ln w="12700">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sz="2701">
              <a:latin typeface="Montserrat Light" pitchFamily="2" charset="77"/>
            </a:endParaRPr>
          </a:p>
        </p:txBody>
      </p:sp>
      <p:sp>
        <p:nvSpPr>
          <p:cNvPr id="16" name="textruta 15">
            <a:extLst>
              <a:ext uri="{FF2B5EF4-FFF2-40B4-BE49-F238E27FC236}">
                <a16:creationId xmlns:a16="http://schemas.microsoft.com/office/drawing/2014/main" id="{73B2B32B-0AC4-4B6F-8933-92DFBDBD234B}"/>
              </a:ext>
            </a:extLst>
          </p:cNvPr>
          <p:cNvSpPr txBox="1"/>
          <p:nvPr/>
        </p:nvSpPr>
        <p:spPr>
          <a:xfrm>
            <a:off x="1705734" y="2722593"/>
            <a:ext cx="16848775" cy="461665"/>
          </a:xfrm>
          <a:prstGeom prst="rect">
            <a:avLst/>
          </a:prstGeom>
          <a:noFill/>
        </p:spPr>
        <p:txBody>
          <a:bodyPr wrap="square" numCol="1" rtlCol="0">
            <a:spAutoFit/>
          </a:bodyPr>
          <a:lstStyle/>
          <a:p>
            <a:pPr fontAlgn="base"/>
            <a:r>
              <a:rPr lang="sv-SE" sz="2400" b="1">
                <a:solidFill>
                  <a:schemeClr val="bg1"/>
                </a:solidFill>
                <a:latin typeface="Montserrat SemiBold" pitchFamily="2" charset="77"/>
              </a:rPr>
              <a:t>1-mot-1		  2-mot-2		  3-mot-3		 4-mot-4	</a:t>
            </a:r>
          </a:p>
        </p:txBody>
      </p:sp>
      <p:sp>
        <p:nvSpPr>
          <p:cNvPr id="49" name="Ellips 48">
            <a:extLst>
              <a:ext uri="{FF2B5EF4-FFF2-40B4-BE49-F238E27FC236}">
                <a16:creationId xmlns:a16="http://schemas.microsoft.com/office/drawing/2014/main" id="{0021CAD2-F5D7-4046-BBE9-B3342E97F73F}"/>
              </a:ext>
            </a:extLst>
          </p:cNvPr>
          <p:cNvSpPr>
            <a:spLocks noChangeAspect="1"/>
          </p:cNvSpPr>
          <p:nvPr/>
        </p:nvSpPr>
        <p:spPr>
          <a:xfrm flipH="1" flipV="1">
            <a:off x="2664986" y="4522573"/>
            <a:ext cx="224215" cy="227409"/>
          </a:xfrm>
          <a:prstGeom prst="ellipse">
            <a:avLst/>
          </a:prstGeom>
          <a:solidFill>
            <a:srgbClr val="C00000"/>
          </a:solidFill>
          <a:ln w="12700">
            <a:solidFill>
              <a:schemeClr val="bg1">
                <a:lumMod val="9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sz="2701">
              <a:latin typeface="Montserrat Light" pitchFamily="2" charset="77"/>
            </a:endParaRPr>
          </a:p>
        </p:txBody>
      </p:sp>
      <p:sp>
        <p:nvSpPr>
          <p:cNvPr id="50" name="Ellips 49">
            <a:extLst>
              <a:ext uri="{FF2B5EF4-FFF2-40B4-BE49-F238E27FC236}">
                <a16:creationId xmlns:a16="http://schemas.microsoft.com/office/drawing/2014/main" id="{079CE28E-DBA5-430E-9CA9-AD2F4788496A}"/>
              </a:ext>
            </a:extLst>
          </p:cNvPr>
          <p:cNvSpPr>
            <a:spLocks noChangeAspect="1"/>
          </p:cNvSpPr>
          <p:nvPr/>
        </p:nvSpPr>
        <p:spPr>
          <a:xfrm flipH="1" flipV="1">
            <a:off x="1855385" y="4532663"/>
            <a:ext cx="224215" cy="227409"/>
          </a:xfrm>
          <a:prstGeom prst="ellipse">
            <a:avLst/>
          </a:prstGeom>
          <a:solidFill>
            <a:srgbClr val="00B050"/>
          </a:solidFill>
          <a:ln w="12700">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sz="2701">
              <a:latin typeface="Montserrat Light" pitchFamily="2" charset="77"/>
            </a:endParaRPr>
          </a:p>
        </p:txBody>
      </p:sp>
      <p:sp>
        <p:nvSpPr>
          <p:cNvPr id="51" name="Ellips 50">
            <a:extLst>
              <a:ext uri="{FF2B5EF4-FFF2-40B4-BE49-F238E27FC236}">
                <a16:creationId xmlns:a16="http://schemas.microsoft.com/office/drawing/2014/main" id="{9C3A425E-845C-490A-A4E8-A65025B86312}"/>
              </a:ext>
            </a:extLst>
          </p:cNvPr>
          <p:cNvSpPr>
            <a:spLocks noChangeAspect="1"/>
          </p:cNvSpPr>
          <p:nvPr/>
        </p:nvSpPr>
        <p:spPr>
          <a:xfrm flipH="1" flipV="1">
            <a:off x="2664986" y="5232517"/>
            <a:ext cx="224215" cy="227409"/>
          </a:xfrm>
          <a:prstGeom prst="ellipse">
            <a:avLst/>
          </a:prstGeom>
          <a:solidFill>
            <a:srgbClr val="C00000"/>
          </a:solidFill>
          <a:ln w="12700">
            <a:solidFill>
              <a:schemeClr val="bg1">
                <a:lumMod val="9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sz="2701">
              <a:latin typeface="Montserrat Light" pitchFamily="2" charset="77"/>
            </a:endParaRPr>
          </a:p>
        </p:txBody>
      </p:sp>
      <p:sp>
        <p:nvSpPr>
          <p:cNvPr id="52" name="Ellips 51">
            <a:extLst>
              <a:ext uri="{FF2B5EF4-FFF2-40B4-BE49-F238E27FC236}">
                <a16:creationId xmlns:a16="http://schemas.microsoft.com/office/drawing/2014/main" id="{386AC14A-518E-4401-8899-34D66EE7D855}"/>
              </a:ext>
            </a:extLst>
          </p:cNvPr>
          <p:cNvSpPr>
            <a:spLocks noChangeAspect="1"/>
          </p:cNvSpPr>
          <p:nvPr/>
        </p:nvSpPr>
        <p:spPr>
          <a:xfrm flipH="1" flipV="1">
            <a:off x="1856791" y="5252697"/>
            <a:ext cx="224215" cy="227409"/>
          </a:xfrm>
          <a:prstGeom prst="ellipse">
            <a:avLst/>
          </a:prstGeom>
          <a:solidFill>
            <a:srgbClr val="00B050"/>
          </a:solidFill>
          <a:ln w="12700">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sz="2701">
              <a:latin typeface="Montserrat Light" pitchFamily="2" charset="77"/>
            </a:endParaRPr>
          </a:p>
        </p:txBody>
      </p:sp>
      <p:sp>
        <p:nvSpPr>
          <p:cNvPr id="53" name="Ellips 52">
            <a:extLst>
              <a:ext uri="{FF2B5EF4-FFF2-40B4-BE49-F238E27FC236}">
                <a16:creationId xmlns:a16="http://schemas.microsoft.com/office/drawing/2014/main" id="{35CCD113-5C35-47DF-9713-9C1B52380ABF}"/>
              </a:ext>
            </a:extLst>
          </p:cNvPr>
          <p:cNvSpPr>
            <a:spLocks noChangeAspect="1"/>
          </p:cNvSpPr>
          <p:nvPr/>
        </p:nvSpPr>
        <p:spPr>
          <a:xfrm flipH="1" flipV="1">
            <a:off x="2664986" y="5942457"/>
            <a:ext cx="224215" cy="227409"/>
          </a:xfrm>
          <a:prstGeom prst="ellipse">
            <a:avLst/>
          </a:prstGeom>
          <a:solidFill>
            <a:srgbClr val="C00000"/>
          </a:solidFill>
          <a:ln w="12700">
            <a:solidFill>
              <a:schemeClr val="bg1">
                <a:lumMod val="9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sz="2701">
              <a:latin typeface="Montserrat Light" pitchFamily="2" charset="77"/>
            </a:endParaRPr>
          </a:p>
        </p:txBody>
      </p:sp>
      <p:sp>
        <p:nvSpPr>
          <p:cNvPr id="54" name="Ellips 53">
            <a:extLst>
              <a:ext uri="{FF2B5EF4-FFF2-40B4-BE49-F238E27FC236}">
                <a16:creationId xmlns:a16="http://schemas.microsoft.com/office/drawing/2014/main" id="{7F66DAF9-9EBA-4F98-9CBF-565AC0882DB2}"/>
              </a:ext>
            </a:extLst>
          </p:cNvPr>
          <p:cNvSpPr>
            <a:spLocks noChangeAspect="1"/>
          </p:cNvSpPr>
          <p:nvPr/>
        </p:nvSpPr>
        <p:spPr>
          <a:xfrm flipH="1" flipV="1">
            <a:off x="1855385" y="5972730"/>
            <a:ext cx="224215" cy="227409"/>
          </a:xfrm>
          <a:prstGeom prst="ellipse">
            <a:avLst/>
          </a:prstGeom>
          <a:solidFill>
            <a:srgbClr val="00B050"/>
          </a:solidFill>
          <a:ln w="12700">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sz="2701">
              <a:latin typeface="Montserrat Light" pitchFamily="2" charset="77"/>
            </a:endParaRPr>
          </a:p>
        </p:txBody>
      </p:sp>
      <p:sp>
        <p:nvSpPr>
          <p:cNvPr id="55" name="Ellips 54">
            <a:extLst>
              <a:ext uri="{FF2B5EF4-FFF2-40B4-BE49-F238E27FC236}">
                <a16:creationId xmlns:a16="http://schemas.microsoft.com/office/drawing/2014/main" id="{D3038CDF-B8C4-4406-957D-160497318E2B}"/>
              </a:ext>
            </a:extLst>
          </p:cNvPr>
          <p:cNvSpPr>
            <a:spLocks noChangeAspect="1"/>
          </p:cNvSpPr>
          <p:nvPr/>
        </p:nvSpPr>
        <p:spPr>
          <a:xfrm flipH="1" flipV="1">
            <a:off x="2664986" y="6675127"/>
            <a:ext cx="224215" cy="227409"/>
          </a:xfrm>
          <a:prstGeom prst="ellipse">
            <a:avLst/>
          </a:prstGeom>
          <a:solidFill>
            <a:srgbClr val="C00000"/>
          </a:solidFill>
          <a:ln w="12700">
            <a:solidFill>
              <a:schemeClr val="bg1">
                <a:lumMod val="9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sz="2701">
              <a:latin typeface="Montserrat Light" pitchFamily="2" charset="77"/>
            </a:endParaRPr>
          </a:p>
        </p:txBody>
      </p:sp>
      <p:sp>
        <p:nvSpPr>
          <p:cNvPr id="56" name="Ellips 55">
            <a:extLst>
              <a:ext uri="{FF2B5EF4-FFF2-40B4-BE49-F238E27FC236}">
                <a16:creationId xmlns:a16="http://schemas.microsoft.com/office/drawing/2014/main" id="{7EE3D4EC-E7ED-4A4F-B726-E0B7A2D1CE11}"/>
              </a:ext>
            </a:extLst>
          </p:cNvPr>
          <p:cNvSpPr>
            <a:spLocks noChangeAspect="1"/>
          </p:cNvSpPr>
          <p:nvPr/>
        </p:nvSpPr>
        <p:spPr>
          <a:xfrm flipH="1" flipV="1">
            <a:off x="1855385" y="6692763"/>
            <a:ext cx="224215" cy="227409"/>
          </a:xfrm>
          <a:prstGeom prst="ellipse">
            <a:avLst/>
          </a:prstGeom>
          <a:solidFill>
            <a:srgbClr val="00B050"/>
          </a:solidFill>
          <a:ln w="12700">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sz="2701">
              <a:latin typeface="Montserrat Light" pitchFamily="2" charset="77"/>
            </a:endParaRPr>
          </a:p>
        </p:txBody>
      </p:sp>
      <p:sp>
        <p:nvSpPr>
          <p:cNvPr id="57" name="Ellips 56">
            <a:extLst>
              <a:ext uri="{FF2B5EF4-FFF2-40B4-BE49-F238E27FC236}">
                <a16:creationId xmlns:a16="http://schemas.microsoft.com/office/drawing/2014/main" id="{0DBF72ED-1DF2-4FCE-A98F-15433F16F589}"/>
              </a:ext>
            </a:extLst>
          </p:cNvPr>
          <p:cNvSpPr>
            <a:spLocks noChangeAspect="1"/>
          </p:cNvSpPr>
          <p:nvPr/>
        </p:nvSpPr>
        <p:spPr>
          <a:xfrm flipH="1" flipV="1">
            <a:off x="2664986" y="7385067"/>
            <a:ext cx="224215" cy="227409"/>
          </a:xfrm>
          <a:prstGeom prst="ellipse">
            <a:avLst/>
          </a:prstGeom>
          <a:solidFill>
            <a:srgbClr val="C00000"/>
          </a:solidFill>
          <a:ln w="12700">
            <a:solidFill>
              <a:schemeClr val="bg1">
                <a:lumMod val="9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sz="2701">
              <a:latin typeface="Montserrat Light" pitchFamily="2" charset="77"/>
            </a:endParaRPr>
          </a:p>
        </p:txBody>
      </p:sp>
      <p:sp>
        <p:nvSpPr>
          <p:cNvPr id="58" name="Ellips 57">
            <a:extLst>
              <a:ext uri="{FF2B5EF4-FFF2-40B4-BE49-F238E27FC236}">
                <a16:creationId xmlns:a16="http://schemas.microsoft.com/office/drawing/2014/main" id="{ABC4EB11-CA85-43FB-B9CC-A25FEC549212}"/>
              </a:ext>
            </a:extLst>
          </p:cNvPr>
          <p:cNvSpPr>
            <a:spLocks noChangeAspect="1"/>
          </p:cNvSpPr>
          <p:nvPr/>
        </p:nvSpPr>
        <p:spPr>
          <a:xfrm flipH="1" flipV="1">
            <a:off x="1855385" y="7352192"/>
            <a:ext cx="224215" cy="227409"/>
          </a:xfrm>
          <a:prstGeom prst="ellipse">
            <a:avLst/>
          </a:prstGeom>
          <a:solidFill>
            <a:srgbClr val="00B050"/>
          </a:solidFill>
          <a:ln w="12700">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sz="2701">
              <a:latin typeface="Montserrat Light" pitchFamily="2" charset="77"/>
            </a:endParaRPr>
          </a:p>
        </p:txBody>
      </p:sp>
      <p:sp>
        <p:nvSpPr>
          <p:cNvPr id="59" name="Ellips 58">
            <a:extLst>
              <a:ext uri="{FF2B5EF4-FFF2-40B4-BE49-F238E27FC236}">
                <a16:creationId xmlns:a16="http://schemas.microsoft.com/office/drawing/2014/main" id="{19558467-7B3F-415A-831D-5B053B5AB7AE}"/>
              </a:ext>
            </a:extLst>
          </p:cNvPr>
          <p:cNvSpPr>
            <a:spLocks noChangeAspect="1"/>
          </p:cNvSpPr>
          <p:nvPr/>
        </p:nvSpPr>
        <p:spPr>
          <a:xfrm flipH="1" flipV="1">
            <a:off x="2664986" y="8095010"/>
            <a:ext cx="224215" cy="227409"/>
          </a:xfrm>
          <a:prstGeom prst="ellipse">
            <a:avLst/>
          </a:prstGeom>
          <a:solidFill>
            <a:srgbClr val="C00000"/>
          </a:solidFill>
          <a:ln w="12700">
            <a:solidFill>
              <a:schemeClr val="bg1">
                <a:lumMod val="9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sz="2701">
              <a:latin typeface="Montserrat Light" pitchFamily="2" charset="77"/>
            </a:endParaRPr>
          </a:p>
        </p:txBody>
      </p:sp>
      <p:sp>
        <p:nvSpPr>
          <p:cNvPr id="60" name="Ellips 59">
            <a:extLst>
              <a:ext uri="{FF2B5EF4-FFF2-40B4-BE49-F238E27FC236}">
                <a16:creationId xmlns:a16="http://schemas.microsoft.com/office/drawing/2014/main" id="{EC7F4E28-C7AE-44DA-8F83-1F943DF02F87}"/>
              </a:ext>
            </a:extLst>
          </p:cNvPr>
          <p:cNvSpPr>
            <a:spLocks noChangeAspect="1"/>
          </p:cNvSpPr>
          <p:nvPr/>
        </p:nvSpPr>
        <p:spPr>
          <a:xfrm flipH="1" flipV="1">
            <a:off x="1855385" y="8072225"/>
            <a:ext cx="224215" cy="227409"/>
          </a:xfrm>
          <a:prstGeom prst="ellipse">
            <a:avLst/>
          </a:prstGeom>
          <a:solidFill>
            <a:srgbClr val="00B050"/>
          </a:solidFill>
          <a:ln w="12700">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sz="2701">
              <a:latin typeface="Montserrat Light" pitchFamily="2" charset="77"/>
            </a:endParaRPr>
          </a:p>
        </p:txBody>
      </p:sp>
      <p:sp>
        <p:nvSpPr>
          <p:cNvPr id="61" name="Ellips 60">
            <a:extLst>
              <a:ext uri="{FF2B5EF4-FFF2-40B4-BE49-F238E27FC236}">
                <a16:creationId xmlns:a16="http://schemas.microsoft.com/office/drawing/2014/main" id="{27E50D42-F16E-4911-82D7-A37A41330DE1}"/>
              </a:ext>
            </a:extLst>
          </p:cNvPr>
          <p:cNvSpPr>
            <a:spLocks noChangeAspect="1"/>
          </p:cNvSpPr>
          <p:nvPr/>
        </p:nvSpPr>
        <p:spPr>
          <a:xfrm flipH="1" flipV="1">
            <a:off x="2664986" y="8804951"/>
            <a:ext cx="224215" cy="227409"/>
          </a:xfrm>
          <a:prstGeom prst="ellipse">
            <a:avLst/>
          </a:prstGeom>
          <a:solidFill>
            <a:srgbClr val="C00000"/>
          </a:solidFill>
          <a:ln w="12700">
            <a:solidFill>
              <a:schemeClr val="bg1">
                <a:lumMod val="9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sz="2701">
              <a:latin typeface="Montserrat Light" pitchFamily="2" charset="77"/>
            </a:endParaRPr>
          </a:p>
        </p:txBody>
      </p:sp>
      <p:sp>
        <p:nvSpPr>
          <p:cNvPr id="62" name="Ellips 61">
            <a:extLst>
              <a:ext uri="{FF2B5EF4-FFF2-40B4-BE49-F238E27FC236}">
                <a16:creationId xmlns:a16="http://schemas.microsoft.com/office/drawing/2014/main" id="{3EB57E59-B49E-4AEA-AA23-63DD81AC9C9C}"/>
              </a:ext>
            </a:extLst>
          </p:cNvPr>
          <p:cNvSpPr>
            <a:spLocks noChangeAspect="1"/>
          </p:cNvSpPr>
          <p:nvPr/>
        </p:nvSpPr>
        <p:spPr>
          <a:xfrm flipH="1" flipV="1">
            <a:off x="1845138" y="8792258"/>
            <a:ext cx="224215" cy="227409"/>
          </a:xfrm>
          <a:prstGeom prst="ellipse">
            <a:avLst/>
          </a:prstGeom>
          <a:solidFill>
            <a:srgbClr val="00B050"/>
          </a:solidFill>
          <a:ln w="12700">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sz="2701">
              <a:latin typeface="Montserrat Light" pitchFamily="2" charset="77"/>
            </a:endParaRPr>
          </a:p>
        </p:txBody>
      </p:sp>
      <p:sp>
        <p:nvSpPr>
          <p:cNvPr id="63" name="Ellips 62">
            <a:extLst>
              <a:ext uri="{FF2B5EF4-FFF2-40B4-BE49-F238E27FC236}">
                <a16:creationId xmlns:a16="http://schemas.microsoft.com/office/drawing/2014/main" id="{EE328735-BB28-4688-87F8-8E62ACC3918B}"/>
              </a:ext>
            </a:extLst>
          </p:cNvPr>
          <p:cNvSpPr>
            <a:spLocks noChangeAspect="1"/>
          </p:cNvSpPr>
          <p:nvPr/>
        </p:nvSpPr>
        <p:spPr>
          <a:xfrm flipH="1" flipV="1">
            <a:off x="2664986" y="9542567"/>
            <a:ext cx="224215" cy="227409"/>
          </a:xfrm>
          <a:prstGeom prst="ellipse">
            <a:avLst/>
          </a:prstGeom>
          <a:solidFill>
            <a:srgbClr val="C00000"/>
          </a:solidFill>
          <a:ln w="12700">
            <a:solidFill>
              <a:schemeClr val="bg1">
                <a:lumMod val="9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sz="2701">
              <a:latin typeface="Montserrat Light" pitchFamily="2" charset="77"/>
            </a:endParaRPr>
          </a:p>
        </p:txBody>
      </p:sp>
      <p:sp>
        <p:nvSpPr>
          <p:cNvPr id="64" name="Ellips 63">
            <a:extLst>
              <a:ext uri="{FF2B5EF4-FFF2-40B4-BE49-F238E27FC236}">
                <a16:creationId xmlns:a16="http://schemas.microsoft.com/office/drawing/2014/main" id="{4AFDE557-891C-45E0-A80F-312FB5BE1D24}"/>
              </a:ext>
            </a:extLst>
          </p:cNvPr>
          <p:cNvSpPr>
            <a:spLocks noChangeAspect="1"/>
          </p:cNvSpPr>
          <p:nvPr/>
        </p:nvSpPr>
        <p:spPr>
          <a:xfrm flipH="1" flipV="1">
            <a:off x="1855385" y="9572895"/>
            <a:ext cx="224215" cy="227409"/>
          </a:xfrm>
          <a:prstGeom prst="ellipse">
            <a:avLst/>
          </a:prstGeom>
          <a:solidFill>
            <a:srgbClr val="00B050"/>
          </a:solidFill>
          <a:ln w="12700">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sz="2701">
              <a:latin typeface="Montserrat Light" pitchFamily="2" charset="77"/>
            </a:endParaRPr>
          </a:p>
        </p:txBody>
      </p:sp>
      <p:sp>
        <p:nvSpPr>
          <p:cNvPr id="65" name="Ellips 64">
            <a:extLst>
              <a:ext uri="{FF2B5EF4-FFF2-40B4-BE49-F238E27FC236}">
                <a16:creationId xmlns:a16="http://schemas.microsoft.com/office/drawing/2014/main" id="{D83D2118-2493-4CDB-969E-125530D40E64}"/>
              </a:ext>
            </a:extLst>
          </p:cNvPr>
          <p:cNvSpPr>
            <a:spLocks noChangeAspect="1"/>
          </p:cNvSpPr>
          <p:nvPr/>
        </p:nvSpPr>
        <p:spPr>
          <a:xfrm flipH="1" flipV="1">
            <a:off x="2664986" y="10252510"/>
            <a:ext cx="224215" cy="227409"/>
          </a:xfrm>
          <a:prstGeom prst="ellipse">
            <a:avLst/>
          </a:prstGeom>
          <a:solidFill>
            <a:srgbClr val="C00000"/>
          </a:solidFill>
          <a:ln w="12700">
            <a:solidFill>
              <a:schemeClr val="bg1">
                <a:lumMod val="9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sz="2701">
              <a:latin typeface="Montserrat Light" pitchFamily="2" charset="77"/>
            </a:endParaRPr>
          </a:p>
        </p:txBody>
      </p:sp>
      <p:sp>
        <p:nvSpPr>
          <p:cNvPr id="66" name="Ellips 65">
            <a:extLst>
              <a:ext uri="{FF2B5EF4-FFF2-40B4-BE49-F238E27FC236}">
                <a16:creationId xmlns:a16="http://schemas.microsoft.com/office/drawing/2014/main" id="{399E8413-78A6-4B40-B7FA-ADACF0221421}"/>
              </a:ext>
            </a:extLst>
          </p:cNvPr>
          <p:cNvSpPr>
            <a:spLocks noChangeAspect="1"/>
          </p:cNvSpPr>
          <p:nvPr/>
        </p:nvSpPr>
        <p:spPr>
          <a:xfrm flipH="1" flipV="1">
            <a:off x="1855385" y="10292928"/>
            <a:ext cx="224215" cy="227409"/>
          </a:xfrm>
          <a:prstGeom prst="ellipse">
            <a:avLst/>
          </a:prstGeom>
          <a:solidFill>
            <a:srgbClr val="00B050"/>
          </a:solidFill>
          <a:ln w="12700">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sz="2701">
              <a:latin typeface="Montserrat Light" pitchFamily="2" charset="77"/>
            </a:endParaRPr>
          </a:p>
        </p:txBody>
      </p:sp>
      <p:sp>
        <p:nvSpPr>
          <p:cNvPr id="67" name="Ellips 66">
            <a:extLst>
              <a:ext uri="{FF2B5EF4-FFF2-40B4-BE49-F238E27FC236}">
                <a16:creationId xmlns:a16="http://schemas.microsoft.com/office/drawing/2014/main" id="{CBB79A68-AA23-42C5-9A7B-55337E2803F0}"/>
              </a:ext>
            </a:extLst>
          </p:cNvPr>
          <p:cNvSpPr>
            <a:spLocks noChangeAspect="1"/>
          </p:cNvSpPr>
          <p:nvPr/>
        </p:nvSpPr>
        <p:spPr>
          <a:xfrm flipH="1" flipV="1">
            <a:off x="2664986" y="10962450"/>
            <a:ext cx="224215" cy="227409"/>
          </a:xfrm>
          <a:prstGeom prst="ellipse">
            <a:avLst/>
          </a:prstGeom>
          <a:solidFill>
            <a:srgbClr val="C00000"/>
          </a:solidFill>
          <a:ln w="12700">
            <a:solidFill>
              <a:schemeClr val="bg1">
                <a:lumMod val="9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sz="2701">
              <a:latin typeface="Montserrat Light" pitchFamily="2" charset="77"/>
            </a:endParaRPr>
          </a:p>
        </p:txBody>
      </p:sp>
      <p:sp>
        <p:nvSpPr>
          <p:cNvPr id="68" name="Ellips 67">
            <a:extLst>
              <a:ext uri="{FF2B5EF4-FFF2-40B4-BE49-F238E27FC236}">
                <a16:creationId xmlns:a16="http://schemas.microsoft.com/office/drawing/2014/main" id="{40CF5B8F-4E45-4C35-8241-8A0B555913CA}"/>
              </a:ext>
            </a:extLst>
          </p:cNvPr>
          <p:cNvSpPr>
            <a:spLocks noChangeAspect="1"/>
          </p:cNvSpPr>
          <p:nvPr/>
        </p:nvSpPr>
        <p:spPr>
          <a:xfrm flipH="1" flipV="1">
            <a:off x="1855385" y="10952358"/>
            <a:ext cx="224215" cy="227409"/>
          </a:xfrm>
          <a:prstGeom prst="ellipse">
            <a:avLst/>
          </a:prstGeom>
          <a:solidFill>
            <a:srgbClr val="00B050"/>
          </a:solidFill>
          <a:ln w="12700">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sz="2701">
              <a:latin typeface="Montserrat Light" pitchFamily="2" charset="77"/>
            </a:endParaRPr>
          </a:p>
        </p:txBody>
      </p:sp>
      <p:sp>
        <p:nvSpPr>
          <p:cNvPr id="69" name="Ellips 68">
            <a:extLst>
              <a:ext uri="{FF2B5EF4-FFF2-40B4-BE49-F238E27FC236}">
                <a16:creationId xmlns:a16="http://schemas.microsoft.com/office/drawing/2014/main" id="{B29BFCC4-5912-43D5-8E40-D1667B8D69C0}"/>
              </a:ext>
            </a:extLst>
          </p:cNvPr>
          <p:cNvSpPr>
            <a:spLocks noChangeAspect="1"/>
          </p:cNvSpPr>
          <p:nvPr/>
        </p:nvSpPr>
        <p:spPr>
          <a:xfrm flipH="1" flipV="1">
            <a:off x="2664986" y="11672393"/>
            <a:ext cx="224215" cy="227409"/>
          </a:xfrm>
          <a:prstGeom prst="ellipse">
            <a:avLst/>
          </a:prstGeom>
          <a:solidFill>
            <a:srgbClr val="C00000"/>
          </a:solidFill>
          <a:ln w="12700">
            <a:solidFill>
              <a:schemeClr val="bg1">
                <a:lumMod val="9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sz="2701">
              <a:latin typeface="Montserrat Light" pitchFamily="2" charset="77"/>
            </a:endParaRPr>
          </a:p>
        </p:txBody>
      </p:sp>
      <p:sp>
        <p:nvSpPr>
          <p:cNvPr id="70" name="Ellips 69">
            <a:extLst>
              <a:ext uri="{FF2B5EF4-FFF2-40B4-BE49-F238E27FC236}">
                <a16:creationId xmlns:a16="http://schemas.microsoft.com/office/drawing/2014/main" id="{1098B411-A8F4-4ECC-A0E4-F6EDD183A3AD}"/>
              </a:ext>
            </a:extLst>
          </p:cNvPr>
          <p:cNvSpPr>
            <a:spLocks noChangeAspect="1"/>
          </p:cNvSpPr>
          <p:nvPr/>
        </p:nvSpPr>
        <p:spPr>
          <a:xfrm flipH="1" flipV="1">
            <a:off x="1855385" y="11672391"/>
            <a:ext cx="224215" cy="227409"/>
          </a:xfrm>
          <a:prstGeom prst="ellipse">
            <a:avLst/>
          </a:prstGeom>
          <a:solidFill>
            <a:srgbClr val="00B050"/>
          </a:solidFill>
          <a:ln w="12700">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sz="2701">
              <a:latin typeface="Montserrat Light" pitchFamily="2" charset="77"/>
            </a:endParaRPr>
          </a:p>
        </p:txBody>
      </p:sp>
      <p:sp>
        <p:nvSpPr>
          <p:cNvPr id="71" name="Ellips 70">
            <a:extLst>
              <a:ext uri="{FF2B5EF4-FFF2-40B4-BE49-F238E27FC236}">
                <a16:creationId xmlns:a16="http://schemas.microsoft.com/office/drawing/2014/main" id="{C0D62C73-88EE-48DB-B723-AD6727758969}"/>
              </a:ext>
            </a:extLst>
          </p:cNvPr>
          <p:cNvSpPr>
            <a:spLocks noChangeAspect="1"/>
          </p:cNvSpPr>
          <p:nvPr/>
        </p:nvSpPr>
        <p:spPr>
          <a:xfrm flipH="1" flipV="1">
            <a:off x="6580198" y="3812633"/>
            <a:ext cx="224215" cy="227409"/>
          </a:xfrm>
          <a:prstGeom prst="ellipse">
            <a:avLst/>
          </a:prstGeom>
          <a:solidFill>
            <a:srgbClr val="C00000"/>
          </a:solidFill>
          <a:ln w="12700">
            <a:solidFill>
              <a:schemeClr val="bg1">
                <a:lumMod val="9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sz="2701">
              <a:latin typeface="Montserrat Light" pitchFamily="2" charset="77"/>
            </a:endParaRPr>
          </a:p>
        </p:txBody>
      </p:sp>
      <p:sp>
        <p:nvSpPr>
          <p:cNvPr id="72" name="Ellips 71">
            <a:extLst>
              <a:ext uri="{FF2B5EF4-FFF2-40B4-BE49-F238E27FC236}">
                <a16:creationId xmlns:a16="http://schemas.microsoft.com/office/drawing/2014/main" id="{F8038465-F6F5-4E29-BE2C-FC788EAC5CAD}"/>
              </a:ext>
            </a:extLst>
          </p:cNvPr>
          <p:cNvSpPr>
            <a:spLocks noChangeAspect="1"/>
          </p:cNvSpPr>
          <p:nvPr/>
        </p:nvSpPr>
        <p:spPr>
          <a:xfrm flipH="1" flipV="1">
            <a:off x="5770603" y="3812633"/>
            <a:ext cx="224215" cy="227409"/>
          </a:xfrm>
          <a:prstGeom prst="ellipse">
            <a:avLst/>
          </a:prstGeom>
          <a:solidFill>
            <a:srgbClr val="00B050"/>
          </a:solidFill>
          <a:ln w="12700">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sz="2701">
              <a:latin typeface="Montserrat Light" pitchFamily="2" charset="77"/>
            </a:endParaRPr>
          </a:p>
        </p:txBody>
      </p:sp>
      <p:sp>
        <p:nvSpPr>
          <p:cNvPr id="73" name="Ellips 72">
            <a:extLst>
              <a:ext uri="{FF2B5EF4-FFF2-40B4-BE49-F238E27FC236}">
                <a16:creationId xmlns:a16="http://schemas.microsoft.com/office/drawing/2014/main" id="{FAE2605A-BD47-4193-B46A-7630E91D8185}"/>
              </a:ext>
            </a:extLst>
          </p:cNvPr>
          <p:cNvSpPr>
            <a:spLocks noChangeAspect="1"/>
          </p:cNvSpPr>
          <p:nvPr/>
        </p:nvSpPr>
        <p:spPr>
          <a:xfrm flipH="1" flipV="1">
            <a:off x="6580198" y="4522573"/>
            <a:ext cx="224215" cy="227409"/>
          </a:xfrm>
          <a:prstGeom prst="ellipse">
            <a:avLst/>
          </a:prstGeom>
          <a:solidFill>
            <a:srgbClr val="C00000"/>
          </a:solidFill>
          <a:ln w="12700">
            <a:solidFill>
              <a:schemeClr val="bg1">
                <a:lumMod val="9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sz="2701">
              <a:latin typeface="Montserrat Light" pitchFamily="2" charset="77"/>
            </a:endParaRPr>
          </a:p>
        </p:txBody>
      </p:sp>
      <p:sp>
        <p:nvSpPr>
          <p:cNvPr id="74" name="Ellips 73">
            <a:extLst>
              <a:ext uri="{FF2B5EF4-FFF2-40B4-BE49-F238E27FC236}">
                <a16:creationId xmlns:a16="http://schemas.microsoft.com/office/drawing/2014/main" id="{FDD0A7D3-BFDD-464A-B21F-12F23F71BDBA}"/>
              </a:ext>
            </a:extLst>
          </p:cNvPr>
          <p:cNvSpPr>
            <a:spLocks noChangeAspect="1"/>
          </p:cNvSpPr>
          <p:nvPr/>
        </p:nvSpPr>
        <p:spPr>
          <a:xfrm flipH="1" flipV="1">
            <a:off x="5770603" y="4522573"/>
            <a:ext cx="224215" cy="227409"/>
          </a:xfrm>
          <a:prstGeom prst="ellipse">
            <a:avLst/>
          </a:prstGeom>
          <a:solidFill>
            <a:srgbClr val="00B050"/>
          </a:solidFill>
          <a:ln w="12700">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sz="2701">
              <a:latin typeface="Montserrat Light" pitchFamily="2" charset="77"/>
            </a:endParaRPr>
          </a:p>
        </p:txBody>
      </p:sp>
      <p:sp>
        <p:nvSpPr>
          <p:cNvPr id="75" name="Ellips 74">
            <a:extLst>
              <a:ext uri="{FF2B5EF4-FFF2-40B4-BE49-F238E27FC236}">
                <a16:creationId xmlns:a16="http://schemas.microsoft.com/office/drawing/2014/main" id="{FA9D6220-9540-4DCC-8FA0-1919C541278F}"/>
              </a:ext>
            </a:extLst>
          </p:cNvPr>
          <p:cNvSpPr>
            <a:spLocks noChangeAspect="1"/>
          </p:cNvSpPr>
          <p:nvPr/>
        </p:nvSpPr>
        <p:spPr>
          <a:xfrm flipH="1" flipV="1">
            <a:off x="6580198" y="5232517"/>
            <a:ext cx="224215" cy="227409"/>
          </a:xfrm>
          <a:prstGeom prst="ellipse">
            <a:avLst/>
          </a:prstGeom>
          <a:solidFill>
            <a:srgbClr val="C00000"/>
          </a:solidFill>
          <a:ln w="12700">
            <a:solidFill>
              <a:schemeClr val="bg1">
                <a:lumMod val="9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sz="2701">
              <a:latin typeface="Montserrat Light" pitchFamily="2" charset="77"/>
            </a:endParaRPr>
          </a:p>
        </p:txBody>
      </p:sp>
      <p:sp>
        <p:nvSpPr>
          <p:cNvPr id="76" name="Ellips 75">
            <a:extLst>
              <a:ext uri="{FF2B5EF4-FFF2-40B4-BE49-F238E27FC236}">
                <a16:creationId xmlns:a16="http://schemas.microsoft.com/office/drawing/2014/main" id="{84BC548F-4E7A-4A4B-9191-BFA1163DD403}"/>
              </a:ext>
            </a:extLst>
          </p:cNvPr>
          <p:cNvSpPr>
            <a:spLocks noChangeAspect="1"/>
          </p:cNvSpPr>
          <p:nvPr/>
        </p:nvSpPr>
        <p:spPr>
          <a:xfrm flipH="1" flipV="1">
            <a:off x="5770603" y="5232517"/>
            <a:ext cx="224215" cy="227409"/>
          </a:xfrm>
          <a:prstGeom prst="ellipse">
            <a:avLst/>
          </a:prstGeom>
          <a:solidFill>
            <a:srgbClr val="00B050"/>
          </a:solidFill>
          <a:ln w="12700">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sz="2701">
              <a:latin typeface="Montserrat Light" pitchFamily="2" charset="77"/>
            </a:endParaRPr>
          </a:p>
        </p:txBody>
      </p:sp>
      <p:sp>
        <p:nvSpPr>
          <p:cNvPr id="77" name="Ellips 76">
            <a:extLst>
              <a:ext uri="{FF2B5EF4-FFF2-40B4-BE49-F238E27FC236}">
                <a16:creationId xmlns:a16="http://schemas.microsoft.com/office/drawing/2014/main" id="{4D958172-8A0E-4BEA-B3C2-2D525E325140}"/>
              </a:ext>
            </a:extLst>
          </p:cNvPr>
          <p:cNvSpPr>
            <a:spLocks noChangeAspect="1"/>
          </p:cNvSpPr>
          <p:nvPr/>
        </p:nvSpPr>
        <p:spPr>
          <a:xfrm flipH="1" flipV="1">
            <a:off x="6580198" y="5942457"/>
            <a:ext cx="224215" cy="227409"/>
          </a:xfrm>
          <a:prstGeom prst="ellipse">
            <a:avLst/>
          </a:prstGeom>
          <a:solidFill>
            <a:srgbClr val="C00000"/>
          </a:solidFill>
          <a:ln w="12700">
            <a:solidFill>
              <a:schemeClr val="bg1">
                <a:lumMod val="9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sz="2701">
              <a:latin typeface="Montserrat Light" pitchFamily="2" charset="77"/>
            </a:endParaRPr>
          </a:p>
        </p:txBody>
      </p:sp>
      <p:sp>
        <p:nvSpPr>
          <p:cNvPr id="78" name="Ellips 77">
            <a:extLst>
              <a:ext uri="{FF2B5EF4-FFF2-40B4-BE49-F238E27FC236}">
                <a16:creationId xmlns:a16="http://schemas.microsoft.com/office/drawing/2014/main" id="{35BB29A8-DA5A-449A-BFD7-2E82C75609EC}"/>
              </a:ext>
            </a:extLst>
          </p:cNvPr>
          <p:cNvSpPr>
            <a:spLocks noChangeAspect="1"/>
          </p:cNvSpPr>
          <p:nvPr/>
        </p:nvSpPr>
        <p:spPr>
          <a:xfrm flipH="1" flipV="1">
            <a:off x="5770603" y="5942457"/>
            <a:ext cx="224215" cy="227409"/>
          </a:xfrm>
          <a:prstGeom prst="ellipse">
            <a:avLst/>
          </a:prstGeom>
          <a:solidFill>
            <a:srgbClr val="00B050"/>
          </a:solidFill>
          <a:ln w="12700">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sz="2701">
              <a:latin typeface="Montserrat Light" pitchFamily="2" charset="77"/>
            </a:endParaRPr>
          </a:p>
        </p:txBody>
      </p:sp>
      <p:sp>
        <p:nvSpPr>
          <p:cNvPr id="79" name="Ellips 78">
            <a:extLst>
              <a:ext uri="{FF2B5EF4-FFF2-40B4-BE49-F238E27FC236}">
                <a16:creationId xmlns:a16="http://schemas.microsoft.com/office/drawing/2014/main" id="{5A9CFD2F-A333-49A9-AFF2-2FCBC6D654FB}"/>
              </a:ext>
            </a:extLst>
          </p:cNvPr>
          <p:cNvSpPr>
            <a:spLocks noChangeAspect="1"/>
          </p:cNvSpPr>
          <p:nvPr/>
        </p:nvSpPr>
        <p:spPr>
          <a:xfrm flipH="1" flipV="1">
            <a:off x="6580198" y="6675127"/>
            <a:ext cx="224215" cy="227409"/>
          </a:xfrm>
          <a:prstGeom prst="ellipse">
            <a:avLst/>
          </a:prstGeom>
          <a:solidFill>
            <a:srgbClr val="C00000"/>
          </a:solidFill>
          <a:ln w="12700">
            <a:solidFill>
              <a:schemeClr val="bg1">
                <a:lumMod val="9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sz="2701">
              <a:latin typeface="Montserrat Light" pitchFamily="2" charset="77"/>
            </a:endParaRPr>
          </a:p>
        </p:txBody>
      </p:sp>
      <p:sp>
        <p:nvSpPr>
          <p:cNvPr id="80" name="Ellips 79">
            <a:extLst>
              <a:ext uri="{FF2B5EF4-FFF2-40B4-BE49-F238E27FC236}">
                <a16:creationId xmlns:a16="http://schemas.microsoft.com/office/drawing/2014/main" id="{ECE7D4F5-3A9D-4A68-B6AD-E3C17401CC91}"/>
              </a:ext>
            </a:extLst>
          </p:cNvPr>
          <p:cNvSpPr>
            <a:spLocks noChangeAspect="1"/>
          </p:cNvSpPr>
          <p:nvPr/>
        </p:nvSpPr>
        <p:spPr>
          <a:xfrm flipH="1" flipV="1">
            <a:off x="5770603" y="6675127"/>
            <a:ext cx="224215" cy="227409"/>
          </a:xfrm>
          <a:prstGeom prst="ellipse">
            <a:avLst/>
          </a:prstGeom>
          <a:solidFill>
            <a:srgbClr val="00B050"/>
          </a:solidFill>
          <a:ln w="12700">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sz="2701">
              <a:latin typeface="Montserrat Light" pitchFamily="2" charset="77"/>
            </a:endParaRPr>
          </a:p>
        </p:txBody>
      </p:sp>
      <p:sp>
        <p:nvSpPr>
          <p:cNvPr id="81" name="Ellips 80">
            <a:extLst>
              <a:ext uri="{FF2B5EF4-FFF2-40B4-BE49-F238E27FC236}">
                <a16:creationId xmlns:a16="http://schemas.microsoft.com/office/drawing/2014/main" id="{B3ED5B14-BF44-43DD-9F2C-69A2A8F55604}"/>
              </a:ext>
            </a:extLst>
          </p:cNvPr>
          <p:cNvSpPr>
            <a:spLocks noChangeAspect="1"/>
          </p:cNvSpPr>
          <p:nvPr/>
        </p:nvSpPr>
        <p:spPr>
          <a:xfrm flipH="1" flipV="1">
            <a:off x="6580198" y="7385067"/>
            <a:ext cx="224215" cy="227409"/>
          </a:xfrm>
          <a:prstGeom prst="ellipse">
            <a:avLst/>
          </a:prstGeom>
          <a:solidFill>
            <a:srgbClr val="C00000"/>
          </a:solidFill>
          <a:ln w="12700">
            <a:solidFill>
              <a:schemeClr val="bg1">
                <a:lumMod val="9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sz="2701">
              <a:latin typeface="Montserrat Light" pitchFamily="2" charset="77"/>
            </a:endParaRPr>
          </a:p>
        </p:txBody>
      </p:sp>
      <p:sp>
        <p:nvSpPr>
          <p:cNvPr id="82" name="Ellips 81">
            <a:extLst>
              <a:ext uri="{FF2B5EF4-FFF2-40B4-BE49-F238E27FC236}">
                <a16:creationId xmlns:a16="http://schemas.microsoft.com/office/drawing/2014/main" id="{F768451E-8670-4F33-833D-F9FE70413D23}"/>
              </a:ext>
            </a:extLst>
          </p:cNvPr>
          <p:cNvSpPr>
            <a:spLocks noChangeAspect="1"/>
          </p:cNvSpPr>
          <p:nvPr/>
        </p:nvSpPr>
        <p:spPr>
          <a:xfrm flipH="1" flipV="1">
            <a:off x="5770603" y="7385067"/>
            <a:ext cx="224215" cy="227409"/>
          </a:xfrm>
          <a:prstGeom prst="ellipse">
            <a:avLst/>
          </a:prstGeom>
          <a:solidFill>
            <a:srgbClr val="00B050"/>
          </a:solidFill>
          <a:ln w="12700">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sz="2701">
              <a:latin typeface="Montserrat Light" pitchFamily="2" charset="77"/>
            </a:endParaRPr>
          </a:p>
        </p:txBody>
      </p:sp>
      <p:sp>
        <p:nvSpPr>
          <p:cNvPr id="83" name="Ellips 82">
            <a:extLst>
              <a:ext uri="{FF2B5EF4-FFF2-40B4-BE49-F238E27FC236}">
                <a16:creationId xmlns:a16="http://schemas.microsoft.com/office/drawing/2014/main" id="{2914FCAD-3DCC-41AE-BAD9-39FD13CB8CD6}"/>
              </a:ext>
            </a:extLst>
          </p:cNvPr>
          <p:cNvSpPr>
            <a:spLocks noChangeAspect="1"/>
          </p:cNvSpPr>
          <p:nvPr/>
        </p:nvSpPr>
        <p:spPr>
          <a:xfrm flipH="1" flipV="1">
            <a:off x="6580198" y="8095010"/>
            <a:ext cx="224215" cy="227409"/>
          </a:xfrm>
          <a:prstGeom prst="ellipse">
            <a:avLst/>
          </a:prstGeom>
          <a:solidFill>
            <a:srgbClr val="C00000"/>
          </a:solidFill>
          <a:ln w="12700">
            <a:solidFill>
              <a:schemeClr val="bg1">
                <a:lumMod val="9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sz="2701">
              <a:latin typeface="Montserrat Light" pitchFamily="2" charset="77"/>
            </a:endParaRPr>
          </a:p>
        </p:txBody>
      </p:sp>
      <p:sp>
        <p:nvSpPr>
          <p:cNvPr id="84" name="Ellips 83">
            <a:extLst>
              <a:ext uri="{FF2B5EF4-FFF2-40B4-BE49-F238E27FC236}">
                <a16:creationId xmlns:a16="http://schemas.microsoft.com/office/drawing/2014/main" id="{B69B840D-2623-4B7A-AD8A-F851349AACA7}"/>
              </a:ext>
            </a:extLst>
          </p:cNvPr>
          <p:cNvSpPr>
            <a:spLocks noChangeAspect="1"/>
          </p:cNvSpPr>
          <p:nvPr/>
        </p:nvSpPr>
        <p:spPr>
          <a:xfrm flipH="1" flipV="1">
            <a:off x="5770603" y="8095010"/>
            <a:ext cx="224215" cy="227409"/>
          </a:xfrm>
          <a:prstGeom prst="ellipse">
            <a:avLst/>
          </a:prstGeom>
          <a:solidFill>
            <a:srgbClr val="C00000"/>
          </a:solidFill>
          <a:ln w="12700">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sz="2701">
              <a:latin typeface="Montserrat Light" pitchFamily="2" charset="77"/>
            </a:endParaRPr>
          </a:p>
        </p:txBody>
      </p:sp>
      <p:sp>
        <p:nvSpPr>
          <p:cNvPr id="85" name="Ellips 84">
            <a:extLst>
              <a:ext uri="{FF2B5EF4-FFF2-40B4-BE49-F238E27FC236}">
                <a16:creationId xmlns:a16="http://schemas.microsoft.com/office/drawing/2014/main" id="{9F94EF1C-AEE0-476B-9358-856B14EF4FA6}"/>
              </a:ext>
            </a:extLst>
          </p:cNvPr>
          <p:cNvSpPr>
            <a:spLocks noChangeAspect="1"/>
          </p:cNvSpPr>
          <p:nvPr/>
        </p:nvSpPr>
        <p:spPr>
          <a:xfrm flipH="1" flipV="1">
            <a:off x="6580198" y="8804951"/>
            <a:ext cx="224215" cy="227409"/>
          </a:xfrm>
          <a:prstGeom prst="ellipse">
            <a:avLst/>
          </a:prstGeom>
          <a:solidFill>
            <a:srgbClr val="C00000"/>
          </a:solidFill>
          <a:ln w="12700">
            <a:solidFill>
              <a:schemeClr val="bg1">
                <a:lumMod val="9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sz="2701">
              <a:latin typeface="Montserrat Light" pitchFamily="2" charset="77"/>
            </a:endParaRPr>
          </a:p>
        </p:txBody>
      </p:sp>
      <p:sp>
        <p:nvSpPr>
          <p:cNvPr id="86" name="Ellips 85">
            <a:extLst>
              <a:ext uri="{FF2B5EF4-FFF2-40B4-BE49-F238E27FC236}">
                <a16:creationId xmlns:a16="http://schemas.microsoft.com/office/drawing/2014/main" id="{3C16AD7C-6F62-4C73-AB60-E24DD7EA24E5}"/>
              </a:ext>
            </a:extLst>
          </p:cNvPr>
          <p:cNvSpPr>
            <a:spLocks noChangeAspect="1"/>
          </p:cNvSpPr>
          <p:nvPr/>
        </p:nvSpPr>
        <p:spPr>
          <a:xfrm flipH="1" flipV="1">
            <a:off x="5770603" y="8804951"/>
            <a:ext cx="224215" cy="227409"/>
          </a:xfrm>
          <a:prstGeom prst="ellipse">
            <a:avLst/>
          </a:prstGeom>
          <a:solidFill>
            <a:srgbClr val="C00000"/>
          </a:solidFill>
          <a:ln w="12700">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sz="2701">
              <a:latin typeface="Montserrat Light" pitchFamily="2" charset="77"/>
            </a:endParaRPr>
          </a:p>
        </p:txBody>
      </p:sp>
      <p:sp>
        <p:nvSpPr>
          <p:cNvPr id="87" name="Ellips 86">
            <a:extLst>
              <a:ext uri="{FF2B5EF4-FFF2-40B4-BE49-F238E27FC236}">
                <a16:creationId xmlns:a16="http://schemas.microsoft.com/office/drawing/2014/main" id="{A3E9DF56-8760-4411-A924-F6B8A1C84B53}"/>
              </a:ext>
            </a:extLst>
          </p:cNvPr>
          <p:cNvSpPr>
            <a:spLocks noChangeAspect="1"/>
          </p:cNvSpPr>
          <p:nvPr/>
        </p:nvSpPr>
        <p:spPr>
          <a:xfrm flipH="1" flipV="1">
            <a:off x="6580198" y="9542567"/>
            <a:ext cx="224215" cy="227409"/>
          </a:xfrm>
          <a:prstGeom prst="ellipse">
            <a:avLst/>
          </a:prstGeom>
          <a:solidFill>
            <a:srgbClr val="C00000"/>
          </a:solidFill>
          <a:ln w="12700">
            <a:solidFill>
              <a:schemeClr val="bg1">
                <a:lumMod val="9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sz="2701">
              <a:latin typeface="Montserrat Light" pitchFamily="2" charset="77"/>
            </a:endParaRPr>
          </a:p>
        </p:txBody>
      </p:sp>
      <p:sp>
        <p:nvSpPr>
          <p:cNvPr id="88" name="Ellips 87">
            <a:extLst>
              <a:ext uri="{FF2B5EF4-FFF2-40B4-BE49-F238E27FC236}">
                <a16:creationId xmlns:a16="http://schemas.microsoft.com/office/drawing/2014/main" id="{FDFED65A-1ACF-4E56-9EEB-B48D6142B881}"/>
              </a:ext>
            </a:extLst>
          </p:cNvPr>
          <p:cNvSpPr>
            <a:spLocks noChangeAspect="1"/>
          </p:cNvSpPr>
          <p:nvPr/>
        </p:nvSpPr>
        <p:spPr>
          <a:xfrm flipH="1" flipV="1">
            <a:off x="5770603" y="9542567"/>
            <a:ext cx="224215" cy="227409"/>
          </a:xfrm>
          <a:prstGeom prst="ellipse">
            <a:avLst/>
          </a:prstGeom>
          <a:solidFill>
            <a:srgbClr val="C00000"/>
          </a:solidFill>
          <a:ln w="12700">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sz="2701">
              <a:latin typeface="Montserrat Light" pitchFamily="2" charset="77"/>
            </a:endParaRPr>
          </a:p>
        </p:txBody>
      </p:sp>
      <p:sp>
        <p:nvSpPr>
          <p:cNvPr id="89" name="Ellips 88">
            <a:extLst>
              <a:ext uri="{FF2B5EF4-FFF2-40B4-BE49-F238E27FC236}">
                <a16:creationId xmlns:a16="http://schemas.microsoft.com/office/drawing/2014/main" id="{43AD3CE6-5253-4316-8AA2-32EB36FC7943}"/>
              </a:ext>
            </a:extLst>
          </p:cNvPr>
          <p:cNvSpPr>
            <a:spLocks noChangeAspect="1"/>
          </p:cNvSpPr>
          <p:nvPr/>
        </p:nvSpPr>
        <p:spPr>
          <a:xfrm flipH="1" flipV="1">
            <a:off x="6580198" y="10252510"/>
            <a:ext cx="224215" cy="227409"/>
          </a:xfrm>
          <a:prstGeom prst="ellipse">
            <a:avLst/>
          </a:prstGeom>
          <a:solidFill>
            <a:srgbClr val="C00000"/>
          </a:solidFill>
          <a:ln w="12700">
            <a:solidFill>
              <a:schemeClr val="bg1">
                <a:lumMod val="9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sz="2701">
              <a:latin typeface="Montserrat Light" pitchFamily="2" charset="77"/>
            </a:endParaRPr>
          </a:p>
        </p:txBody>
      </p:sp>
      <p:sp>
        <p:nvSpPr>
          <p:cNvPr id="90" name="Ellips 89">
            <a:extLst>
              <a:ext uri="{FF2B5EF4-FFF2-40B4-BE49-F238E27FC236}">
                <a16:creationId xmlns:a16="http://schemas.microsoft.com/office/drawing/2014/main" id="{1B830BA8-317B-4DAE-9BE9-1DBBD9B295C2}"/>
              </a:ext>
            </a:extLst>
          </p:cNvPr>
          <p:cNvSpPr>
            <a:spLocks noChangeAspect="1"/>
          </p:cNvSpPr>
          <p:nvPr/>
        </p:nvSpPr>
        <p:spPr>
          <a:xfrm flipH="1" flipV="1">
            <a:off x="5770603" y="10252510"/>
            <a:ext cx="224215" cy="227409"/>
          </a:xfrm>
          <a:prstGeom prst="ellipse">
            <a:avLst/>
          </a:prstGeom>
          <a:solidFill>
            <a:srgbClr val="C00000"/>
          </a:solidFill>
          <a:ln w="12700">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sz="2701">
              <a:latin typeface="Montserrat Light" pitchFamily="2" charset="77"/>
            </a:endParaRPr>
          </a:p>
        </p:txBody>
      </p:sp>
      <p:sp>
        <p:nvSpPr>
          <p:cNvPr id="91" name="Ellips 90">
            <a:extLst>
              <a:ext uri="{FF2B5EF4-FFF2-40B4-BE49-F238E27FC236}">
                <a16:creationId xmlns:a16="http://schemas.microsoft.com/office/drawing/2014/main" id="{793FB0D9-6546-4012-AEF1-D5BCA530257B}"/>
              </a:ext>
            </a:extLst>
          </p:cNvPr>
          <p:cNvSpPr>
            <a:spLocks noChangeAspect="1"/>
          </p:cNvSpPr>
          <p:nvPr/>
        </p:nvSpPr>
        <p:spPr>
          <a:xfrm flipH="1" flipV="1">
            <a:off x="6580198" y="10962450"/>
            <a:ext cx="224215" cy="227409"/>
          </a:xfrm>
          <a:prstGeom prst="ellipse">
            <a:avLst/>
          </a:prstGeom>
          <a:solidFill>
            <a:srgbClr val="C00000"/>
          </a:solidFill>
          <a:ln w="12700">
            <a:solidFill>
              <a:schemeClr val="bg1">
                <a:lumMod val="9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sz="2701">
              <a:latin typeface="Montserrat Light" pitchFamily="2" charset="77"/>
            </a:endParaRPr>
          </a:p>
        </p:txBody>
      </p:sp>
      <p:sp>
        <p:nvSpPr>
          <p:cNvPr id="92" name="Ellips 91">
            <a:extLst>
              <a:ext uri="{FF2B5EF4-FFF2-40B4-BE49-F238E27FC236}">
                <a16:creationId xmlns:a16="http://schemas.microsoft.com/office/drawing/2014/main" id="{FEDE1C5E-F97E-463D-ADAE-FA8CD626B433}"/>
              </a:ext>
            </a:extLst>
          </p:cNvPr>
          <p:cNvSpPr>
            <a:spLocks noChangeAspect="1"/>
          </p:cNvSpPr>
          <p:nvPr/>
        </p:nvSpPr>
        <p:spPr>
          <a:xfrm flipH="1" flipV="1">
            <a:off x="5770603" y="10962450"/>
            <a:ext cx="224215" cy="227409"/>
          </a:xfrm>
          <a:prstGeom prst="ellipse">
            <a:avLst/>
          </a:prstGeom>
          <a:solidFill>
            <a:srgbClr val="C00000"/>
          </a:solidFill>
          <a:ln w="12700">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sz="2701">
              <a:latin typeface="Montserrat Light" pitchFamily="2" charset="77"/>
            </a:endParaRPr>
          </a:p>
        </p:txBody>
      </p:sp>
      <p:sp>
        <p:nvSpPr>
          <p:cNvPr id="93" name="Ellips 92">
            <a:extLst>
              <a:ext uri="{FF2B5EF4-FFF2-40B4-BE49-F238E27FC236}">
                <a16:creationId xmlns:a16="http://schemas.microsoft.com/office/drawing/2014/main" id="{7823E98F-5759-4629-88EA-1C9B5D1AF9FF}"/>
              </a:ext>
            </a:extLst>
          </p:cNvPr>
          <p:cNvSpPr>
            <a:spLocks noChangeAspect="1"/>
          </p:cNvSpPr>
          <p:nvPr/>
        </p:nvSpPr>
        <p:spPr>
          <a:xfrm flipH="1" flipV="1">
            <a:off x="6580198" y="11672393"/>
            <a:ext cx="224215" cy="227409"/>
          </a:xfrm>
          <a:prstGeom prst="ellipse">
            <a:avLst/>
          </a:prstGeom>
          <a:solidFill>
            <a:srgbClr val="C00000"/>
          </a:solidFill>
          <a:ln w="12700">
            <a:solidFill>
              <a:schemeClr val="bg1">
                <a:lumMod val="9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sz="2701">
              <a:latin typeface="Montserrat Light" pitchFamily="2" charset="77"/>
            </a:endParaRPr>
          </a:p>
        </p:txBody>
      </p:sp>
      <p:sp>
        <p:nvSpPr>
          <p:cNvPr id="94" name="Ellips 93">
            <a:extLst>
              <a:ext uri="{FF2B5EF4-FFF2-40B4-BE49-F238E27FC236}">
                <a16:creationId xmlns:a16="http://schemas.microsoft.com/office/drawing/2014/main" id="{4535A5C9-1E33-4920-B760-4B33C898E465}"/>
              </a:ext>
            </a:extLst>
          </p:cNvPr>
          <p:cNvSpPr>
            <a:spLocks noChangeAspect="1"/>
          </p:cNvSpPr>
          <p:nvPr/>
        </p:nvSpPr>
        <p:spPr>
          <a:xfrm flipH="1" flipV="1">
            <a:off x="5770603" y="11672393"/>
            <a:ext cx="224215" cy="227409"/>
          </a:xfrm>
          <a:prstGeom prst="ellipse">
            <a:avLst/>
          </a:prstGeom>
          <a:solidFill>
            <a:srgbClr val="C00000"/>
          </a:solidFill>
          <a:ln w="12700">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sz="2701">
              <a:latin typeface="Montserrat Light" pitchFamily="2" charset="77"/>
            </a:endParaRPr>
          </a:p>
        </p:txBody>
      </p:sp>
      <p:sp>
        <p:nvSpPr>
          <p:cNvPr id="95" name="Ellips 94">
            <a:extLst>
              <a:ext uri="{FF2B5EF4-FFF2-40B4-BE49-F238E27FC236}">
                <a16:creationId xmlns:a16="http://schemas.microsoft.com/office/drawing/2014/main" id="{CF15CD3A-FC84-45CC-879A-68FE5B24CE0B}"/>
              </a:ext>
            </a:extLst>
          </p:cNvPr>
          <p:cNvSpPr>
            <a:spLocks noChangeAspect="1"/>
          </p:cNvSpPr>
          <p:nvPr/>
        </p:nvSpPr>
        <p:spPr>
          <a:xfrm flipH="1" flipV="1">
            <a:off x="10235353" y="3842906"/>
            <a:ext cx="224215" cy="227409"/>
          </a:xfrm>
          <a:prstGeom prst="ellipse">
            <a:avLst/>
          </a:prstGeom>
          <a:solidFill>
            <a:srgbClr val="C00000"/>
          </a:solidFill>
          <a:ln w="12700">
            <a:solidFill>
              <a:schemeClr val="bg1">
                <a:lumMod val="9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sz="2701">
              <a:latin typeface="Montserrat Light" pitchFamily="2" charset="77"/>
            </a:endParaRPr>
          </a:p>
        </p:txBody>
      </p:sp>
      <p:sp>
        <p:nvSpPr>
          <p:cNvPr id="96" name="Ellips 95">
            <a:extLst>
              <a:ext uri="{FF2B5EF4-FFF2-40B4-BE49-F238E27FC236}">
                <a16:creationId xmlns:a16="http://schemas.microsoft.com/office/drawing/2014/main" id="{D2D3B1B2-B04D-4642-95A1-6EFBC32508E3}"/>
              </a:ext>
            </a:extLst>
          </p:cNvPr>
          <p:cNvSpPr>
            <a:spLocks noChangeAspect="1"/>
          </p:cNvSpPr>
          <p:nvPr/>
        </p:nvSpPr>
        <p:spPr>
          <a:xfrm flipH="1" flipV="1">
            <a:off x="9425753" y="3842906"/>
            <a:ext cx="224215" cy="227409"/>
          </a:xfrm>
          <a:prstGeom prst="ellipse">
            <a:avLst/>
          </a:prstGeom>
          <a:solidFill>
            <a:srgbClr val="00B050"/>
          </a:solidFill>
          <a:ln w="12700">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sz="2701">
              <a:latin typeface="Montserrat Light" pitchFamily="2" charset="77"/>
            </a:endParaRPr>
          </a:p>
        </p:txBody>
      </p:sp>
      <p:sp>
        <p:nvSpPr>
          <p:cNvPr id="97" name="Ellips 96">
            <a:extLst>
              <a:ext uri="{FF2B5EF4-FFF2-40B4-BE49-F238E27FC236}">
                <a16:creationId xmlns:a16="http://schemas.microsoft.com/office/drawing/2014/main" id="{E06682DB-8C83-4F77-8130-8D3A0235BAE0}"/>
              </a:ext>
            </a:extLst>
          </p:cNvPr>
          <p:cNvSpPr>
            <a:spLocks noChangeAspect="1"/>
          </p:cNvSpPr>
          <p:nvPr/>
        </p:nvSpPr>
        <p:spPr>
          <a:xfrm flipH="1" flipV="1">
            <a:off x="10235353" y="4552849"/>
            <a:ext cx="224215" cy="227409"/>
          </a:xfrm>
          <a:prstGeom prst="ellipse">
            <a:avLst/>
          </a:prstGeom>
          <a:solidFill>
            <a:srgbClr val="C00000"/>
          </a:solidFill>
          <a:ln w="12700">
            <a:solidFill>
              <a:schemeClr val="bg1">
                <a:lumMod val="9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sz="2701">
              <a:latin typeface="Montserrat Light" pitchFamily="2" charset="77"/>
            </a:endParaRPr>
          </a:p>
        </p:txBody>
      </p:sp>
      <p:sp>
        <p:nvSpPr>
          <p:cNvPr id="98" name="Ellips 97">
            <a:extLst>
              <a:ext uri="{FF2B5EF4-FFF2-40B4-BE49-F238E27FC236}">
                <a16:creationId xmlns:a16="http://schemas.microsoft.com/office/drawing/2014/main" id="{1E0BF9A3-62A4-4A09-AC82-B300D8C93F31}"/>
              </a:ext>
            </a:extLst>
          </p:cNvPr>
          <p:cNvSpPr>
            <a:spLocks noChangeAspect="1"/>
          </p:cNvSpPr>
          <p:nvPr/>
        </p:nvSpPr>
        <p:spPr>
          <a:xfrm flipH="1" flipV="1">
            <a:off x="9425753" y="4552849"/>
            <a:ext cx="224215" cy="227409"/>
          </a:xfrm>
          <a:prstGeom prst="ellipse">
            <a:avLst/>
          </a:prstGeom>
          <a:solidFill>
            <a:srgbClr val="00B050"/>
          </a:solidFill>
          <a:ln w="12700">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sz="2701">
              <a:latin typeface="Montserrat Light" pitchFamily="2" charset="77"/>
            </a:endParaRPr>
          </a:p>
        </p:txBody>
      </p:sp>
      <p:sp>
        <p:nvSpPr>
          <p:cNvPr id="99" name="Ellips 98">
            <a:extLst>
              <a:ext uri="{FF2B5EF4-FFF2-40B4-BE49-F238E27FC236}">
                <a16:creationId xmlns:a16="http://schemas.microsoft.com/office/drawing/2014/main" id="{5667A452-6489-4D16-BBDB-9B87FD458DB1}"/>
              </a:ext>
            </a:extLst>
          </p:cNvPr>
          <p:cNvSpPr>
            <a:spLocks noChangeAspect="1"/>
          </p:cNvSpPr>
          <p:nvPr/>
        </p:nvSpPr>
        <p:spPr>
          <a:xfrm flipH="1" flipV="1">
            <a:off x="10235353" y="5262789"/>
            <a:ext cx="224215" cy="227409"/>
          </a:xfrm>
          <a:prstGeom prst="ellipse">
            <a:avLst/>
          </a:prstGeom>
          <a:solidFill>
            <a:srgbClr val="C00000"/>
          </a:solidFill>
          <a:ln w="12700">
            <a:solidFill>
              <a:schemeClr val="bg1">
                <a:lumMod val="9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sz="2701">
              <a:latin typeface="Montserrat Light" pitchFamily="2" charset="77"/>
            </a:endParaRPr>
          </a:p>
        </p:txBody>
      </p:sp>
      <p:sp>
        <p:nvSpPr>
          <p:cNvPr id="100" name="Ellips 99">
            <a:extLst>
              <a:ext uri="{FF2B5EF4-FFF2-40B4-BE49-F238E27FC236}">
                <a16:creationId xmlns:a16="http://schemas.microsoft.com/office/drawing/2014/main" id="{C9B6E59E-FE36-4A52-9D0A-313AD89F4784}"/>
              </a:ext>
            </a:extLst>
          </p:cNvPr>
          <p:cNvSpPr>
            <a:spLocks noChangeAspect="1"/>
          </p:cNvSpPr>
          <p:nvPr/>
        </p:nvSpPr>
        <p:spPr>
          <a:xfrm flipH="1" flipV="1">
            <a:off x="9425753" y="5262789"/>
            <a:ext cx="224215" cy="227409"/>
          </a:xfrm>
          <a:prstGeom prst="ellipse">
            <a:avLst/>
          </a:prstGeom>
          <a:solidFill>
            <a:srgbClr val="00B050"/>
          </a:solidFill>
          <a:ln w="12700">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sz="2701">
              <a:latin typeface="Montserrat Light" pitchFamily="2" charset="77"/>
            </a:endParaRPr>
          </a:p>
        </p:txBody>
      </p:sp>
      <p:sp>
        <p:nvSpPr>
          <p:cNvPr id="101" name="Ellips 100">
            <a:extLst>
              <a:ext uri="{FF2B5EF4-FFF2-40B4-BE49-F238E27FC236}">
                <a16:creationId xmlns:a16="http://schemas.microsoft.com/office/drawing/2014/main" id="{CAB7642C-FDA5-463B-84EB-78813F922952}"/>
              </a:ext>
            </a:extLst>
          </p:cNvPr>
          <p:cNvSpPr>
            <a:spLocks noChangeAspect="1"/>
          </p:cNvSpPr>
          <p:nvPr/>
        </p:nvSpPr>
        <p:spPr>
          <a:xfrm flipH="1" flipV="1">
            <a:off x="10235353" y="5972732"/>
            <a:ext cx="224215" cy="227409"/>
          </a:xfrm>
          <a:prstGeom prst="ellipse">
            <a:avLst/>
          </a:prstGeom>
          <a:solidFill>
            <a:srgbClr val="C00000"/>
          </a:solidFill>
          <a:ln w="12700">
            <a:solidFill>
              <a:schemeClr val="bg1">
                <a:lumMod val="9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sz="2701">
              <a:latin typeface="Montserrat Light" pitchFamily="2" charset="77"/>
            </a:endParaRPr>
          </a:p>
        </p:txBody>
      </p:sp>
      <p:sp>
        <p:nvSpPr>
          <p:cNvPr id="102" name="Ellips 101">
            <a:extLst>
              <a:ext uri="{FF2B5EF4-FFF2-40B4-BE49-F238E27FC236}">
                <a16:creationId xmlns:a16="http://schemas.microsoft.com/office/drawing/2014/main" id="{90ECBF6B-97F1-4C3E-BF83-E6FB091D643F}"/>
              </a:ext>
            </a:extLst>
          </p:cNvPr>
          <p:cNvSpPr>
            <a:spLocks noChangeAspect="1"/>
          </p:cNvSpPr>
          <p:nvPr/>
        </p:nvSpPr>
        <p:spPr>
          <a:xfrm flipH="1" flipV="1">
            <a:off x="9425753" y="5972732"/>
            <a:ext cx="224215" cy="227409"/>
          </a:xfrm>
          <a:prstGeom prst="ellipse">
            <a:avLst/>
          </a:prstGeom>
          <a:solidFill>
            <a:srgbClr val="00B050"/>
          </a:solidFill>
          <a:ln w="12700">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sz="2701">
              <a:latin typeface="Montserrat Light" pitchFamily="2" charset="77"/>
            </a:endParaRPr>
          </a:p>
        </p:txBody>
      </p:sp>
      <p:sp>
        <p:nvSpPr>
          <p:cNvPr id="103" name="Ellips 102">
            <a:extLst>
              <a:ext uri="{FF2B5EF4-FFF2-40B4-BE49-F238E27FC236}">
                <a16:creationId xmlns:a16="http://schemas.microsoft.com/office/drawing/2014/main" id="{44C11F2F-3B65-49E5-B1DB-D72A4CF86660}"/>
              </a:ext>
            </a:extLst>
          </p:cNvPr>
          <p:cNvSpPr>
            <a:spLocks noChangeAspect="1"/>
          </p:cNvSpPr>
          <p:nvPr/>
        </p:nvSpPr>
        <p:spPr>
          <a:xfrm flipH="1" flipV="1">
            <a:off x="10235353" y="6705399"/>
            <a:ext cx="224215" cy="227409"/>
          </a:xfrm>
          <a:prstGeom prst="ellipse">
            <a:avLst/>
          </a:prstGeom>
          <a:solidFill>
            <a:srgbClr val="C00000"/>
          </a:solidFill>
          <a:ln w="12700">
            <a:solidFill>
              <a:schemeClr val="bg1">
                <a:lumMod val="9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sz="2701">
              <a:latin typeface="Montserrat Light" pitchFamily="2" charset="77"/>
            </a:endParaRPr>
          </a:p>
        </p:txBody>
      </p:sp>
      <p:sp>
        <p:nvSpPr>
          <p:cNvPr id="104" name="Ellips 103">
            <a:extLst>
              <a:ext uri="{FF2B5EF4-FFF2-40B4-BE49-F238E27FC236}">
                <a16:creationId xmlns:a16="http://schemas.microsoft.com/office/drawing/2014/main" id="{5C540486-B0CD-4BD2-8297-17DFE67C0D64}"/>
              </a:ext>
            </a:extLst>
          </p:cNvPr>
          <p:cNvSpPr>
            <a:spLocks noChangeAspect="1"/>
          </p:cNvSpPr>
          <p:nvPr/>
        </p:nvSpPr>
        <p:spPr>
          <a:xfrm flipH="1" flipV="1">
            <a:off x="9425753" y="6705399"/>
            <a:ext cx="224215" cy="227409"/>
          </a:xfrm>
          <a:prstGeom prst="ellipse">
            <a:avLst/>
          </a:prstGeom>
          <a:solidFill>
            <a:srgbClr val="C00000"/>
          </a:solidFill>
          <a:ln w="12700">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sz="2701">
              <a:latin typeface="Montserrat Light" pitchFamily="2" charset="77"/>
            </a:endParaRPr>
          </a:p>
        </p:txBody>
      </p:sp>
      <p:sp>
        <p:nvSpPr>
          <p:cNvPr id="105" name="Ellips 104">
            <a:extLst>
              <a:ext uri="{FF2B5EF4-FFF2-40B4-BE49-F238E27FC236}">
                <a16:creationId xmlns:a16="http://schemas.microsoft.com/office/drawing/2014/main" id="{34FB59F0-0D25-4C0B-852F-5A47D12AA1E2}"/>
              </a:ext>
            </a:extLst>
          </p:cNvPr>
          <p:cNvSpPr>
            <a:spLocks noChangeAspect="1"/>
          </p:cNvSpPr>
          <p:nvPr/>
        </p:nvSpPr>
        <p:spPr>
          <a:xfrm flipH="1" flipV="1">
            <a:off x="10235353" y="7415342"/>
            <a:ext cx="224215" cy="227409"/>
          </a:xfrm>
          <a:prstGeom prst="ellipse">
            <a:avLst/>
          </a:prstGeom>
          <a:solidFill>
            <a:srgbClr val="C00000"/>
          </a:solidFill>
          <a:ln w="12700">
            <a:solidFill>
              <a:schemeClr val="bg1">
                <a:lumMod val="9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sz="2701">
              <a:latin typeface="Montserrat Light" pitchFamily="2" charset="77"/>
            </a:endParaRPr>
          </a:p>
        </p:txBody>
      </p:sp>
      <p:sp>
        <p:nvSpPr>
          <p:cNvPr id="106" name="Ellips 105">
            <a:extLst>
              <a:ext uri="{FF2B5EF4-FFF2-40B4-BE49-F238E27FC236}">
                <a16:creationId xmlns:a16="http://schemas.microsoft.com/office/drawing/2014/main" id="{D4E35022-4335-424C-B17A-1E9A2BA81842}"/>
              </a:ext>
            </a:extLst>
          </p:cNvPr>
          <p:cNvSpPr>
            <a:spLocks noChangeAspect="1"/>
          </p:cNvSpPr>
          <p:nvPr/>
        </p:nvSpPr>
        <p:spPr>
          <a:xfrm flipH="1" flipV="1">
            <a:off x="9425753" y="7415342"/>
            <a:ext cx="224215" cy="227409"/>
          </a:xfrm>
          <a:prstGeom prst="ellipse">
            <a:avLst/>
          </a:prstGeom>
          <a:solidFill>
            <a:srgbClr val="C00000"/>
          </a:solidFill>
          <a:ln w="12700">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sz="2701">
              <a:latin typeface="Montserrat Light" pitchFamily="2" charset="77"/>
            </a:endParaRPr>
          </a:p>
        </p:txBody>
      </p:sp>
      <p:sp>
        <p:nvSpPr>
          <p:cNvPr id="107" name="Ellips 106">
            <a:extLst>
              <a:ext uri="{FF2B5EF4-FFF2-40B4-BE49-F238E27FC236}">
                <a16:creationId xmlns:a16="http://schemas.microsoft.com/office/drawing/2014/main" id="{FDD1361D-94B6-405F-AAF4-1452B15C4569}"/>
              </a:ext>
            </a:extLst>
          </p:cNvPr>
          <p:cNvSpPr>
            <a:spLocks noChangeAspect="1"/>
          </p:cNvSpPr>
          <p:nvPr/>
        </p:nvSpPr>
        <p:spPr>
          <a:xfrm flipH="1" flipV="1">
            <a:off x="10235353" y="8125283"/>
            <a:ext cx="224215" cy="227409"/>
          </a:xfrm>
          <a:prstGeom prst="ellipse">
            <a:avLst/>
          </a:prstGeom>
          <a:solidFill>
            <a:srgbClr val="C00000"/>
          </a:solidFill>
          <a:ln w="12700">
            <a:solidFill>
              <a:schemeClr val="bg1">
                <a:lumMod val="9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sz="2701">
              <a:latin typeface="Montserrat Light" pitchFamily="2" charset="77"/>
            </a:endParaRPr>
          </a:p>
        </p:txBody>
      </p:sp>
      <p:sp>
        <p:nvSpPr>
          <p:cNvPr id="108" name="Ellips 107">
            <a:extLst>
              <a:ext uri="{FF2B5EF4-FFF2-40B4-BE49-F238E27FC236}">
                <a16:creationId xmlns:a16="http://schemas.microsoft.com/office/drawing/2014/main" id="{6A626959-EE09-4637-A7A5-B6A72791C9C3}"/>
              </a:ext>
            </a:extLst>
          </p:cNvPr>
          <p:cNvSpPr>
            <a:spLocks noChangeAspect="1"/>
          </p:cNvSpPr>
          <p:nvPr/>
        </p:nvSpPr>
        <p:spPr>
          <a:xfrm flipH="1" flipV="1">
            <a:off x="9425753" y="8125283"/>
            <a:ext cx="224215" cy="227409"/>
          </a:xfrm>
          <a:prstGeom prst="ellipse">
            <a:avLst/>
          </a:prstGeom>
          <a:solidFill>
            <a:srgbClr val="C00000"/>
          </a:solidFill>
          <a:ln w="12700">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sz="2701">
              <a:latin typeface="Montserrat Light" pitchFamily="2" charset="77"/>
            </a:endParaRPr>
          </a:p>
        </p:txBody>
      </p:sp>
      <p:sp>
        <p:nvSpPr>
          <p:cNvPr id="109" name="Ellips 108">
            <a:extLst>
              <a:ext uri="{FF2B5EF4-FFF2-40B4-BE49-F238E27FC236}">
                <a16:creationId xmlns:a16="http://schemas.microsoft.com/office/drawing/2014/main" id="{83682AF8-E4F3-4E82-A801-0E220F8B1D36}"/>
              </a:ext>
            </a:extLst>
          </p:cNvPr>
          <p:cNvSpPr>
            <a:spLocks noChangeAspect="1"/>
          </p:cNvSpPr>
          <p:nvPr/>
        </p:nvSpPr>
        <p:spPr>
          <a:xfrm flipH="1" flipV="1">
            <a:off x="10235353" y="8835226"/>
            <a:ext cx="224215" cy="227409"/>
          </a:xfrm>
          <a:prstGeom prst="ellipse">
            <a:avLst/>
          </a:prstGeom>
          <a:solidFill>
            <a:srgbClr val="C00000"/>
          </a:solidFill>
          <a:ln w="12700">
            <a:solidFill>
              <a:schemeClr val="bg1">
                <a:lumMod val="9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sz="2701">
              <a:latin typeface="Montserrat Light" pitchFamily="2" charset="77"/>
            </a:endParaRPr>
          </a:p>
        </p:txBody>
      </p:sp>
      <p:sp>
        <p:nvSpPr>
          <p:cNvPr id="110" name="Ellips 109">
            <a:extLst>
              <a:ext uri="{FF2B5EF4-FFF2-40B4-BE49-F238E27FC236}">
                <a16:creationId xmlns:a16="http://schemas.microsoft.com/office/drawing/2014/main" id="{4E081C30-196A-4C67-8AB9-4C3A990E5EB8}"/>
              </a:ext>
            </a:extLst>
          </p:cNvPr>
          <p:cNvSpPr>
            <a:spLocks noChangeAspect="1"/>
          </p:cNvSpPr>
          <p:nvPr/>
        </p:nvSpPr>
        <p:spPr>
          <a:xfrm flipH="1" flipV="1">
            <a:off x="9425753" y="8835226"/>
            <a:ext cx="224215" cy="227409"/>
          </a:xfrm>
          <a:prstGeom prst="ellipse">
            <a:avLst/>
          </a:prstGeom>
          <a:solidFill>
            <a:srgbClr val="C00000"/>
          </a:solidFill>
          <a:ln w="12700">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sz="2701">
              <a:latin typeface="Montserrat Light" pitchFamily="2" charset="77"/>
            </a:endParaRPr>
          </a:p>
        </p:txBody>
      </p:sp>
      <p:sp>
        <p:nvSpPr>
          <p:cNvPr id="111" name="Ellips 110">
            <a:extLst>
              <a:ext uri="{FF2B5EF4-FFF2-40B4-BE49-F238E27FC236}">
                <a16:creationId xmlns:a16="http://schemas.microsoft.com/office/drawing/2014/main" id="{ABE4DBBA-E691-4288-A789-88B7F1D8A0B3}"/>
              </a:ext>
            </a:extLst>
          </p:cNvPr>
          <p:cNvSpPr>
            <a:spLocks noChangeAspect="1"/>
          </p:cNvSpPr>
          <p:nvPr/>
        </p:nvSpPr>
        <p:spPr>
          <a:xfrm flipH="1" flipV="1">
            <a:off x="10235353" y="9572842"/>
            <a:ext cx="224215" cy="227409"/>
          </a:xfrm>
          <a:prstGeom prst="ellipse">
            <a:avLst/>
          </a:prstGeom>
          <a:solidFill>
            <a:srgbClr val="C00000"/>
          </a:solidFill>
          <a:ln w="12700">
            <a:solidFill>
              <a:schemeClr val="bg1">
                <a:lumMod val="9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sz="2701">
              <a:latin typeface="Montserrat Light" pitchFamily="2" charset="77"/>
            </a:endParaRPr>
          </a:p>
        </p:txBody>
      </p:sp>
      <p:sp>
        <p:nvSpPr>
          <p:cNvPr id="112" name="Ellips 111">
            <a:extLst>
              <a:ext uri="{FF2B5EF4-FFF2-40B4-BE49-F238E27FC236}">
                <a16:creationId xmlns:a16="http://schemas.microsoft.com/office/drawing/2014/main" id="{2F62DA27-F02B-4C46-8807-D1E3BB69B45F}"/>
              </a:ext>
            </a:extLst>
          </p:cNvPr>
          <p:cNvSpPr>
            <a:spLocks noChangeAspect="1"/>
          </p:cNvSpPr>
          <p:nvPr/>
        </p:nvSpPr>
        <p:spPr>
          <a:xfrm flipH="1" flipV="1">
            <a:off x="9425753" y="9572842"/>
            <a:ext cx="224215" cy="227409"/>
          </a:xfrm>
          <a:prstGeom prst="ellipse">
            <a:avLst/>
          </a:prstGeom>
          <a:solidFill>
            <a:srgbClr val="C00000"/>
          </a:solidFill>
          <a:ln w="12700">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sz="2701">
              <a:latin typeface="Montserrat Light" pitchFamily="2" charset="77"/>
            </a:endParaRPr>
          </a:p>
        </p:txBody>
      </p:sp>
      <p:sp>
        <p:nvSpPr>
          <p:cNvPr id="113" name="Ellips 112">
            <a:extLst>
              <a:ext uri="{FF2B5EF4-FFF2-40B4-BE49-F238E27FC236}">
                <a16:creationId xmlns:a16="http://schemas.microsoft.com/office/drawing/2014/main" id="{C67835D6-DB7C-40F8-9C59-314DAA65052A}"/>
              </a:ext>
            </a:extLst>
          </p:cNvPr>
          <p:cNvSpPr>
            <a:spLocks noChangeAspect="1"/>
          </p:cNvSpPr>
          <p:nvPr/>
        </p:nvSpPr>
        <p:spPr>
          <a:xfrm flipH="1" flipV="1">
            <a:off x="10235353" y="10282782"/>
            <a:ext cx="224215" cy="227409"/>
          </a:xfrm>
          <a:prstGeom prst="ellipse">
            <a:avLst/>
          </a:prstGeom>
          <a:solidFill>
            <a:srgbClr val="C00000"/>
          </a:solidFill>
          <a:ln w="12700">
            <a:solidFill>
              <a:schemeClr val="bg1">
                <a:lumMod val="9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sz="2701">
              <a:latin typeface="Montserrat Light" pitchFamily="2" charset="77"/>
            </a:endParaRPr>
          </a:p>
        </p:txBody>
      </p:sp>
      <p:sp>
        <p:nvSpPr>
          <p:cNvPr id="114" name="Ellips 113">
            <a:extLst>
              <a:ext uri="{FF2B5EF4-FFF2-40B4-BE49-F238E27FC236}">
                <a16:creationId xmlns:a16="http://schemas.microsoft.com/office/drawing/2014/main" id="{69D76631-ACF4-42C6-8500-F58443F6D752}"/>
              </a:ext>
            </a:extLst>
          </p:cNvPr>
          <p:cNvSpPr>
            <a:spLocks noChangeAspect="1"/>
          </p:cNvSpPr>
          <p:nvPr/>
        </p:nvSpPr>
        <p:spPr>
          <a:xfrm flipH="1" flipV="1">
            <a:off x="9425753" y="10282782"/>
            <a:ext cx="224215" cy="227409"/>
          </a:xfrm>
          <a:prstGeom prst="ellipse">
            <a:avLst/>
          </a:prstGeom>
          <a:solidFill>
            <a:srgbClr val="C00000"/>
          </a:solidFill>
          <a:ln w="12700">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sz="2701">
              <a:latin typeface="Montserrat Light" pitchFamily="2" charset="77"/>
            </a:endParaRPr>
          </a:p>
        </p:txBody>
      </p:sp>
      <p:sp>
        <p:nvSpPr>
          <p:cNvPr id="115" name="Ellips 114">
            <a:extLst>
              <a:ext uri="{FF2B5EF4-FFF2-40B4-BE49-F238E27FC236}">
                <a16:creationId xmlns:a16="http://schemas.microsoft.com/office/drawing/2014/main" id="{D7AA69C1-2AD4-496D-A973-4DA9B1DE56DD}"/>
              </a:ext>
            </a:extLst>
          </p:cNvPr>
          <p:cNvSpPr>
            <a:spLocks noChangeAspect="1"/>
          </p:cNvSpPr>
          <p:nvPr/>
        </p:nvSpPr>
        <p:spPr>
          <a:xfrm flipH="1" flipV="1">
            <a:off x="10235353" y="10992726"/>
            <a:ext cx="224215" cy="227409"/>
          </a:xfrm>
          <a:prstGeom prst="ellipse">
            <a:avLst/>
          </a:prstGeom>
          <a:solidFill>
            <a:srgbClr val="C00000"/>
          </a:solidFill>
          <a:ln w="12700">
            <a:solidFill>
              <a:schemeClr val="bg1">
                <a:lumMod val="9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sz="2701">
              <a:latin typeface="Montserrat Light" pitchFamily="2" charset="77"/>
            </a:endParaRPr>
          </a:p>
        </p:txBody>
      </p:sp>
      <p:sp>
        <p:nvSpPr>
          <p:cNvPr id="116" name="Ellips 115">
            <a:extLst>
              <a:ext uri="{FF2B5EF4-FFF2-40B4-BE49-F238E27FC236}">
                <a16:creationId xmlns:a16="http://schemas.microsoft.com/office/drawing/2014/main" id="{6B9CBCF1-684C-4000-87C1-DF66306E4778}"/>
              </a:ext>
            </a:extLst>
          </p:cNvPr>
          <p:cNvSpPr>
            <a:spLocks noChangeAspect="1"/>
          </p:cNvSpPr>
          <p:nvPr/>
        </p:nvSpPr>
        <p:spPr>
          <a:xfrm flipH="1" flipV="1">
            <a:off x="9425753" y="10992726"/>
            <a:ext cx="224215" cy="227409"/>
          </a:xfrm>
          <a:prstGeom prst="ellipse">
            <a:avLst/>
          </a:prstGeom>
          <a:solidFill>
            <a:srgbClr val="C00000"/>
          </a:solidFill>
          <a:ln w="12700">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sz="2701">
              <a:latin typeface="Montserrat Light" pitchFamily="2" charset="77"/>
            </a:endParaRPr>
          </a:p>
        </p:txBody>
      </p:sp>
      <p:sp>
        <p:nvSpPr>
          <p:cNvPr id="117" name="Ellips 116">
            <a:extLst>
              <a:ext uri="{FF2B5EF4-FFF2-40B4-BE49-F238E27FC236}">
                <a16:creationId xmlns:a16="http://schemas.microsoft.com/office/drawing/2014/main" id="{8FF99166-AE2D-404A-957E-5773297E337E}"/>
              </a:ext>
            </a:extLst>
          </p:cNvPr>
          <p:cNvSpPr>
            <a:spLocks noChangeAspect="1"/>
          </p:cNvSpPr>
          <p:nvPr/>
        </p:nvSpPr>
        <p:spPr>
          <a:xfrm flipH="1" flipV="1">
            <a:off x="10235353" y="11702666"/>
            <a:ext cx="224215" cy="227409"/>
          </a:xfrm>
          <a:prstGeom prst="ellipse">
            <a:avLst/>
          </a:prstGeom>
          <a:solidFill>
            <a:srgbClr val="C00000"/>
          </a:solidFill>
          <a:ln w="12700">
            <a:solidFill>
              <a:schemeClr val="bg1">
                <a:lumMod val="9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sz="2701">
              <a:latin typeface="Montserrat Light" pitchFamily="2" charset="77"/>
            </a:endParaRPr>
          </a:p>
        </p:txBody>
      </p:sp>
      <p:sp>
        <p:nvSpPr>
          <p:cNvPr id="118" name="Ellips 117">
            <a:extLst>
              <a:ext uri="{FF2B5EF4-FFF2-40B4-BE49-F238E27FC236}">
                <a16:creationId xmlns:a16="http://schemas.microsoft.com/office/drawing/2014/main" id="{29078C02-968C-4FFC-87A7-003869EDD98F}"/>
              </a:ext>
            </a:extLst>
          </p:cNvPr>
          <p:cNvSpPr>
            <a:spLocks noChangeAspect="1"/>
          </p:cNvSpPr>
          <p:nvPr/>
        </p:nvSpPr>
        <p:spPr>
          <a:xfrm flipH="1" flipV="1">
            <a:off x="9425753" y="11702666"/>
            <a:ext cx="224215" cy="227409"/>
          </a:xfrm>
          <a:prstGeom prst="ellipse">
            <a:avLst/>
          </a:prstGeom>
          <a:solidFill>
            <a:srgbClr val="C00000"/>
          </a:solidFill>
          <a:ln w="12700">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sz="2701">
              <a:latin typeface="Montserrat Light" pitchFamily="2" charset="77"/>
            </a:endParaRPr>
          </a:p>
        </p:txBody>
      </p:sp>
      <p:sp>
        <p:nvSpPr>
          <p:cNvPr id="119" name="Ellips 118">
            <a:extLst>
              <a:ext uri="{FF2B5EF4-FFF2-40B4-BE49-F238E27FC236}">
                <a16:creationId xmlns:a16="http://schemas.microsoft.com/office/drawing/2014/main" id="{E85AC2BC-6225-41B1-8D87-73F871DA5B20}"/>
              </a:ext>
            </a:extLst>
          </p:cNvPr>
          <p:cNvSpPr>
            <a:spLocks noChangeAspect="1"/>
          </p:cNvSpPr>
          <p:nvPr/>
        </p:nvSpPr>
        <p:spPr>
          <a:xfrm flipH="1" flipV="1">
            <a:off x="13878186" y="3873234"/>
            <a:ext cx="224215" cy="227409"/>
          </a:xfrm>
          <a:prstGeom prst="ellipse">
            <a:avLst/>
          </a:prstGeom>
          <a:solidFill>
            <a:srgbClr val="C00000"/>
          </a:solidFill>
          <a:ln w="12700">
            <a:solidFill>
              <a:schemeClr val="bg1">
                <a:lumMod val="9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sz="2701">
              <a:latin typeface="Montserrat Light" pitchFamily="2" charset="77"/>
            </a:endParaRPr>
          </a:p>
        </p:txBody>
      </p:sp>
      <p:sp>
        <p:nvSpPr>
          <p:cNvPr id="120" name="Ellips 119">
            <a:extLst>
              <a:ext uri="{FF2B5EF4-FFF2-40B4-BE49-F238E27FC236}">
                <a16:creationId xmlns:a16="http://schemas.microsoft.com/office/drawing/2014/main" id="{250610B7-4486-4423-A27F-A0033DDA486E}"/>
              </a:ext>
            </a:extLst>
          </p:cNvPr>
          <p:cNvSpPr>
            <a:spLocks noChangeAspect="1"/>
          </p:cNvSpPr>
          <p:nvPr/>
        </p:nvSpPr>
        <p:spPr>
          <a:xfrm flipH="1" flipV="1">
            <a:off x="13068588" y="3873234"/>
            <a:ext cx="224215" cy="227409"/>
          </a:xfrm>
          <a:prstGeom prst="ellipse">
            <a:avLst/>
          </a:prstGeom>
          <a:solidFill>
            <a:srgbClr val="00B050"/>
          </a:solidFill>
          <a:ln w="12700">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sz="2701">
              <a:latin typeface="Montserrat Light" pitchFamily="2" charset="77"/>
            </a:endParaRPr>
          </a:p>
        </p:txBody>
      </p:sp>
      <p:sp>
        <p:nvSpPr>
          <p:cNvPr id="121" name="Ellips 120">
            <a:extLst>
              <a:ext uri="{FF2B5EF4-FFF2-40B4-BE49-F238E27FC236}">
                <a16:creationId xmlns:a16="http://schemas.microsoft.com/office/drawing/2014/main" id="{76CBA1B2-1171-4132-9714-CFAE872CAB64}"/>
              </a:ext>
            </a:extLst>
          </p:cNvPr>
          <p:cNvSpPr>
            <a:spLocks noChangeAspect="1"/>
          </p:cNvSpPr>
          <p:nvPr/>
        </p:nvSpPr>
        <p:spPr>
          <a:xfrm flipH="1" flipV="1">
            <a:off x="13878186" y="4583178"/>
            <a:ext cx="224215" cy="227409"/>
          </a:xfrm>
          <a:prstGeom prst="ellipse">
            <a:avLst/>
          </a:prstGeom>
          <a:solidFill>
            <a:srgbClr val="C00000"/>
          </a:solidFill>
          <a:ln w="12700">
            <a:solidFill>
              <a:schemeClr val="bg1">
                <a:lumMod val="9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sz="2701">
              <a:latin typeface="Montserrat Light" pitchFamily="2" charset="77"/>
            </a:endParaRPr>
          </a:p>
        </p:txBody>
      </p:sp>
      <p:sp>
        <p:nvSpPr>
          <p:cNvPr id="122" name="Ellips 121">
            <a:extLst>
              <a:ext uri="{FF2B5EF4-FFF2-40B4-BE49-F238E27FC236}">
                <a16:creationId xmlns:a16="http://schemas.microsoft.com/office/drawing/2014/main" id="{B5714762-8F2F-4A70-B020-CACC9A777417}"/>
              </a:ext>
            </a:extLst>
          </p:cNvPr>
          <p:cNvSpPr>
            <a:spLocks noChangeAspect="1"/>
          </p:cNvSpPr>
          <p:nvPr/>
        </p:nvSpPr>
        <p:spPr>
          <a:xfrm flipH="1" flipV="1">
            <a:off x="13068588" y="4583178"/>
            <a:ext cx="224215" cy="227409"/>
          </a:xfrm>
          <a:prstGeom prst="ellipse">
            <a:avLst/>
          </a:prstGeom>
          <a:solidFill>
            <a:srgbClr val="00B050"/>
          </a:solidFill>
          <a:ln w="12700">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sz="2701">
              <a:latin typeface="Montserrat Light" pitchFamily="2" charset="77"/>
            </a:endParaRPr>
          </a:p>
        </p:txBody>
      </p:sp>
      <p:sp>
        <p:nvSpPr>
          <p:cNvPr id="123" name="Ellips 122">
            <a:extLst>
              <a:ext uri="{FF2B5EF4-FFF2-40B4-BE49-F238E27FC236}">
                <a16:creationId xmlns:a16="http://schemas.microsoft.com/office/drawing/2014/main" id="{ACC14E0D-1C7E-4084-B4C1-3521677DB339}"/>
              </a:ext>
            </a:extLst>
          </p:cNvPr>
          <p:cNvSpPr>
            <a:spLocks noChangeAspect="1"/>
          </p:cNvSpPr>
          <p:nvPr/>
        </p:nvSpPr>
        <p:spPr>
          <a:xfrm flipH="1" flipV="1">
            <a:off x="13878186" y="5293118"/>
            <a:ext cx="224215" cy="227409"/>
          </a:xfrm>
          <a:prstGeom prst="ellipse">
            <a:avLst/>
          </a:prstGeom>
          <a:solidFill>
            <a:srgbClr val="C00000"/>
          </a:solidFill>
          <a:ln w="12700">
            <a:solidFill>
              <a:schemeClr val="bg1">
                <a:lumMod val="9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sz="2701">
              <a:latin typeface="Montserrat Light" pitchFamily="2" charset="77"/>
            </a:endParaRPr>
          </a:p>
        </p:txBody>
      </p:sp>
      <p:sp>
        <p:nvSpPr>
          <p:cNvPr id="124" name="Ellips 123">
            <a:extLst>
              <a:ext uri="{FF2B5EF4-FFF2-40B4-BE49-F238E27FC236}">
                <a16:creationId xmlns:a16="http://schemas.microsoft.com/office/drawing/2014/main" id="{F6B583B7-BE9A-4F9D-9B82-08793175FBC7}"/>
              </a:ext>
            </a:extLst>
          </p:cNvPr>
          <p:cNvSpPr>
            <a:spLocks noChangeAspect="1"/>
          </p:cNvSpPr>
          <p:nvPr/>
        </p:nvSpPr>
        <p:spPr>
          <a:xfrm flipH="1" flipV="1">
            <a:off x="13068588" y="5293118"/>
            <a:ext cx="224215" cy="227409"/>
          </a:xfrm>
          <a:prstGeom prst="ellipse">
            <a:avLst/>
          </a:prstGeom>
          <a:solidFill>
            <a:srgbClr val="00B050"/>
          </a:solidFill>
          <a:ln w="12700">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sz="2701">
              <a:latin typeface="Montserrat Light" pitchFamily="2" charset="77"/>
            </a:endParaRPr>
          </a:p>
        </p:txBody>
      </p:sp>
      <p:sp>
        <p:nvSpPr>
          <p:cNvPr id="125" name="Ellips 124">
            <a:extLst>
              <a:ext uri="{FF2B5EF4-FFF2-40B4-BE49-F238E27FC236}">
                <a16:creationId xmlns:a16="http://schemas.microsoft.com/office/drawing/2014/main" id="{417A9BE2-4EE5-48AE-8325-8934419946CB}"/>
              </a:ext>
            </a:extLst>
          </p:cNvPr>
          <p:cNvSpPr>
            <a:spLocks noChangeAspect="1"/>
          </p:cNvSpPr>
          <p:nvPr/>
        </p:nvSpPr>
        <p:spPr>
          <a:xfrm flipH="1" flipV="1">
            <a:off x="13878186" y="6003061"/>
            <a:ext cx="224215" cy="227409"/>
          </a:xfrm>
          <a:prstGeom prst="ellipse">
            <a:avLst/>
          </a:prstGeom>
          <a:solidFill>
            <a:srgbClr val="C00000"/>
          </a:solidFill>
          <a:ln w="12700">
            <a:solidFill>
              <a:schemeClr val="bg1">
                <a:lumMod val="9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sz="2701">
              <a:latin typeface="Montserrat Light" pitchFamily="2" charset="77"/>
            </a:endParaRPr>
          </a:p>
        </p:txBody>
      </p:sp>
      <p:sp>
        <p:nvSpPr>
          <p:cNvPr id="126" name="Ellips 125">
            <a:extLst>
              <a:ext uri="{FF2B5EF4-FFF2-40B4-BE49-F238E27FC236}">
                <a16:creationId xmlns:a16="http://schemas.microsoft.com/office/drawing/2014/main" id="{AC55D0B7-1E3B-4D24-9B9F-620E8625307D}"/>
              </a:ext>
            </a:extLst>
          </p:cNvPr>
          <p:cNvSpPr>
            <a:spLocks noChangeAspect="1"/>
          </p:cNvSpPr>
          <p:nvPr/>
        </p:nvSpPr>
        <p:spPr>
          <a:xfrm flipH="1" flipV="1">
            <a:off x="13068588" y="6003061"/>
            <a:ext cx="224215" cy="227409"/>
          </a:xfrm>
          <a:prstGeom prst="ellipse">
            <a:avLst/>
          </a:prstGeom>
          <a:solidFill>
            <a:srgbClr val="C00000"/>
          </a:solidFill>
          <a:ln w="12700">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sz="2701">
              <a:latin typeface="Montserrat Light" pitchFamily="2" charset="77"/>
            </a:endParaRPr>
          </a:p>
        </p:txBody>
      </p:sp>
      <p:sp>
        <p:nvSpPr>
          <p:cNvPr id="127" name="Ellips 126">
            <a:extLst>
              <a:ext uri="{FF2B5EF4-FFF2-40B4-BE49-F238E27FC236}">
                <a16:creationId xmlns:a16="http://schemas.microsoft.com/office/drawing/2014/main" id="{0BD4FF74-0EAE-4EDD-A672-F89771DDB5B8}"/>
              </a:ext>
            </a:extLst>
          </p:cNvPr>
          <p:cNvSpPr>
            <a:spLocks noChangeAspect="1"/>
          </p:cNvSpPr>
          <p:nvPr/>
        </p:nvSpPr>
        <p:spPr>
          <a:xfrm flipH="1" flipV="1">
            <a:off x="13878186" y="6735728"/>
            <a:ext cx="224215" cy="227409"/>
          </a:xfrm>
          <a:prstGeom prst="ellipse">
            <a:avLst/>
          </a:prstGeom>
          <a:solidFill>
            <a:srgbClr val="C00000"/>
          </a:solidFill>
          <a:ln w="12700">
            <a:solidFill>
              <a:schemeClr val="bg1">
                <a:lumMod val="9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sz="2701">
              <a:latin typeface="Montserrat Light" pitchFamily="2" charset="77"/>
            </a:endParaRPr>
          </a:p>
        </p:txBody>
      </p:sp>
      <p:sp>
        <p:nvSpPr>
          <p:cNvPr id="128" name="Ellips 127">
            <a:extLst>
              <a:ext uri="{FF2B5EF4-FFF2-40B4-BE49-F238E27FC236}">
                <a16:creationId xmlns:a16="http://schemas.microsoft.com/office/drawing/2014/main" id="{CD4D6F92-0D5D-44B5-9304-04DBCF65ABF4}"/>
              </a:ext>
            </a:extLst>
          </p:cNvPr>
          <p:cNvSpPr>
            <a:spLocks noChangeAspect="1"/>
          </p:cNvSpPr>
          <p:nvPr/>
        </p:nvSpPr>
        <p:spPr>
          <a:xfrm flipH="1" flipV="1">
            <a:off x="13068588" y="6735728"/>
            <a:ext cx="224215" cy="227409"/>
          </a:xfrm>
          <a:prstGeom prst="ellipse">
            <a:avLst/>
          </a:prstGeom>
          <a:solidFill>
            <a:srgbClr val="C00000"/>
          </a:solidFill>
          <a:ln w="12700">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sz="2701">
              <a:latin typeface="Montserrat Light" pitchFamily="2" charset="77"/>
            </a:endParaRPr>
          </a:p>
        </p:txBody>
      </p:sp>
      <p:sp>
        <p:nvSpPr>
          <p:cNvPr id="129" name="Ellips 128">
            <a:extLst>
              <a:ext uri="{FF2B5EF4-FFF2-40B4-BE49-F238E27FC236}">
                <a16:creationId xmlns:a16="http://schemas.microsoft.com/office/drawing/2014/main" id="{43D68820-1EF4-41EA-817D-82AF7F601F7A}"/>
              </a:ext>
            </a:extLst>
          </p:cNvPr>
          <p:cNvSpPr>
            <a:spLocks noChangeAspect="1"/>
          </p:cNvSpPr>
          <p:nvPr/>
        </p:nvSpPr>
        <p:spPr>
          <a:xfrm flipH="1" flipV="1">
            <a:off x="13878186" y="7445671"/>
            <a:ext cx="224215" cy="227409"/>
          </a:xfrm>
          <a:prstGeom prst="ellipse">
            <a:avLst/>
          </a:prstGeom>
          <a:solidFill>
            <a:srgbClr val="C00000"/>
          </a:solidFill>
          <a:ln w="12700">
            <a:solidFill>
              <a:schemeClr val="bg1">
                <a:lumMod val="9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sz="2701">
              <a:latin typeface="Montserrat Light" pitchFamily="2" charset="77"/>
            </a:endParaRPr>
          </a:p>
        </p:txBody>
      </p:sp>
      <p:sp>
        <p:nvSpPr>
          <p:cNvPr id="130" name="Ellips 129">
            <a:extLst>
              <a:ext uri="{FF2B5EF4-FFF2-40B4-BE49-F238E27FC236}">
                <a16:creationId xmlns:a16="http://schemas.microsoft.com/office/drawing/2014/main" id="{6F70700F-43F2-43E5-A0CE-7273425EF9CD}"/>
              </a:ext>
            </a:extLst>
          </p:cNvPr>
          <p:cNvSpPr>
            <a:spLocks noChangeAspect="1"/>
          </p:cNvSpPr>
          <p:nvPr/>
        </p:nvSpPr>
        <p:spPr>
          <a:xfrm flipH="1" flipV="1">
            <a:off x="13068588" y="7445671"/>
            <a:ext cx="224215" cy="227409"/>
          </a:xfrm>
          <a:prstGeom prst="ellipse">
            <a:avLst/>
          </a:prstGeom>
          <a:solidFill>
            <a:srgbClr val="C00000"/>
          </a:solidFill>
          <a:ln w="12700">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sz="2701">
              <a:latin typeface="Montserrat Light" pitchFamily="2" charset="77"/>
            </a:endParaRPr>
          </a:p>
        </p:txBody>
      </p:sp>
      <p:sp>
        <p:nvSpPr>
          <p:cNvPr id="131" name="Ellips 130">
            <a:extLst>
              <a:ext uri="{FF2B5EF4-FFF2-40B4-BE49-F238E27FC236}">
                <a16:creationId xmlns:a16="http://schemas.microsoft.com/office/drawing/2014/main" id="{BD0227A0-17F9-4D0E-A198-4CED97EA7905}"/>
              </a:ext>
            </a:extLst>
          </p:cNvPr>
          <p:cNvSpPr>
            <a:spLocks noChangeAspect="1"/>
          </p:cNvSpPr>
          <p:nvPr/>
        </p:nvSpPr>
        <p:spPr>
          <a:xfrm flipH="1" flipV="1">
            <a:off x="13878186" y="8155612"/>
            <a:ext cx="224215" cy="227409"/>
          </a:xfrm>
          <a:prstGeom prst="ellipse">
            <a:avLst/>
          </a:prstGeom>
          <a:solidFill>
            <a:srgbClr val="C00000"/>
          </a:solidFill>
          <a:ln w="12700">
            <a:solidFill>
              <a:schemeClr val="bg1">
                <a:lumMod val="9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sz="2701">
              <a:latin typeface="Montserrat Light" pitchFamily="2" charset="77"/>
            </a:endParaRPr>
          </a:p>
        </p:txBody>
      </p:sp>
      <p:sp>
        <p:nvSpPr>
          <p:cNvPr id="132" name="Ellips 131">
            <a:extLst>
              <a:ext uri="{FF2B5EF4-FFF2-40B4-BE49-F238E27FC236}">
                <a16:creationId xmlns:a16="http://schemas.microsoft.com/office/drawing/2014/main" id="{CAA7441B-496F-4010-B4DE-D7B50C7665E4}"/>
              </a:ext>
            </a:extLst>
          </p:cNvPr>
          <p:cNvSpPr>
            <a:spLocks noChangeAspect="1"/>
          </p:cNvSpPr>
          <p:nvPr/>
        </p:nvSpPr>
        <p:spPr>
          <a:xfrm flipH="1" flipV="1">
            <a:off x="13068588" y="8155612"/>
            <a:ext cx="224215" cy="227409"/>
          </a:xfrm>
          <a:prstGeom prst="ellipse">
            <a:avLst/>
          </a:prstGeom>
          <a:solidFill>
            <a:srgbClr val="C00000"/>
          </a:solidFill>
          <a:ln w="12700">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sz="2701">
              <a:latin typeface="Montserrat Light" pitchFamily="2" charset="77"/>
            </a:endParaRPr>
          </a:p>
        </p:txBody>
      </p:sp>
      <p:sp>
        <p:nvSpPr>
          <p:cNvPr id="133" name="Ellips 132">
            <a:extLst>
              <a:ext uri="{FF2B5EF4-FFF2-40B4-BE49-F238E27FC236}">
                <a16:creationId xmlns:a16="http://schemas.microsoft.com/office/drawing/2014/main" id="{34D83B1F-1F09-47C6-A54B-1E4C06902C19}"/>
              </a:ext>
            </a:extLst>
          </p:cNvPr>
          <p:cNvSpPr>
            <a:spLocks noChangeAspect="1"/>
          </p:cNvSpPr>
          <p:nvPr/>
        </p:nvSpPr>
        <p:spPr>
          <a:xfrm flipH="1" flipV="1">
            <a:off x="13878186" y="8865555"/>
            <a:ext cx="224215" cy="227409"/>
          </a:xfrm>
          <a:prstGeom prst="ellipse">
            <a:avLst/>
          </a:prstGeom>
          <a:solidFill>
            <a:srgbClr val="C00000"/>
          </a:solidFill>
          <a:ln w="12700">
            <a:solidFill>
              <a:schemeClr val="bg1">
                <a:lumMod val="9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sz="2701">
              <a:latin typeface="Montserrat Light" pitchFamily="2" charset="77"/>
            </a:endParaRPr>
          </a:p>
        </p:txBody>
      </p:sp>
      <p:sp>
        <p:nvSpPr>
          <p:cNvPr id="134" name="Ellips 133">
            <a:extLst>
              <a:ext uri="{FF2B5EF4-FFF2-40B4-BE49-F238E27FC236}">
                <a16:creationId xmlns:a16="http://schemas.microsoft.com/office/drawing/2014/main" id="{10A1D029-F358-4AEC-8996-87BF1DF397F3}"/>
              </a:ext>
            </a:extLst>
          </p:cNvPr>
          <p:cNvSpPr>
            <a:spLocks noChangeAspect="1"/>
          </p:cNvSpPr>
          <p:nvPr/>
        </p:nvSpPr>
        <p:spPr>
          <a:xfrm flipH="1" flipV="1">
            <a:off x="13068588" y="8865555"/>
            <a:ext cx="224215" cy="227409"/>
          </a:xfrm>
          <a:prstGeom prst="ellipse">
            <a:avLst/>
          </a:prstGeom>
          <a:solidFill>
            <a:srgbClr val="C00000"/>
          </a:solidFill>
          <a:ln w="12700">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sz="2701">
              <a:latin typeface="Montserrat Light" pitchFamily="2" charset="77"/>
            </a:endParaRPr>
          </a:p>
        </p:txBody>
      </p:sp>
      <p:sp>
        <p:nvSpPr>
          <p:cNvPr id="135" name="Ellips 134">
            <a:extLst>
              <a:ext uri="{FF2B5EF4-FFF2-40B4-BE49-F238E27FC236}">
                <a16:creationId xmlns:a16="http://schemas.microsoft.com/office/drawing/2014/main" id="{233490B5-3062-4F0E-B6CE-5B1DD242E896}"/>
              </a:ext>
            </a:extLst>
          </p:cNvPr>
          <p:cNvSpPr>
            <a:spLocks noChangeAspect="1"/>
          </p:cNvSpPr>
          <p:nvPr/>
        </p:nvSpPr>
        <p:spPr>
          <a:xfrm flipH="1" flipV="1">
            <a:off x="13878186" y="9603171"/>
            <a:ext cx="224215" cy="227409"/>
          </a:xfrm>
          <a:prstGeom prst="ellipse">
            <a:avLst/>
          </a:prstGeom>
          <a:solidFill>
            <a:srgbClr val="C00000"/>
          </a:solidFill>
          <a:ln w="12700">
            <a:solidFill>
              <a:schemeClr val="bg1">
                <a:lumMod val="9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sz="2701">
              <a:latin typeface="Montserrat Light" pitchFamily="2" charset="77"/>
            </a:endParaRPr>
          </a:p>
        </p:txBody>
      </p:sp>
      <p:sp>
        <p:nvSpPr>
          <p:cNvPr id="136" name="Ellips 135">
            <a:extLst>
              <a:ext uri="{FF2B5EF4-FFF2-40B4-BE49-F238E27FC236}">
                <a16:creationId xmlns:a16="http://schemas.microsoft.com/office/drawing/2014/main" id="{FC5C561B-B681-4755-91FA-27BC41A0D495}"/>
              </a:ext>
            </a:extLst>
          </p:cNvPr>
          <p:cNvSpPr>
            <a:spLocks noChangeAspect="1"/>
          </p:cNvSpPr>
          <p:nvPr/>
        </p:nvSpPr>
        <p:spPr>
          <a:xfrm flipH="1" flipV="1">
            <a:off x="13068588" y="9603171"/>
            <a:ext cx="224215" cy="227409"/>
          </a:xfrm>
          <a:prstGeom prst="ellipse">
            <a:avLst/>
          </a:prstGeom>
          <a:solidFill>
            <a:srgbClr val="C00000"/>
          </a:solidFill>
          <a:ln w="12700">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sz="2701">
              <a:latin typeface="Montserrat Light" pitchFamily="2" charset="77"/>
            </a:endParaRPr>
          </a:p>
        </p:txBody>
      </p:sp>
      <p:sp>
        <p:nvSpPr>
          <p:cNvPr id="137" name="Ellips 136">
            <a:extLst>
              <a:ext uri="{FF2B5EF4-FFF2-40B4-BE49-F238E27FC236}">
                <a16:creationId xmlns:a16="http://schemas.microsoft.com/office/drawing/2014/main" id="{C5E362D4-1AC9-473A-9B05-BE4E1FCA6589}"/>
              </a:ext>
            </a:extLst>
          </p:cNvPr>
          <p:cNvSpPr>
            <a:spLocks noChangeAspect="1"/>
          </p:cNvSpPr>
          <p:nvPr/>
        </p:nvSpPr>
        <p:spPr>
          <a:xfrm flipH="1" flipV="1">
            <a:off x="13878186" y="10313111"/>
            <a:ext cx="224215" cy="227409"/>
          </a:xfrm>
          <a:prstGeom prst="ellipse">
            <a:avLst/>
          </a:prstGeom>
          <a:solidFill>
            <a:srgbClr val="C00000"/>
          </a:solidFill>
          <a:ln w="12700">
            <a:solidFill>
              <a:schemeClr val="bg1">
                <a:lumMod val="9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sz="2701">
              <a:latin typeface="Montserrat Light" pitchFamily="2" charset="77"/>
            </a:endParaRPr>
          </a:p>
        </p:txBody>
      </p:sp>
      <p:sp>
        <p:nvSpPr>
          <p:cNvPr id="138" name="Ellips 137">
            <a:extLst>
              <a:ext uri="{FF2B5EF4-FFF2-40B4-BE49-F238E27FC236}">
                <a16:creationId xmlns:a16="http://schemas.microsoft.com/office/drawing/2014/main" id="{7CD68C43-0EB4-41BC-973E-4FE9D0353E61}"/>
              </a:ext>
            </a:extLst>
          </p:cNvPr>
          <p:cNvSpPr>
            <a:spLocks noChangeAspect="1"/>
          </p:cNvSpPr>
          <p:nvPr/>
        </p:nvSpPr>
        <p:spPr>
          <a:xfrm flipH="1" flipV="1">
            <a:off x="13068588" y="10313111"/>
            <a:ext cx="224215" cy="227409"/>
          </a:xfrm>
          <a:prstGeom prst="ellipse">
            <a:avLst/>
          </a:prstGeom>
          <a:solidFill>
            <a:srgbClr val="C00000"/>
          </a:solidFill>
          <a:ln w="12700">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sz="2701">
              <a:latin typeface="Montserrat Light" pitchFamily="2" charset="77"/>
            </a:endParaRPr>
          </a:p>
        </p:txBody>
      </p:sp>
      <p:sp>
        <p:nvSpPr>
          <p:cNvPr id="139" name="Ellips 138">
            <a:extLst>
              <a:ext uri="{FF2B5EF4-FFF2-40B4-BE49-F238E27FC236}">
                <a16:creationId xmlns:a16="http://schemas.microsoft.com/office/drawing/2014/main" id="{05DCC647-CB16-490F-B3A5-0D2603CF70A4}"/>
              </a:ext>
            </a:extLst>
          </p:cNvPr>
          <p:cNvSpPr>
            <a:spLocks noChangeAspect="1"/>
          </p:cNvSpPr>
          <p:nvPr/>
        </p:nvSpPr>
        <p:spPr>
          <a:xfrm flipH="1" flipV="1">
            <a:off x="13878186" y="11023054"/>
            <a:ext cx="224215" cy="227409"/>
          </a:xfrm>
          <a:prstGeom prst="ellipse">
            <a:avLst/>
          </a:prstGeom>
          <a:solidFill>
            <a:srgbClr val="C00000"/>
          </a:solidFill>
          <a:ln w="12700">
            <a:solidFill>
              <a:schemeClr val="bg1">
                <a:lumMod val="9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sz="2701">
              <a:latin typeface="Montserrat Light" pitchFamily="2" charset="77"/>
            </a:endParaRPr>
          </a:p>
        </p:txBody>
      </p:sp>
      <p:sp>
        <p:nvSpPr>
          <p:cNvPr id="140" name="Ellips 139">
            <a:extLst>
              <a:ext uri="{FF2B5EF4-FFF2-40B4-BE49-F238E27FC236}">
                <a16:creationId xmlns:a16="http://schemas.microsoft.com/office/drawing/2014/main" id="{0E3AA1AD-5D5C-4BCE-A4A6-AC54DAF8CE42}"/>
              </a:ext>
            </a:extLst>
          </p:cNvPr>
          <p:cNvSpPr>
            <a:spLocks noChangeAspect="1"/>
          </p:cNvSpPr>
          <p:nvPr/>
        </p:nvSpPr>
        <p:spPr>
          <a:xfrm flipH="1" flipV="1">
            <a:off x="13068588" y="11023054"/>
            <a:ext cx="224215" cy="227409"/>
          </a:xfrm>
          <a:prstGeom prst="ellipse">
            <a:avLst/>
          </a:prstGeom>
          <a:solidFill>
            <a:srgbClr val="C00000"/>
          </a:solidFill>
          <a:ln w="12700">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sz="2701">
              <a:latin typeface="Montserrat Light" pitchFamily="2" charset="77"/>
            </a:endParaRPr>
          </a:p>
        </p:txBody>
      </p:sp>
      <p:sp>
        <p:nvSpPr>
          <p:cNvPr id="141" name="Ellips 140">
            <a:extLst>
              <a:ext uri="{FF2B5EF4-FFF2-40B4-BE49-F238E27FC236}">
                <a16:creationId xmlns:a16="http://schemas.microsoft.com/office/drawing/2014/main" id="{9CE63976-5776-4CB7-AE0E-5A0046280104}"/>
              </a:ext>
            </a:extLst>
          </p:cNvPr>
          <p:cNvSpPr>
            <a:spLocks noChangeAspect="1"/>
          </p:cNvSpPr>
          <p:nvPr/>
        </p:nvSpPr>
        <p:spPr>
          <a:xfrm flipH="1" flipV="1">
            <a:off x="13878186" y="11732995"/>
            <a:ext cx="224215" cy="227409"/>
          </a:xfrm>
          <a:prstGeom prst="ellipse">
            <a:avLst/>
          </a:prstGeom>
          <a:solidFill>
            <a:srgbClr val="C00000"/>
          </a:solidFill>
          <a:ln w="12700">
            <a:solidFill>
              <a:schemeClr val="bg1">
                <a:lumMod val="9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sz="2701">
              <a:latin typeface="Montserrat Light" pitchFamily="2" charset="77"/>
            </a:endParaRPr>
          </a:p>
        </p:txBody>
      </p:sp>
      <p:sp>
        <p:nvSpPr>
          <p:cNvPr id="142" name="Ellips 141">
            <a:extLst>
              <a:ext uri="{FF2B5EF4-FFF2-40B4-BE49-F238E27FC236}">
                <a16:creationId xmlns:a16="http://schemas.microsoft.com/office/drawing/2014/main" id="{F927FB2E-E676-4261-85B2-E20F6D8D0E4C}"/>
              </a:ext>
            </a:extLst>
          </p:cNvPr>
          <p:cNvSpPr>
            <a:spLocks noChangeAspect="1"/>
          </p:cNvSpPr>
          <p:nvPr/>
        </p:nvSpPr>
        <p:spPr>
          <a:xfrm flipH="1" flipV="1">
            <a:off x="13068588" y="11732995"/>
            <a:ext cx="224215" cy="227409"/>
          </a:xfrm>
          <a:prstGeom prst="ellipse">
            <a:avLst/>
          </a:prstGeom>
          <a:solidFill>
            <a:srgbClr val="C00000"/>
          </a:solidFill>
          <a:ln w="12700">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sz="2701">
              <a:latin typeface="Montserrat Light" pitchFamily="2" charset="77"/>
            </a:endParaRPr>
          </a:p>
        </p:txBody>
      </p:sp>
      <p:sp>
        <p:nvSpPr>
          <p:cNvPr id="3" name="Rubrik 1">
            <a:extLst>
              <a:ext uri="{FF2B5EF4-FFF2-40B4-BE49-F238E27FC236}">
                <a16:creationId xmlns:a16="http://schemas.microsoft.com/office/drawing/2014/main" id="{6F1B9893-3A6D-5CCD-CB75-7330E0A6F672}"/>
              </a:ext>
            </a:extLst>
          </p:cNvPr>
          <p:cNvSpPr>
            <a:spLocks noGrp="1"/>
          </p:cNvSpPr>
          <p:nvPr>
            <p:ph type="title"/>
          </p:nvPr>
        </p:nvSpPr>
        <p:spPr>
          <a:xfrm>
            <a:off x="1676291" y="1229856"/>
            <a:ext cx="21029831" cy="1124263"/>
          </a:xfrm>
        </p:spPr>
        <p:txBody>
          <a:bodyPr>
            <a:normAutofit/>
          </a:bodyPr>
          <a:lstStyle/>
          <a:p>
            <a:r>
              <a:rPr lang="sv-SE" sz="7200">
                <a:solidFill>
                  <a:srgbClr val="F5EF88"/>
                </a:solidFill>
                <a:latin typeface="Mongoose Regular" panose="02000000000000000000" pitchFamily="2" charset="77"/>
              </a:rPr>
              <a:t>MILJÖ – BOLLTOUCHPRINCIPEN</a:t>
            </a:r>
          </a:p>
        </p:txBody>
      </p:sp>
      <p:grpSp>
        <p:nvGrpSpPr>
          <p:cNvPr id="8" name="Grupp 7">
            <a:extLst>
              <a:ext uri="{FF2B5EF4-FFF2-40B4-BE49-F238E27FC236}">
                <a16:creationId xmlns:a16="http://schemas.microsoft.com/office/drawing/2014/main" id="{934278A9-9A24-EE19-FEEB-8B360B89F4E1}"/>
              </a:ext>
            </a:extLst>
          </p:cNvPr>
          <p:cNvGrpSpPr/>
          <p:nvPr/>
        </p:nvGrpSpPr>
        <p:grpSpPr>
          <a:xfrm>
            <a:off x="17129278" y="2019016"/>
            <a:ext cx="5576844" cy="5396326"/>
            <a:chOff x="15598440" y="3387270"/>
            <a:chExt cx="5576844" cy="5396326"/>
          </a:xfrm>
        </p:grpSpPr>
        <p:pic>
          <p:nvPicPr>
            <p:cNvPr id="7" name="Bildobjekt 6" descr="En bild som visar cirkel, skärmbild, mörker, ljus&#10;&#10;Automatiskt genererad beskrivning">
              <a:extLst>
                <a:ext uri="{FF2B5EF4-FFF2-40B4-BE49-F238E27FC236}">
                  <a16:creationId xmlns:a16="http://schemas.microsoft.com/office/drawing/2014/main" id="{8E1E587D-6D62-9CEF-AA02-C8D2D5620EE2}"/>
                </a:ext>
              </a:extLst>
            </p:cNvPr>
            <p:cNvPicPr>
              <a:picLocks noChangeAspect="1"/>
            </p:cNvPicPr>
            <p:nvPr/>
          </p:nvPicPr>
          <p:blipFill>
            <a:blip r:embed="rId4"/>
            <a:stretch>
              <a:fillRect/>
            </a:stretch>
          </p:blipFill>
          <p:spPr>
            <a:xfrm>
              <a:off x="15750317" y="3387270"/>
              <a:ext cx="5424967" cy="5396326"/>
            </a:xfrm>
            <a:prstGeom prst="rect">
              <a:avLst/>
            </a:prstGeom>
          </p:spPr>
        </p:pic>
        <p:sp>
          <p:nvSpPr>
            <p:cNvPr id="5" name="Rektangel med rundade hörn 11">
              <a:extLst>
                <a:ext uri="{FF2B5EF4-FFF2-40B4-BE49-F238E27FC236}">
                  <a16:creationId xmlns:a16="http://schemas.microsoft.com/office/drawing/2014/main" id="{5CC3C82E-607B-C06E-3E3D-481C178A2472}"/>
                </a:ext>
              </a:extLst>
            </p:cNvPr>
            <p:cNvSpPr/>
            <p:nvPr/>
          </p:nvSpPr>
          <p:spPr>
            <a:xfrm rot="418476">
              <a:off x="15598440" y="5153207"/>
              <a:ext cx="5472249" cy="3311270"/>
            </a:xfrm>
            <a:prstGeom prst="roundRect">
              <a:avLst/>
            </a:prstGeom>
            <a:noFill/>
            <a:ln w="6350">
              <a:noFill/>
            </a:ln>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sv-SE" sz="1800" b="1">
                  <a:solidFill>
                    <a:schemeClr val="bg1"/>
                  </a:solidFill>
                  <a:latin typeface="Montserrat SemiBold" pitchFamily="2" charset="77"/>
                </a:rPr>
                <a:t>Hur många spelare har bollen </a:t>
              </a:r>
              <a:br>
                <a:rPr lang="sv-SE" sz="1800" b="1">
                  <a:solidFill>
                    <a:schemeClr val="bg1"/>
                  </a:solidFill>
                  <a:latin typeface="Montserrat SemiBold" pitchFamily="2" charset="77"/>
                </a:rPr>
              </a:br>
              <a:r>
                <a:rPr lang="sv-SE" sz="1800" b="1">
                  <a:solidFill>
                    <a:schemeClr val="bg1"/>
                  </a:solidFill>
                  <a:latin typeface="Montserrat SemiBold" pitchFamily="2" charset="77"/>
                </a:rPr>
                <a:t>vid respektive övning? </a:t>
              </a:r>
            </a:p>
            <a:p>
              <a:pPr algn="ctr"/>
              <a:endParaRPr lang="sv-SE" sz="1800">
                <a:solidFill>
                  <a:schemeClr val="bg1"/>
                </a:solidFill>
                <a:latin typeface="Montserrat" panose="00000500000000000000" pitchFamily="2" charset="0"/>
              </a:endParaRPr>
            </a:p>
            <a:p>
              <a:pPr algn="ctr"/>
              <a:r>
                <a:rPr lang="sv-SE" sz="1800">
                  <a:solidFill>
                    <a:schemeClr val="bg1"/>
                  </a:solidFill>
                  <a:latin typeface="Montserrat Light" pitchFamily="2" charset="77"/>
                </a:rPr>
                <a:t>Skapa möjligheter för att så många </a:t>
              </a:r>
              <a:br>
                <a:rPr lang="sv-SE" sz="1800">
                  <a:solidFill>
                    <a:schemeClr val="bg1"/>
                  </a:solidFill>
                  <a:latin typeface="Montserrat Light" pitchFamily="2" charset="77"/>
                </a:rPr>
              </a:br>
              <a:r>
                <a:rPr lang="sv-SE" sz="1800">
                  <a:solidFill>
                    <a:schemeClr val="bg1"/>
                  </a:solidFill>
                  <a:latin typeface="Montserrat Light" pitchFamily="2" charset="77"/>
                </a:rPr>
                <a:t>som möjligt rör bollen så mycket </a:t>
              </a:r>
              <a:br>
                <a:rPr lang="sv-SE" sz="1800">
                  <a:solidFill>
                    <a:schemeClr val="bg1"/>
                  </a:solidFill>
                  <a:latin typeface="Montserrat Light" pitchFamily="2" charset="77"/>
                </a:rPr>
              </a:br>
              <a:r>
                <a:rPr lang="sv-SE" sz="1800">
                  <a:solidFill>
                    <a:schemeClr val="bg1"/>
                  </a:solidFill>
                  <a:latin typeface="Montserrat Light" pitchFamily="2" charset="77"/>
                </a:rPr>
                <a:t>som möjligt.</a:t>
              </a:r>
              <a:r>
                <a:rPr lang="sv-SE" sz="1800">
                  <a:solidFill>
                    <a:schemeClr val="bg1"/>
                  </a:solidFill>
                  <a:latin typeface="Montserrat" panose="00000500000000000000" pitchFamily="2" charset="0"/>
                </a:rPr>
                <a:t> </a:t>
              </a:r>
            </a:p>
          </p:txBody>
        </p:sp>
      </p:grpSp>
    </p:spTree>
    <p:extLst>
      <p:ext uri="{BB962C8B-B14F-4D97-AF65-F5344CB8AC3E}">
        <p14:creationId xmlns:p14="http://schemas.microsoft.com/office/powerpoint/2010/main" val="16668257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ubrik 1">
            <a:extLst>
              <a:ext uri="{FF2B5EF4-FFF2-40B4-BE49-F238E27FC236}">
                <a16:creationId xmlns:a16="http://schemas.microsoft.com/office/drawing/2014/main" id="{C11F3D4F-FAB6-1FCF-A6B7-778B7A2BCCC6}"/>
              </a:ext>
            </a:extLst>
          </p:cNvPr>
          <p:cNvSpPr>
            <a:spLocks noGrp="1"/>
          </p:cNvSpPr>
          <p:nvPr>
            <p:ph type="title" idx="4294967295"/>
          </p:nvPr>
        </p:nvSpPr>
        <p:spPr>
          <a:xfrm>
            <a:off x="1672276" y="4794250"/>
            <a:ext cx="21029613" cy="2649538"/>
          </a:xfrm>
        </p:spPr>
        <p:txBody>
          <a:bodyPr>
            <a:noAutofit/>
          </a:bodyPr>
          <a:lstStyle/>
          <a:p>
            <a:pPr algn="ctr"/>
            <a:r>
              <a:rPr lang="sv-SE" sz="12000">
                <a:solidFill>
                  <a:srgbClr val="F5EF88"/>
                </a:solidFill>
                <a:latin typeface="Mongoose Regular" panose="02000000000000000000" pitchFamily="2" charset="77"/>
              </a:rPr>
              <a:t>VERKSAMHETSPLANERING</a:t>
            </a:r>
            <a:br>
              <a:rPr lang="sv-SE" sz="12000">
                <a:solidFill>
                  <a:srgbClr val="F5EF88"/>
                </a:solidFill>
                <a:latin typeface="Mongoose Regular" panose="02000000000000000000" pitchFamily="2" charset="77"/>
              </a:rPr>
            </a:br>
            <a:r>
              <a:rPr lang="sv-SE" sz="12000">
                <a:solidFill>
                  <a:schemeClr val="bg1"/>
                </a:solidFill>
                <a:latin typeface="Mongoose Regular" panose="02000000000000000000" pitchFamily="2" charset="77"/>
              </a:rPr>
              <a:t>OCH UTVÄRDERING</a:t>
            </a:r>
          </a:p>
        </p:txBody>
      </p:sp>
    </p:spTree>
    <p:extLst>
      <p:ext uri="{BB962C8B-B14F-4D97-AF65-F5344CB8AC3E}">
        <p14:creationId xmlns:p14="http://schemas.microsoft.com/office/powerpoint/2010/main" val="5633363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12" name="Grupp 11">
            <a:extLst>
              <a:ext uri="{FF2B5EF4-FFF2-40B4-BE49-F238E27FC236}">
                <a16:creationId xmlns:a16="http://schemas.microsoft.com/office/drawing/2014/main" id="{5D77CF2F-2D7D-F2BC-25D2-8902EE33AC55}"/>
              </a:ext>
            </a:extLst>
          </p:cNvPr>
          <p:cNvGrpSpPr/>
          <p:nvPr/>
        </p:nvGrpSpPr>
        <p:grpSpPr>
          <a:xfrm>
            <a:off x="11600418" y="5412262"/>
            <a:ext cx="4956979" cy="2997994"/>
            <a:chOff x="11702018" y="5187427"/>
            <a:chExt cx="4956979" cy="2997994"/>
          </a:xfrm>
        </p:grpSpPr>
        <p:pic>
          <p:nvPicPr>
            <p:cNvPr id="9" name="Bildobjekt 8" descr="En bild som visar cirkel, skärmbild, Färggrann, mörker&#10;&#10;Automatiskt genererad beskrivning">
              <a:extLst>
                <a:ext uri="{FF2B5EF4-FFF2-40B4-BE49-F238E27FC236}">
                  <a16:creationId xmlns:a16="http://schemas.microsoft.com/office/drawing/2014/main" id="{6FE8A606-BC5B-DF34-89AF-1AF1102DC677}"/>
                </a:ext>
              </a:extLst>
            </p:cNvPr>
            <p:cNvPicPr>
              <a:picLocks noChangeAspect="1"/>
            </p:cNvPicPr>
            <p:nvPr/>
          </p:nvPicPr>
          <p:blipFill>
            <a:blip r:embed="rId4"/>
            <a:stretch>
              <a:fillRect/>
            </a:stretch>
          </p:blipFill>
          <p:spPr>
            <a:xfrm>
              <a:off x="12681510" y="5187427"/>
              <a:ext cx="2997994" cy="2997994"/>
            </a:xfrm>
            <a:prstGeom prst="rect">
              <a:avLst/>
            </a:prstGeom>
          </p:spPr>
        </p:pic>
        <p:sp>
          <p:nvSpPr>
            <p:cNvPr id="16" name="Rektangel med rundade hörn 11">
              <a:extLst>
                <a:ext uri="{FF2B5EF4-FFF2-40B4-BE49-F238E27FC236}">
                  <a16:creationId xmlns:a16="http://schemas.microsoft.com/office/drawing/2014/main" id="{C92E0C25-6506-49D6-9E72-07B91C9FE960}"/>
                </a:ext>
              </a:extLst>
            </p:cNvPr>
            <p:cNvSpPr/>
            <p:nvPr/>
          </p:nvSpPr>
          <p:spPr>
            <a:xfrm>
              <a:off x="11702018" y="5241356"/>
              <a:ext cx="4956979" cy="2890137"/>
            </a:xfrm>
            <a:prstGeom prst="roundRect">
              <a:avLst/>
            </a:prstGeom>
            <a:no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2400" b="1">
                  <a:solidFill>
                    <a:schemeClr val="bg1"/>
                  </a:solidFill>
                  <a:latin typeface="Montserrat SemiBold" pitchFamily="2" charset="77"/>
                </a:rPr>
                <a:t>Tränarskap</a:t>
              </a:r>
            </a:p>
          </p:txBody>
        </p:sp>
      </p:grpSp>
      <p:grpSp>
        <p:nvGrpSpPr>
          <p:cNvPr id="13" name="Grupp 12">
            <a:extLst>
              <a:ext uri="{FF2B5EF4-FFF2-40B4-BE49-F238E27FC236}">
                <a16:creationId xmlns:a16="http://schemas.microsoft.com/office/drawing/2014/main" id="{9A5678C4-F126-544F-1F52-C59FE870B2A8}"/>
              </a:ext>
            </a:extLst>
          </p:cNvPr>
          <p:cNvGrpSpPr/>
          <p:nvPr/>
        </p:nvGrpSpPr>
        <p:grpSpPr>
          <a:xfrm>
            <a:off x="12661098" y="1563339"/>
            <a:ext cx="4956979" cy="2997994"/>
            <a:chOff x="12910323" y="882703"/>
            <a:chExt cx="4956979" cy="2997994"/>
          </a:xfrm>
        </p:grpSpPr>
        <p:pic>
          <p:nvPicPr>
            <p:cNvPr id="11" name="Bildobjekt 10" descr="En bild som visar cirkel, skärmbild, Färggrann, mörker&#10;&#10;Automatiskt genererad beskrivning">
              <a:extLst>
                <a:ext uri="{FF2B5EF4-FFF2-40B4-BE49-F238E27FC236}">
                  <a16:creationId xmlns:a16="http://schemas.microsoft.com/office/drawing/2014/main" id="{756195ED-EFBF-38C4-446F-557FB308305F}"/>
                </a:ext>
              </a:extLst>
            </p:cNvPr>
            <p:cNvPicPr>
              <a:picLocks noChangeAspect="1"/>
            </p:cNvPicPr>
            <p:nvPr/>
          </p:nvPicPr>
          <p:blipFill>
            <a:blip r:embed="rId4"/>
            <a:stretch>
              <a:fillRect/>
            </a:stretch>
          </p:blipFill>
          <p:spPr>
            <a:xfrm>
              <a:off x="13889815" y="882703"/>
              <a:ext cx="2997994" cy="2997994"/>
            </a:xfrm>
            <a:prstGeom prst="rect">
              <a:avLst/>
            </a:prstGeom>
          </p:spPr>
        </p:pic>
        <p:sp>
          <p:nvSpPr>
            <p:cNvPr id="17" name="Rektangel med rundade hörn 11">
              <a:extLst>
                <a:ext uri="{FF2B5EF4-FFF2-40B4-BE49-F238E27FC236}">
                  <a16:creationId xmlns:a16="http://schemas.microsoft.com/office/drawing/2014/main" id="{6A8A05D8-012A-414E-8FC7-B6939C66B593}"/>
                </a:ext>
              </a:extLst>
            </p:cNvPr>
            <p:cNvSpPr/>
            <p:nvPr/>
          </p:nvSpPr>
          <p:spPr>
            <a:xfrm>
              <a:off x="12910323" y="914360"/>
              <a:ext cx="4956979" cy="2890137"/>
            </a:xfrm>
            <a:prstGeom prst="roundRect">
              <a:avLst/>
            </a:prstGeom>
            <a:no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2400" b="1">
                  <a:solidFill>
                    <a:schemeClr val="bg1"/>
                  </a:solidFill>
                  <a:latin typeface="Montserrat SemiBold" pitchFamily="2" charset="77"/>
                </a:rPr>
                <a:t>Glädje</a:t>
              </a:r>
            </a:p>
          </p:txBody>
        </p:sp>
      </p:grpSp>
      <p:grpSp>
        <p:nvGrpSpPr>
          <p:cNvPr id="24" name="Grupp 23">
            <a:extLst>
              <a:ext uri="{FF2B5EF4-FFF2-40B4-BE49-F238E27FC236}">
                <a16:creationId xmlns:a16="http://schemas.microsoft.com/office/drawing/2014/main" id="{406BECCA-A99A-E929-F51C-2A15DF7449CF}"/>
              </a:ext>
            </a:extLst>
          </p:cNvPr>
          <p:cNvGrpSpPr/>
          <p:nvPr/>
        </p:nvGrpSpPr>
        <p:grpSpPr>
          <a:xfrm>
            <a:off x="18130906" y="5528867"/>
            <a:ext cx="4956979" cy="2997994"/>
            <a:chOff x="18156479" y="5087031"/>
            <a:chExt cx="4956979" cy="2997994"/>
          </a:xfrm>
        </p:grpSpPr>
        <p:pic>
          <p:nvPicPr>
            <p:cNvPr id="18" name="Bildobjekt 17" descr="En bild som visar cirkel, skärmbild, Färggrann, mörker&#10;&#10;Automatiskt genererad beskrivning">
              <a:extLst>
                <a:ext uri="{FF2B5EF4-FFF2-40B4-BE49-F238E27FC236}">
                  <a16:creationId xmlns:a16="http://schemas.microsoft.com/office/drawing/2014/main" id="{18934361-AAE5-EBE1-BC6F-5EC2EAEB3782}"/>
                </a:ext>
              </a:extLst>
            </p:cNvPr>
            <p:cNvPicPr>
              <a:picLocks noChangeAspect="1"/>
            </p:cNvPicPr>
            <p:nvPr/>
          </p:nvPicPr>
          <p:blipFill>
            <a:blip r:embed="rId4"/>
            <a:stretch>
              <a:fillRect/>
            </a:stretch>
          </p:blipFill>
          <p:spPr>
            <a:xfrm>
              <a:off x="19135971" y="5087031"/>
              <a:ext cx="2997994" cy="2997994"/>
            </a:xfrm>
            <a:prstGeom prst="rect">
              <a:avLst/>
            </a:prstGeom>
          </p:spPr>
        </p:pic>
        <p:sp>
          <p:nvSpPr>
            <p:cNvPr id="19" name="Rektangel med rundade hörn 11">
              <a:extLst>
                <a:ext uri="{FF2B5EF4-FFF2-40B4-BE49-F238E27FC236}">
                  <a16:creationId xmlns:a16="http://schemas.microsoft.com/office/drawing/2014/main" id="{83995E77-4F44-4957-8F2F-8A43AC1A2DFD}"/>
                </a:ext>
              </a:extLst>
            </p:cNvPr>
            <p:cNvSpPr/>
            <p:nvPr/>
          </p:nvSpPr>
          <p:spPr>
            <a:xfrm>
              <a:off x="18156479" y="5137964"/>
              <a:ext cx="4956979" cy="2890137"/>
            </a:xfrm>
            <a:prstGeom prst="roundRect">
              <a:avLst/>
            </a:prstGeom>
            <a:no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2400" b="1">
                  <a:solidFill>
                    <a:schemeClr val="bg1"/>
                  </a:solidFill>
                  <a:latin typeface="Montserrat SemiBold" pitchFamily="2" charset="77"/>
                </a:rPr>
                <a:t>Utveckling</a:t>
              </a:r>
            </a:p>
          </p:txBody>
        </p:sp>
      </p:grpSp>
      <p:grpSp>
        <p:nvGrpSpPr>
          <p:cNvPr id="15" name="Grupp 14">
            <a:extLst>
              <a:ext uri="{FF2B5EF4-FFF2-40B4-BE49-F238E27FC236}">
                <a16:creationId xmlns:a16="http://schemas.microsoft.com/office/drawing/2014/main" id="{F332A6F6-3090-70A8-EFD7-C3A13F64F88C}"/>
              </a:ext>
            </a:extLst>
          </p:cNvPr>
          <p:cNvGrpSpPr/>
          <p:nvPr/>
        </p:nvGrpSpPr>
        <p:grpSpPr>
          <a:xfrm>
            <a:off x="17408899" y="1505402"/>
            <a:ext cx="4610081" cy="2997994"/>
            <a:chOff x="17216029" y="936631"/>
            <a:chExt cx="4610081" cy="2997994"/>
          </a:xfrm>
        </p:grpSpPr>
        <p:pic>
          <p:nvPicPr>
            <p:cNvPr id="14" name="Bildobjekt 13" descr="En bild som visar cirkel, skärmbild, Färggrann, mörker&#10;&#10;Automatiskt genererad beskrivning">
              <a:extLst>
                <a:ext uri="{FF2B5EF4-FFF2-40B4-BE49-F238E27FC236}">
                  <a16:creationId xmlns:a16="http://schemas.microsoft.com/office/drawing/2014/main" id="{75F98B96-BDFC-8BA3-43E8-CC6D52EAC823}"/>
                </a:ext>
              </a:extLst>
            </p:cNvPr>
            <p:cNvPicPr>
              <a:picLocks noChangeAspect="1"/>
            </p:cNvPicPr>
            <p:nvPr/>
          </p:nvPicPr>
          <p:blipFill>
            <a:blip r:embed="rId4"/>
            <a:stretch>
              <a:fillRect/>
            </a:stretch>
          </p:blipFill>
          <p:spPr>
            <a:xfrm>
              <a:off x="18022072" y="936631"/>
              <a:ext cx="2997994" cy="2997994"/>
            </a:xfrm>
            <a:prstGeom prst="rect">
              <a:avLst/>
            </a:prstGeom>
          </p:spPr>
        </p:pic>
        <p:sp>
          <p:nvSpPr>
            <p:cNvPr id="22" name="Rektangel med rundade hörn 11">
              <a:extLst>
                <a:ext uri="{FF2B5EF4-FFF2-40B4-BE49-F238E27FC236}">
                  <a16:creationId xmlns:a16="http://schemas.microsoft.com/office/drawing/2014/main" id="{2FC29E6B-547A-4F62-9B9A-DE96BF116AB2}"/>
                </a:ext>
              </a:extLst>
            </p:cNvPr>
            <p:cNvSpPr/>
            <p:nvPr/>
          </p:nvSpPr>
          <p:spPr>
            <a:xfrm>
              <a:off x="17216029" y="1086740"/>
              <a:ext cx="4610081" cy="2697776"/>
            </a:xfrm>
            <a:prstGeom prst="roundRect">
              <a:avLst/>
            </a:prstGeom>
            <a:no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2400" b="1">
                  <a:solidFill>
                    <a:schemeClr val="bg1"/>
                  </a:solidFill>
                  <a:latin typeface="Montserrat SemiBold" pitchFamily="2" charset="77"/>
                </a:rPr>
                <a:t>Trygghet</a:t>
              </a:r>
            </a:p>
          </p:txBody>
        </p:sp>
      </p:grpSp>
      <p:grpSp>
        <p:nvGrpSpPr>
          <p:cNvPr id="25" name="Grupp 24">
            <a:extLst>
              <a:ext uri="{FF2B5EF4-FFF2-40B4-BE49-F238E27FC236}">
                <a16:creationId xmlns:a16="http://schemas.microsoft.com/office/drawing/2014/main" id="{17794844-F941-4D78-FFA7-E92808441516}"/>
              </a:ext>
            </a:extLst>
          </p:cNvPr>
          <p:cNvGrpSpPr/>
          <p:nvPr/>
        </p:nvGrpSpPr>
        <p:grpSpPr>
          <a:xfrm>
            <a:off x="15139588" y="8560365"/>
            <a:ext cx="4610081" cy="2997994"/>
            <a:chOff x="14910988" y="8715542"/>
            <a:chExt cx="4610081" cy="2997994"/>
          </a:xfrm>
        </p:grpSpPr>
        <p:pic>
          <p:nvPicPr>
            <p:cNvPr id="21" name="Bildobjekt 20" descr="En bild som visar cirkel, skärmbild, Färggrann, mörker&#10;&#10;Automatiskt genererad beskrivning">
              <a:extLst>
                <a:ext uri="{FF2B5EF4-FFF2-40B4-BE49-F238E27FC236}">
                  <a16:creationId xmlns:a16="http://schemas.microsoft.com/office/drawing/2014/main" id="{6E25C14C-2A82-850F-FCDA-5E26B0161BDC}"/>
                </a:ext>
              </a:extLst>
            </p:cNvPr>
            <p:cNvPicPr>
              <a:picLocks noChangeAspect="1"/>
            </p:cNvPicPr>
            <p:nvPr/>
          </p:nvPicPr>
          <p:blipFill>
            <a:blip r:embed="rId4"/>
            <a:stretch>
              <a:fillRect/>
            </a:stretch>
          </p:blipFill>
          <p:spPr>
            <a:xfrm>
              <a:off x="15717031" y="8715542"/>
              <a:ext cx="2997994" cy="2997994"/>
            </a:xfrm>
            <a:prstGeom prst="rect">
              <a:avLst/>
            </a:prstGeom>
          </p:spPr>
        </p:pic>
        <p:sp>
          <p:nvSpPr>
            <p:cNvPr id="23" name="Rektangel med rundade hörn 11">
              <a:extLst>
                <a:ext uri="{FF2B5EF4-FFF2-40B4-BE49-F238E27FC236}">
                  <a16:creationId xmlns:a16="http://schemas.microsoft.com/office/drawing/2014/main" id="{2195AC35-1BD1-47F8-85F0-06E8E850CCB9}"/>
                </a:ext>
              </a:extLst>
            </p:cNvPr>
            <p:cNvSpPr/>
            <p:nvPr/>
          </p:nvSpPr>
          <p:spPr>
            <a:xfrm>
              <a:off x="14910988" y="8865651"/>
              <a:ext cx="4610081" cy="2697776"/>
            </a:xfrm>
            <a:prstGeom prst="roundRect">
              <a:avLst/>
            </a:prstGeom>
            <a:no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2400" b="1">
                  <a:solidFill>
                    <a:schemeClr val="bg1"/>
                  </a:solidFill>
                  <a:latin typeface="Montserrat SemiBold" pitchFamily="2" charset="77"/>
                </a:rPr>
                <a:t>Ledarskap</a:t>
              </a:r>
            </a:p>
          </p:txBody>
        </p:sp>
      </p:grpSp>
      <p:sp>
        <p:nvSpPr>
          <p:cNvPr id="4" name="Rubrik 1">
            <a:extLst>
              <a:ext uri="{FF2B5EF4-FFF2-40B4-BE49-F238E27FC236}">
                <a16:creationId xmlns:a16="http://schemas.microsoft.com/office/drawing/2014/main" id="{37BBE1C1-7191-3438-37C2-8C072CD0733F}"/>
              </a:ext>
            </a:extLst>
          </p:cNvPr>
          <p:cNvSpPr txBox="1">
            <a:spLocks/>
          </p:cNvSpPr>
          <p:nvPr/>
        </p:nvSpPr>
        <p:spPr>
          <a:xfrm>
            <a:off x="1674983" y="3000989"/>
            <a:ext cx="21029831" cy="4256861"/>
          </a:xfrm>
          <a:prstGeom prst="rect">
            <a:avLst/>
          </a:prstGeom>
        </p:spPr>
        <p:txBody>
          <a:bodyPr vert="horz" lIns="91440" tIns="45720" rIns="91440" bIns="45720" rtlCol="0" anchor="ctr">
            <a:normAutofit/>
          </a:bodyPr>
          <a:lstStyle>
            <a:lvl1pPr algn="l" defTabSz="1828686" rtl="0" eaLnBrk="1" latinLnBrk="0" hangingPunct="1">
              <a:lnSpc>
                <a:spcPct val="90000"/>
              </a:lnSpc>
              <a:spcBef>
                <a:spcPct val="0"/>
              </a:spcBef>
              <a:buNone/>
              <a:defRPr sz="8799" kern="1200">
                <a:solidFill>
                  <a:schemeClr val="tx1"/>
                </a:solidFill>
                <a:latin typeface="+mj-lt"/>
                <a:ea typeface="+mj-ea"/>
                <a:cs typeface="+mj-cs"/>
              </a:defRPr>
            </a:lvl1pPr>
          </a:lstStyle>
          <a:p>
            <a:r>
              <a:rPr lang="sv-SE" sz="9000">
                <a:solidFill>
                  <a:schemeClr val="bg1"/>
                </a:solidFill>
                <a:latin typeface="Mongoose Regular" panose="02000000000000000000" pitchFamily="2" charset="77"/>
              </a:rPr>
              <a:t>UTVÄRDERING AV </a:t>
            </a:r>
            <a:r>
              <a:rPr lang="sv-SE" sz="9000">
                <a:solidFill>
                  <a:srgbClr val="F5EF88"/>
                </a:solidFill>
                <a:latin typeface="Mongoose Regular" panose="02000000000000000000" pitchFamily="2" charset="77"/>
              </a:rPr>
              <a:t>VERKSAMHETEN</a:t>
            </a:r>
          </a:p>
        </p:txBody>
      </p:sp>
      <p:sp>
        <p:nvSpPr>
          <p:cNvPr id="2" name="textruta 1">
            <a:extLst>
              <a:ext uri="{FF2B5EF4-FFF2-40B4-BE49-F238E27FC236}">
                <a16:creationId xmlns:a16="http://schemas.microsoft.com/office/drawing/2014/main" id="{C8926352-3B13-D10D-D327-4DFDADEFBB71}"/>
              </a:ext>
            </a:extLst>
          </p:cNvPr>
          <p:cNvSpPr txBox="1"/>
          <p:nvPr/>
        </p:nvSpPr>
        <p:spPr>
          <a:xfrm>
            <a:off x="1674983" y="6532331"/>
            <a:ext cx="10710221" cy="4154984"/>
          </a:xfrm>
          <a:prstGeom prst="rect">
            <a:avLst/>
          </a:prstGeom>
          <a:noFill/>
          <a:ln w="12700">
            <a:noFill/>
          </a:ln>
        </p:spPr>
        <p:txBody>
          <a:bodyPr wrap="square" rtlCol="0">
            <a:spAutoFit/>
          </a:bodyPr>
          <a:lstStyle/>
          <a:p>
            <a:r>
              <a:rPr lang="sv-SE" sz="2400">
                <a:solidFill>
                  <a:schemeClr val="bg1"/>
                </a:solidFill>
                <a:latin typeface="Montserrat Light" pitchFamily="2" charset="77"/>
              </a:rPr>
              <a:t>Det är viktigt att utvärdera verksamheten på regelbunden basis</a:t>
            </a:r>
          </a:p>
          <a:p>
            <a:r>
              <a:rPr lang="sv-SE" sz="2400">
                <a:solidFill>
                  <a:schemeClr val="bg1"/>
                </a:solidFill>
                <a:latin typeface="Montserrat Light" pitchFamily="2" charset="77"/>
              </a:rPr>
              <a:t>både från ledar- och spelarperspektiv. Samt att ta action på </a:t>
            </a:r>
            <a:br>
              <a:rPr lang="sv-SE" sz="2400">
                <a:solidFill>
                  <a:schemeClr val="bg1"/>
                </a:solidFill>
                <a:latin typeface="Montserrat Light" pitchFamily="2" charset="77"/>
              </a:rPr>
            </a:br>
            <a:r>
              <a:rPr lang="sv-SE" sz="2400">
                <a:solidFill>
                  <a:schemeClr val="bg1"/>
                </a:solidFill>
                <a:latin typeface="Montserrat Light" pitchFamily="2" charset="77"/>
              </a:rPr>
              <a:t>de som framkommer i utvärderingarna. </a:t>
            </a:r>
            <a:br>
              <a:rPr lang="sv-SE" sz="2400">
                <a:solidFill>
                  <a:schemeClr val="bg1"/>
                </a:solidFill>
                <a:latin typeface="Montserrat Light" pitchFamily="2" charset="77"/>
              </a:rPr>
            </a:br>
            <a:br>
              <a:rPr lang="sv-SE" sz="2400">
                <a:solidFill>
                  <a:schemeClr val="bg1"/>
                </a:solidFill>
                <a:latin typeface="Montserrat Light" pitchFamily="2" charset="77"/>
              </a:rPr>
            </a:br>
            <a:r>
              <a:rPr lang="sv-SE" sz="2400">
                <a:solidFill>
                  <a:schemeClr val="bg1"/>
                </a:solidFill>
                <a:latin typeface="Montserrat Light" pitchFamily="2" charset="77"/>
              </a:rPr>
              <a:t>På röd nivå är det bra och viktigt att jobba med feedback och individuella samtal med sina spelare, alternativt samtal i mindre grupper, </a:t>
            </a:r>
            <a:br>
              <a:rPr lang="sv-SE" sz="2400">
                <a:solidFill>
                  <a:schemeClr val="bg1"/>
                </a:solidFill>
                <a:latin typeface="Montserrat Light" pitchFamily="2" charset="77"/>
              </a:rPr>
            </a:br>
            <a:br>
              <a:rPr lang="sv-SE" sz="2400">
                <a:solidFill>
                  <a:schemeClr val="bg1"/>
                </a:solidFill>
                <a:latin typeface="Montserrat Light" pitchFamily="2" charset="77"/>
              </a:rPr>
            </a:br>
            <a:r>
              <a:rPr lang="sv-SE" sz="2400">
                <a:solidFill>
                  <a:schemeClr val="bg1"/>
                </a:solidFill>
                <a:latin typeface="Montserrat Light" pitchFamily="2" charset="77"/>
              </a:rPr>
              <a:t>Ju högre upp på röd nivå desto viktigare kommer det bli att du som ledare minskar stress och press på dina spelare, och då stöttar spelarna i att lyssna på deras tankar och känslor. </a:t>
            </a:r>
          </a:p>
        </p:txBody>
      </p:sp>
    </p:spTree>
    <p:extLst>
      <p:ext uri="{BB962C8B-B14F-4D97-AF65-F5344CB8AC3E}">
        <p14:creationId xmlns:p14="http://schemas.microsoft.com/office/powerpoint/2010/main" val="1932817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ktangel med rundade hörn 11">
            <a:extLst>
              <a:ext uri="{FF2B5EF4-FFF2-40B4-BE49-F238E27FC236}">
                <a16:creationId xmlns:a16="http://schemas.microsoft.com/office/drawing/2014/main" id="{ED66EFE9-DA03-4178-8D9A-2BC1F543B20D}"/>
              </a:ext>
            </a:extLst>
          </p:cNvPr>
          <p:cNvSpPr/>
          <p:nvPr/>
        </p:nvSpPr>
        <p:spPr>
          <a:xfrm>
            <a:off x="2862604" y="5687583"/>
            <a:ext cx="17428822" cy="1320215"/>
          </a:xfrm>
          <a:prstGeom prst="rect">
            <a:avLst/>
          </a:prstGeom>
          <a:solidFill>
            <a:srgbClr val="0B0C26"/>
          </a:solidFill>
          <a:ln w="7620">
            <a:solidFill>
              <a:srgbClr val="F5EF88"/>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2000">
                <a:solidFill>
                  <a:schemeClr val="bg1"/>
                </a:solidFill>
                <a:latin typeface="Montserrat Light" pitchFamily="2" charset="77"/>
              </a:rPr>
              <a:t>6år	7år	8år	9år	10år	11år	12år	13år	14år	15år</a:t>
            </a:r>
          </a:p>
        </p:txBody>
      </p:sp>
      <p:sp>
        <p:nvSpPr>
          <p:cNvPr id="66" name="Rektangel 65">
            <a:extLst>
              <a:ext uri="{FF2B5EF4-FFF2-40B4-BE49-F238E27FC236}">
                <a16:creationId xmlns:a16="http://schemas.microsoft.com/office/drawing/2014/main" id="{F4644D77-B3BD-43A6-8A18-B09E2810E6D3}"/>
              </a:ext>
            </a:extLst>
          </p:cNvPr>
          <p:cNvSpPr/>
          <p:nvPr/>
        </p:nvSpPr>
        <p:spPr>
          <a:xfrm>
            <a:off x="2862605" y="7841480"/>
            <a:ext cx="12231162" cy="673953"/>
          </a:xfrm>
          <a:prstGeom prst="rect">
            <a:avLst/>
          </a:prstGeom>
          <a:noFill/>
          <a:ln w="7620">
            <a:solidFill>
              <a:srgbClr val="F5EF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a:solidFill>
                  <a:schemeClr val="bg1"/>
                </a:solidFill>
                <a:latin typeface="Montserrat Light" pitchFamily="2" charset="77"/>
              </a:rPr>
              <a:t>Fadderlag + ungdomsfaddrar</a:t>
            </a:r>
          </a:p>
        </p:txBody>
      </p:sp>
      <p:sp>
        <p:nvSpPr>
          <p:cNvPr id="73" name="Rektangel 72">
            <a:extLst>
              <a:ext uri="{FF2B5EF4-FFF2-40B4-BE49-F238E27FC236}">
                <a16:creationId xmlns:a16="http://schemas.microsoft.com/office/drawing/2014/main" id="{31915FF3-24C8-44AB-A6C6-D5BF0A101662}"/>
              </a:ext>
            </a:extLst>
          </p:cNvPr>
          <p:cNvSpPr/>
          <p:nvPr/>
        </p:nvSpPr>
        <p:spPr>
          <a:xfrm>
            <a:off x="14318695" y="2297916"/>
            <a:ext cx="6364515" cy="662058"/>
          </a:xfrm>
          <a:prstGeom prst="rect">
            <a:avLst/>
          </a:prstGeom>
          <a:noFill/>
          <a:ln w="7620">
            <a:solidFill>
              <a:srgbClr val="F5EF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a:solidFill>
                  <a:schemeClr val="bg1"/>
                </a:solidFill>
                <a:latin typeface="Montserrat Light" pitchFamily="2" charset="77"/>
              </a:rPr>
              <a:t>Max 2-3 träning / vecka</a:t>
            </a:r>
          </a:p>
        </p:txBody>
      </p:sp>
      <p:sp>
        <p:nvSpPr>
          <p:cNvPr id="78" name="Rektangel 77">
            <a:extLst>
              <a:ext uri="{FF2B5EF4-FFF2-40B4-BE49-F238E27FC236}">
                <a16:creationId xmlns:a16="http://schemas.microsoft.com/office/drawing/2014/main" id="{B10949F4-C9F1-4863-889D-14D348869DA1}"/>
              </a:ext>
            </a:extLst>
          </p:cNvPr>
          <p:cNvSpPr/>
          <p:nvPr/>
        </p:nvSpPr>
        <p:spPr>
          <a:xfrm>
            <a:off x="8720254" y="4927978"/>
            <a:ext cx="6373514" cy="667861"/>
          </a:xfrm>
          <a:prstGeom prst="rect">
            <a:avLst/>
          </a:prstGeom>
          <a:noFill/>
          <a:ln w="7620">
            <a:solidFill>
              <a:srgbClr val="F5EF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a:solidFill>
                  <a:schemeClr val="bg1"/>
                </a:solidFill>
                <a:latin typeface="Montserrat Light" pitchFamily="2" charset="77"/>
              </a:rPr>
              <a:t>Blå nivå- 4vs4</a:t>
            </a:r>
          </a:p>
        </p:txBody>
      </p:sp>
      <p:sp>
        <p:nvSpPr>
          <p:cNvPr id="79" name="Rektangel 78">
            <a:extLst>
              <a:ext uri="{FF2B5EF4-FFF2-40B4-BE49-F238E27FC236}">
                <a16:creationId xmlns:a16="http://schemas.microsoft.com/office/drawing/2014/main" id="{8448FEA0-EB42-4AFD-8234-F2DEDC84E47C}"/>
              </a:ext>
            </a:extLst>
          </p:cNvPr>
          <p:cNvSpPr/>
          <p:nvPr/>
        </p:nvSpPr>
        <p:spPr>
          <a:xfrm>
            <a:off x="15183684" y="4923086"/>
            <a:ext cx="5105488" cy="672746"/>
          </a:xfrm>
          <a:prstGeom prst="rect">
            <a:avLst/>
          </a:prstGeom>
          <a:noFill/>
          <a:ln w="7620">
            <a:solidFill>
              <a:srgbClr val="F5EF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a:solidFill>
                  <a:schemeClr val="bg1"/>
                </a:solidFill>
                <a:latin typeface="Montserrat Light" pitchFamily="2" charset="77"/>
              </a:rPr>
              <a:t>Röd nivå- 5vs5 </a:t>
            </a:r>
          </a:p>
        </p:txBody>
      </p:sp>
      <p:sp>
        <p:nvSpPr>
          <p:cNvPr id="34" name="Rektangel 33">
            <a:extLst>
              <a:ext uri="{FF2B5EF4-FFF2-40B4-BE49-F238E27FC236}">
                <a16:creationId xmlns:a16="http://schemas.microsoft.com/office/drawing/2014/main" id="{EE71E4A4-4272-45CE-BB1E-8A8C895B25EB}"/>
              </a:ext>
            </a:extLst>
          </p:cNvPr>
          <p:cNvSpPr/>
          <p:nvPr/>
        </p:nvSpPr>
        <p:spPr>
          <a:xfrm>
            <a:off x="12480037" y="8923840"/>
            <a:ext cx="1838658" cy="629452"/>
          </a:xfrm>
          <a:prstGeom prst="rect">
            <a:avLst/>
          </a:prstGeom>
          <a:noFill/>
          <a:ln w="7620">
            <a:solidFill>
              <a:srgbClr val="F5EF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a:solidFill>
                  <a:schemeClr val="bg1"/>
                </a:solidFill>
                <a:latin typeface="Montserrat Light" pitchFamily="2" charset="77"/>
              </a:rPr>
              <a:t>GU</a:t>
            </a:r>
          </a:p>
        </p:txBody>
      </p:sp>
      <p:sp>
        <p:nvSpPr>
          <p:cNvPr id="35" name="Rektangel 34">
            <a:extLst>
              <a:ext uri="{FF2B5EF4-FFF2-40B4-BE49-F238E27FC236}">
                <a16:creationId xmlns:a16="http://schemas.microsoft.com/office/drawing/2014/main" id="{6704CB37-CFE1-4C64-9621-58A37BF42C72}"/>
              </a:ext>
            </a:extLst>
          </p:cNvPr>
          <p:cNvSpPr/>
          <p:nvPr/>
        </p:nvSpPr>
        <p:spPr>
          <a:xfrm>
            <a:off x="14616407" y="8895132"/>
            <a:ext cx="5672765" cy="690872"/>
          </a:xfrm>
          <a:prstGeom prst="rect">
            <a:avLst/>
          </a:prstGeom>
          <a:noFill/>
          <a:ln w="7620">
            <a:solidFill>
              <a:srgbClr val="F5EF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a:solidFill>
                  <a:schemeClr val="bg1"/>
                </a:solidFill>
                <a:latin typeface="Montserrat Light" pitchFamily="2" charset="77"/>
              </a:rPr>
              <a:t>Röd steg 1 &amp; steg 2</a:t>
            </a:r>
          </a:p>
        </p:txBody>
      </p:sp>
      <p:sp>
        <p:nvSpPr>
          <p:cNvPr id="42" name="Rektangel 41">
            <a:extLst>
              <a:ext uri="{FF2B5EF4-FFF2-40B4-BE49-F238E27FC236}">
                <a16:creationId xmlns:a16="http://schemas.microsoft.com/office/drawing/2014/main" id="{28EFFA6C-AB18-4D5E-82EF-1344282DDE00}"/>
              </a:ext>
            </a:extLst>
          </p:cNvPr>
          <p:cNvSpPr/>
          <p:nvPr/>
        </p:nvSpPr>
        <p:spPr>
          <a:xfrm>
            <a:off x="14616407" y="10888887"/>
            <a:ext cx="6454432" cy="646963"/>
          </a:xfrm>
          <a:prstGeom prst="rect">
            <a:avLst/>
          </a:prstGeom>
          <a:noFill/>
          <a:ln w="7620">
            <a:solidFill>
              <a:srgbClr val="F5EF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a:solidFill>
                  <a:schemeClr val="bg1"/>
                </a:solidFill>
                <a:latin typeface="Montserrat Light" pitchFamily="2" charset="77"/>
              </a:rPr>
              <a:t>Utbyte på röd nivå</a:t>
            </a:r>
          </a:p>
        </p:txBody>
      </p:sp>
      <p:sp>
        <p:nvSpPr>
          <p:cNvPr id="45" name="Rektangel 44">
            <a:extLst>
              <a:ext uri="{FF2B5EF4-FFF2-40B4-BE49-F238E27FC236}">
                <a16:creationId xmlns:a16="http://schemas.microsoft.com/office/drawing/2014/main" id="{D342DB6D-ABCE-459C-8CE5-40135B9B4061}"/>
              </a:ext>
            </a:extLst>
          </p:cNvPr>
          <p:cNvSpPr/>
          <p:nvPr/>
        </p:nvSpPr>
        <p:spPr>
          <a:xfrm>
            <a:off x="2862603" y="11654623"/>
            <a:ext cx="17430694" cy="690872"/>
          </a:xfrm>
          <a:prstGeom prst="rect">
            <a:avLst/>
          </a:prstGeom>
          <a:noFill/>
          <a:ln w="7620">
            <a:solidFill>
              <a:srgbClr val="F5EF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a:solidFill>
                  <a:schemeClr val="bg1"/>
                </a:solidFill>
                <a:latin typeface="Montserrat Light" pitchFamily="2" charset="77"/>
              </a:rPr>
              <a:t>Födelsedagsuppskattning, kickoff,  julaktivitet och säsongsavslutning</a:t>
            </a:r>
          </a:p>
        </p:txBody>
      </p:sp>
      <p:sp>
        <p:nvSpPr>
          <p:cNvPr id="52" name="Rektangel 51">
            <a:extLst>
              <a:ext uri="{FF2B5EF4-FFF2-40B4-BE49-F238E27FC236}">
                <a16:creationId xmlns:a16="http://schemas.microsoft.com/office/drawing/2014/main" id="{AE32D42B-3BAD-4DA8-BE70-810C54F4B91E}"/>
              </a:ext>
            </a:extLst>
          </p:cNvPr>
          <p:cNvSpPr/>
          <p:nvPr/>
        </p:nvSpPr>
        <p:spPr>
          <a:xfrm>
            <a:off x="2862603" y="4921647"/>
            <a:ext cx="5857651" cy="675625"/>
          </a:xfrm>
          <a:prstGeom prst="rect">
            <a:avLst/>
          </a:prstGeom>
          <a:noFill/>
          <a:ln w="7620">
            <a:solidFill>
              <a:srgbClr val="F5EF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a:solidFill>
                  <a:schemeClr val="bg1"/>
                </a:solidFill>
                <a:latin typeface="Montserrat Light" pitchFamily="2" charset="77"/>
              </a:rPr>
              <a:t>Grön nivå- 3vs3</a:t>
            </a:r>
          </a:p>
        </p:txBody>
      </p:sp>
      <p:sp>
        <p:nvSpPr>
          <p:cNvPr id="55" name="Rektangel 54">
            <a:extLst>
              <a:ext uri="{FF2B5EF4-FFF2-40B4-BE49-F238E27FC236}">
                <a16:creationId xmlns:a16="http://schemas.microsoft.com/office/drawing/2014/main" id="{7B5D4F77-A53A-4AFC-BE67-9F95076A777D}"/>
              </a:ext>
            </a:extLst>
          </p:cNvPr>
          <p:cNvSpPr/>
          <p:nvPr/>
        </p:nvSpPr>
        <p:spPr>
          <a:xfrm>
            <a:off x="13708936" y="10045078"/>
            <a:ext cx="2949496" cy="722289"/>
          </a:xfrm>
          <a:prstGeom prst="rect">
            <a:avLst/>
          </a:prstGeom>
          <a:noFill/>
          <a:ln w="7620">
            <a:solidFill>
              <a:srgbClr val="F5EF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a:solidFill>
                  <a:schemeClr val="bg1"/>
                </a:solidFill>
                <a:latin typeface="Montserrat Light" pitchFamily="2" charset="77"/>
              </a:rPr>
              <a:t>Utbyte med blå/röd</a:t>
            </a:r>
          </a:p>
        </p:txBody>
      </p:sp>
      <p:sp>
        <p:nvSpPr>
          <p:cNvPr id="2" name="Rubrik 1">
            <a:extLst>
              <a:ext uri="{FF2B5EF4-FFF2-40B4-BE49-F238E27FC236}">
                <a16:creationId xmlns:a16="http://schemas.microsoft.com/office/drawing/2014/main" id="{D10CC7E2-682A-6A53-26E8-798AE5FCB653}"/>
              </a:ext>
            </a:extLst>
          </p:cNvPr>
          <p:cNvSpPr>
            <a:spLocks noGrp="1"/>
          </p:cNvSpPr>
          <p:nvPr>
            <p:ph type="title"/>
          </p:nvPr>
        </p:nvSpPr>
        <p:spPr>
          <a:xfrm>
            <a:off x="2734482" y="526862"/>
            <a:ext cx="21029831" cy="1360358"/>
          </a:xfrm>
        </p:spPr>
        <p:txBody>
          <a:bodyPr>
            <a:normAutofit/>
          </a:bodyPr>
          <a:lstStyle/>
          <a:p>
            <a:r>
              <a:rPr lang="sv-SE" sz="9000">
                <a:solidFill>
                  <a:srgbClr val="F5EF88"/>
                </a:solidFill>
                <a:latin typeface="Mongoose Regular" panose="02000000000000000000" pitchFamily="2" charset="77"/>
              </a:rPr>
              <a:t>EXEMPEL PÅ TIDSLINJE I FÖRENINGEN- </a:t>
            </a:r>
            <a:r>
              <a:rPr lang="sv-SE" sz="9000">
                <a:solidFill>
                  <a:schemeClr val="bg1"/>
                </a:solidFill>
                <a:latin typeface="Mongoose Regular" panose="02000000000000000000" pitchFamily="2" charset="77"/>
              </a:rPr>
              <a:t>Röd nivå</a:t>
            </a:r>
          </a:p>
        </p:txBody>
      </p:sp>
      <p:sp>
        <p:nvSpPr>
          <p:cNvPr id="5" name="Rektangel 4">
            <a:extLst>
              <a:ext uri="{FF2B5EF4-FFF2-40B4-BE49-F238E27FC236}">
                <a16:creationId xmlns:a16="http://schemas.microsoft.com/office/drawing/2014/main" id="{57C605AC-A426-90A3-F0E8-CDCFB27D1A33}"/>
              </a:ext>
            </a:extLst>
          </p:cNvPr>
          <p:cNvSpPr/>
          <p:nvPr/>
        </p:nvSpPr>
        <p:spPr>
          <a:xfrm>
            <a:off x="14318695" y="3827235"/>
            <a:ext cx="6364515" cy="662058"/>
          </a:xfrm>
          <a:prstGeom prst="rect">
            <a:avLst/>
          </a:prstGeom>
          <a:noFill/>
          <a:ln w="7620">
            <a:solidFill>
              <a:srgbClr val="F5EF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a:solidFill>
                  <a:schemeClr val="bg1"/>
                </a:solidFill>
                <a:latin typeface="Montserrat Light" pitchFamily="2" charset="77"/>
              </a:rPr>
              <a:t>Seriespel röd nivå</a:t>
            </a:r>
          </a:p>
        </p:txBody>
      </p:sp>
    </p:spTree>
    <p:extLst>
      <p:ext uri="{BB962C8B-B14F-4D97-AF65-F5344CB8AC3E}">
        <p14:creationId xmlns:p14="http://schemas.microsoft.com/office/powerpoint/2010/main" val="1388115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ktangel med rundade hörn 11">
            <a:extLst>
              <a:ext uri="{FF2B5EF4-FFF2-40B4-BE49-F238E27FC236}">
                <a16:creationId xmlns:a16="http://schemas.microsoft.com/office/drawing/2014/main" id="{EA7317B2-2B8A-4443-9A29-5BF2E928C89D}"/>
              </a:ext>
            </a:extLst>
          </p:cNvPr>
          <p:cNvSpPr/>
          <p:nvPr/>
        </p:nvSpPr>
        <p:spPr>
          <a:xfrm>
            <a:off x="914401" y="5450426"/>
            <a:ext cx="10210799" cy="5536576"/>
          </a:xfrm>
          <a:prstGeom prst="roundRect">
            <a:avLst/>
          </a:prstGeom>
          <a:noFill/>
          <a:ln w="6350">
            <a:solidFill>
              <a:srgbClr val="F5EF88"/>
            </a:solidFill>
          </a:ln>
        </p:spPr>
        <p:style>
          <a:lnRef idx="1">
            <a:schemeClr val="accent1"/>
          </a:lnRef>
          <a:fillRef idx="3">
            <a:schemeClr val="accent1"/>
          </a:fillRef>
          <a:effectRef idx="2">
            <a:schemeClr val="accent1"/>
          </a:effectRef>
          <a:fontRef idx="minor">
            <a:schemeClr val="lt1"/>
          </a:fontRef>
        </p:style>
        <p:txBody>
          <a:bodyPr rtlCol="0" anchor="t" anchorCtr="0"/>
          <a:lstStyle/>
          <a:p>
            <a:pPr algn="l">
              <a:buNone/>
            </a:pPr>
            <a:br>
              <a:rPr lang="sv-SE" sz="2800" b="0" i="0">
                <a:solidFill>
                  <a:schemeClr val="bg1"/>
                </a:solidFill>
                <a:effectLst/>
                <a:latin typeface="Montserrat Light" panose="00000400000000000000" pitchFamily="2" charset="0"/>
                <a:cs typeface="Assistant" pitchFamily="2" charset="-79"/>
              </a:rPr>
            </a:br>
            <a:r>
              <a:rPr lang="sv-SE" sz="2800" b="0" i="0">
                <a:solidFill>
                  <a:schemeClr val="bg1"/>
                </a:solidFill>
                <a:effectLst/>
                <a:latin typeface="Montserrat Light" panose="00000400000000000000" pitchFamily="2" charset="0"/>
                <a:cs typeface="Assistant" pitchFamily="2" charset="-79"/>
              </a:rPr>
              <a:t>På den här nivån läggs tonvikten på att lära sig så mycket som möjligt, inte minst rent tekniskt, och mer komplexa övningar förekommer. Utvecklingen av fysiska kvaliteter som styrka, uthållighet och rörlighet sker parallellt och i fas med innebandyträningen.</a:t>
            </a:r>
            <a:br>
              <a:rPr lang="sv-SE" sz="2800" b="0" i="0">
                <a:solidFill>
                  <a:schemeClr val="bg1"/>
                </a:solidFill>
                <a:effectLst/>
                <a:latin typeface="Montserrat Light" panose="00000400000000000000" pitchFamily="2" charset="0"/>
                <a:cs typeface="Assistant" pitchFamily="2" charset="-79"/>
              </a:rPr>
            </a:br>
            <a:br>
              <a:rPr lang="sv-SE" sz="2800" b="0" i="0">
                <a:solidFill>
                  <a:schemeClr val="bg1"/>
                </a:solidFill>
                <a:effectLst/>
                <a:latin typeface="Montserrat Light" panose="00000400000000000000" pitchFamily="2" charset="0"/>
                <a:cs typeface="Assistant" pitchFamily="2" charset="-79"/>
              </a:rPr>
            </a:br>
            <a:r>
              <a:rPr lang="sv-SE" sz="2800" b="0" i="0">
                <a:solidFill>
                  <a:schemeClr val="bg1"/>
                </a:solidFill>
                <a:effectLst/>
                <a:latin typeface="Montserrat Light" panose="00000400000000000000" pitchFamily="2" charset="0"/>
                <a:cs typeface="Assistant" pitchFamily="2" charset="-79"/>
              </a:rPr>
              <a:t>Det förekommer mer matcher, i första hand på lokal och regional nivå men även på riksnivå. Fler spelare väljer innebandy som sin idrott, men samtidigt bör det erbjudas möjlighet att delta i andra idrotter.</a:t>
            </a:r>
          </a:p>
        </p:txBody>
      </p:sp>
      <p:sp>
        <p:nvSpPr>
          <p:cNvPr id="14" name="Rektangel med rundade hörn 11">
            <a:extLst>
              <a:ext uri="{FF2B5EF4-FFF2-40B4-BE49-F238E27FC236}">
                <a16:creationId xmlns:a16="http://schemas.microsoft.com/office/drawing/2014/main" id="{B72EEE9B-0DDD-BF2D-DB73-C4C07E836AAC}"/>
              </a:ext>
            </a:extLst>
          </p:cNvPr>
          <p:cNvSpPr/>
          <p:nvPr/>
        </p:nvSpPr>
        <p:spPr>
          <a:xfrm>
            <a:off x="914401" y="1843653"/>
            <a:ext cx="22117050" cy="2211972"/>
          </a:xfrm>
          <a:prstGeom prst="rect">
            <a:avLst/>
          </a:prstGeom>
          <a:noFill/>
          <a:ln w="12700">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sv-SE" sz="8500">
                <a:solidFill>
                  <a:srgbClr val="F5EF88"/>
                </a:solidFill>
                <a:latin typeface="Mongoose Regular"/>
              </a:rPr>
              <a:t>SIU- </a:t>
            </a:r>
            <a:r>
              <a:rPr lang="sv-SE" sz="8500">
                <a:solidFill>
                  <a:schemeClr val="bg1"/>
                </a:solidFill>
                <a:latin typeface="Mongoose Regular"/>
              </a:rPr>
              <a:t>Röd nivå  (träna för att träna, 12-16 år)</a:t>
            </a:r>
          </a:p>
          <a:p>
            <a:pPr algn="ctr"/>
            <a:endParaRPr lang="sv-SE" sz="3200" b="1">
              <a:solidFill>
                <a:srgbClr val="F5EF88"/>
              </a:solidFill>
              <a:latin typeface="Montserrat SemiBold" pitchFamily="2" charset="77"/>
            </a:endParaRPr>
          </a:p>
        </p:txBody>
      </p:sp>
      <p:pic>
        <p:nvPicPr>
          <p:cNvPr id="1028" name="Picture 4" descr="En bild som visar text, skärmbild, Operativsystem, Teckensnitt&#10;&#10;Automatiskt genererad beskrivning">
            <a:extLst>
              <a:ext uri="{FF2B5EF4-FFF2-40B4-BE49-F238E27FC236}">
                <a16:creationId xmlns:a16="http://schemas.microsoft.com/office/drawing/2014/main" id="{EA69A52D-A30F-098A-D826-91F437FB6C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04481" y="4242779"/>
            <a:ext cx="13196589" cy="7848331"/>
          </a:xfrm>
          <a:prstGeom prst="rect">
            <a:avLst/>
          </a:prstGeom>
          <a:noFill/>
          <a:extLst>
            <a:ext uri="{909E8E84-426E-40DD-AFC4-6F175D3DCCD1}">
              <a14:hiddenFill xmlns:a14="http://schemas.microsoft.com/office/drawing/2010/main">
                <a:solidFill>
                  <a:srgbClr val="FFFFFF"/>
                </a:solidFill>
              </a14:hiddenFill>
            </a:ext>
          </a:extLst>
        </p:spPr>
      </p:pic>
      <p:cxnSp>
        <p:nvCxnSpPr>
          <p:cNvPr id="2" name="Rak 17">
            <a:extLst>
              <a:ext uri="{FF2B5EF4-FFF2-40B4-BE49-F238E27FC236}">
                <a16:creationId xmlns:a16="http://schemas.microsoft.com/office/drawing/2014/main" id="{F9502623-EE8F-667E-7108-6869BC14C21A}"/>
              </a:ext>
            </a:extLst>
          </p:cNvPr>
          <p:cNvCxnSpPr>
            <a:cxnSpLocks/>
          </p:cNvCxnSpPr>
          <p:nvPr/>
        </p:nvCxnSpPr>
        <p:spPr>
          <a:xfrm>
            <a:off x="-12794" y="3344418"/>
            <a:ext cx="24408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 name="Rak 17">
            <a:extLst>
              <a:ext uri="{FF2B5EF4-FFF2-40B4-BE49-F238E27FC236}">
                <a16:creationId xmlns:a16="http://schemas.microsoft.com/office/drawing/2014/main" id="{46C21922-36F2-9155-1B26-8E6F4C0D7DCF}"/>
              </a:ext>
            </a:extLst>
          </p:cNvPr>
          <p:cNvCxnSpPr>
            <a:cxnSpLocks/>
          </p:cNvCxnSpPr>
          <p:nvPr/>
        </p:nvCxnSpPr>
        <p:spPr>
          <a:xfrm>
            <a:off x="-25587" y="1949616"/>
            <a:ext cx="24408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94625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ktangel med rundade hörn 11">
            <a:extLst>
              <a:ext uri="{FF2B5EF4-FFF2-40B4-BE49-F238E27FC236}">
                <a16:creationId xmlns:a16="http://schemas.microsoft.com/office/drawing/2014/main" id="{768E3A1C-6EA2-420F-A8FC-5289499E2B71}"/>
              </a:ext>
            </a:extLst>
          </p:cNvPr>
          <p:cNvSpPr/>
          <p:nvPr/>
        </p:nvSpPr>
        <p:spPr>
          <a:xfrm>
            <a:off x="2865438" y="5587535"/>
            <a:ext cx="17425987" cy="1661886"/>
          </a:xfrm>
          <a:prstGeom prst="rect">
            <a:avLst/>
          </a:prstGeom>
          <a:noFill/>
          <a:ln w="6350">
            <a:solidFill>
              <a:srgbClr val="F5EF88"/>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2000">
                <a:solidFill>
                  <a:schemeClr val="bg1"/>
                </a:solidFill>
                <a:latin typeface="Montserrat Light" pitchFamily="2" charset="77"/>
              </a:rPr>
              <a:t>Augusti	 September	      Oktober	     November	      December        Januari	       Februari	            Mars	          April</a:t>
            </a:r>
          </a:p>
        </p:txBody>
      </p:sp>
      <p:sp>
        <p:nvSpPr>
          <p:cNvPr id="17" name="Rektangel 16">
            <a:extLst>
              <a:ext uri="{FF2B5EF4-FFF2-40B4-BE49-F238E27FC236}">
                <a16:creationId xmlns:a16="http://schemas.microsoft.com/office/drawing/2014/main" id="{F2ED8D39-9118-4025-93B9-DF0FFBAE4869}"/>
              </a:ext>
            </a:extLst>
          </p:cNvPr>
          <p:cNvSpPr/>
          <p:nvPr/>
        </p:nvSpPr>
        <p:spPr>
          <a:xfrm>
            <a:off x="6437439" y="7472487"/>
            <a:ext cx="2406419" cy="646963"/>
          </a:xfrm>
          <a:prstGeom prst="rect">
            <a:avLst/>
          </a:prstGeom>
          <a:noFill/>
          <a:ln w="6350">
            <a:solidFill>
              <a:srgbClr val="F5EF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500">
                <a:solidFill>
                  <a:schemeClr val="bg1"/>
                </a:solidFill>
                <a:latin typeface="Montserrat Light" pitchFamily="2" charset="77"/>
              </a:rPr>
              <a:t>Utbyte på röd nivå</a:t>
            </a:r>
          </a:p>
        </p:txBody>
      </p:sp>
      <p:sp>
        <p:nvSpPr>
          <p:cNvPr id="22" name="Rektangel 21">
            <a:extLst>
              <a:ext uri="{FF2B5EF4-FFF2-40B4-BE49-F238E27FC236}">
                <a16:creationId xmlns:a16="http://schemas.microsoft.com/office/drawing/2014/main" id="{76ABC2DC-1467-425B-9473-182BD3847C40}"/>
              </a:ext>
            </a:extLst>
          </p:cNvPr>
          <p:cNvSpPr/>
          <p:nvPr/>
        </p:nvSpPr>
        <p:spPr>
          <a:xfrm>
            <a:off x="10415845" y="7536879"/>
            <a:ext cx="2406419" cy="646963"/>
          </a:xfrm>
          <a:prstGeom prst="rect">
            <a:avLst/>
          </a:prstGeom>
          <a:noFill/>
          <a:ln w="6350">
            <a:solidFill>
              <a:srgbClr val="F5EF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500">
                <a:solidFill>
                  <a:schemeClr val="bg1"/>
                </a:solidFill>
                <a:latin typeface="Montserrat Light" pitchFamily="2" charset="77"/>
              </a:rPr>
              <a:t>Utbyte på röd nivå</a:t>
            </a:r>
          </a:p>
        </p:txBody>
      </p:sp>
      <p:sp>
        <p:nvSpPr>
          <p:cNvPr id="25" name="Rektangel 24">
            <a:extLst>
              <a:ext uri="{FF2B5EF4-FFF2-40B4-BE49-F238E27FC236}">
                <a16:creationId xmlns:a16="http://schemas.microsoft.com/office/drawing/2014/main" id="{94FB518D-9AFE-4239-9C62-4C31918BB9E0}"/>
              </a:ext>
            </a:extLst>
          </p:cNvPr>
          <p:cNvSpPr/>
          <p:nvPr/>
        </p:nvSpPr>
        <p:spPr>
          <a:xfrm>
            <a:off x="14352300" y="7495672"/>
            <a:ext cx="2406419" cy="646963"/>
          </a:xfrm>
          <a:prstGeom prst="rect">
            <a:avLst/>
          </a:prstGeom>
          <a:noFill/>
          <a:ln w="6350">
            <a:solidFill>
              <a:srgbClr val="F5EF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500">
                <a:solidFill>
                  <a:schemeClr val="bg1"/>
                </a:solidFill>
                <a:latin typeface="Montserrat Light" pitchFamily="2" charset="77"/>
              </a:rPr>
              <a:t>Utbyte på röd nivå</a:t>
            </a:r>
          </a:p>
        </p:txBody>
      </p:sp>
      <p:sp>
        <p:nvSpPr>
          <p:cNvPr id="46" name="Rektangel 45">
            <a:extLst>
              <a:ext uri="{FF2B5EF4-FFF2-40B4-BE49-F238E27FC236}">
                <a16:creationId xmlns:a16="http://schemas.microsoft.com/office/drawing/2014/main" id="{E5FA560C-C9F3-48E5-9B71-DF632B8A891A}"/>
              </a:ext>
            </a:extLst>
          </p:cNvPr>
          <p:cNvSpPr/>
          <p:nvPr/>
        </p:nvSpPr>
        <p:spPr>
          <a:xfrm>
            <a:off x="5431774" y="2162406"/>
            <a:ext cx="5482561" cy="646963"/>
          </a:xfrm>
          <a:prstGeom prst="rect">
            <a:avLst/>
          </a:prstGeom>
          <a:noFill/>
          <a:ln w="6350">
            <a:solidFill>
              <a:srgbClr val="F5EF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a:solidFill>
                  <a:schemeClr val="bg1"/>
                </a:solidFill>
                <a:latin typeface="Montserrat Light" pitchFamily="2" charset="77"/>
              </a:rPr>
              <a:t>Utbildningar</a:t>
            </a:r>
          </a:p>
        </p:txBody>
      </p:sp>
      <p:sp>
        <p:nvSpPr>
          <p:cNvPr id="47" name="Rektangel 46">
            <a:extLst>
              <a:ext uri="{FF2B5EF4-FFF2-40B4-BE49-F238E27FC236}">
                <a16:creationId xmlns:a16="http://schemas.microsoft.com/office/drawing/2014/main" id="{ACDE364C-1461-46EC-9B24-9389D00CF933}"/>
              </a:ext>
            </a:extLst>
          </p:cNvPr>
          <p:cNvSpPr/>
          <p:nvPr/>
        </p:nvSpPr>
        <p:spPr>
          <a:xfrm>
            <a:off x="5059742" y="4694321"/>
            <a:ext cx="1377697" cy="646963"/>
          </a:xfrm>
          <a:prstGeom prst="rect">
            <a:avLst/>
          </a:prstGeom>
          <a:noFill/>
          <a:ln w="6350">
            <a:solidFill>
              <a:srgbClr val="F5EF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a:solidFill>
                  <a:schemeClr val="bg1"/>
                </a:solidFill>
                <a:latin typeface="Montserrat Light" pitchFamily="2" charset="77"/>
              </a:rPr>
              <a:t>Uppstart</a:t>
            </a:r>
          </a:p>
        </p:txBody>
      </p:sp>
      <p:sp>
        <p:nvSpPr>
          <p:cNvPr id="48" name="Rektangel 47">
            <a:extLst>
              <a:ext uri="{FF2B5EF4-FFF2-40B4-BE49-F238E27FC236}">
                <a16:creationId xmlns:a16="http://schemas.microsoft.com/office/drawing/2014/main" id="{C509FAC8-B5EE-4F44-A06E-3616EB4D6DE8}"/>
              </a:ext>
            </a:extLst>
          </p:cNvPr>
          <p:cNvSpPr/>
          <p:nvPr/>
        </p:nvSpPr>
        <p:spPr>
          <a:xfrm>
            <a:off x="11605667" y="4758713"/>
            <a:ext cx="1171077" cy="646963"/>
          </a:xfrm>
          <a:prstGeom prst="rect">
            <a:avLst/>
          </a:prstGeom>
          <a:noFill/>
          <a:ln w="6350">
            <a:solidFill>
              <a:srgbClr val="F5EF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err="1">
                <a:solidFill>
                  <a:schemeClr val="bg1"/>
                </a:solidFill>
                <a:latin typeface="Montserrat Light" pitchFamily="2" charset="77"/>
              </a:rPr>
              <a:t>Julakt-ivitet</a:t>
            </a:r>
            <a:endParaRPr lang="sv-SE" sz="2000">
              <a:solidFill>
                <a:schemeClr val="bg1"/>
              </a:solidFill>
              <a:latin typeface="Montserrat Light" pitchFamily="2" charset="77"/>
            </a:endParaRPr>
          </a:p>
        </p:txBody>
      </p:sp>
      <p:sp>
        <p:nvSpPr>
          <p:cNvPr id="49" name="Rektangel 48">
            <a:extLst>
              <a:ext uri="{FF2B5EF4-FFF2-40B4-BE49-F238E27FC236}">
                <a16:creationId xmlns:a16="http://schemas.microsoft.com/office/drawing/2014/main" id="{F2528518-EFE1-40B7-B91C-99DA73A3B6CB}"/>
              </a:ext>
            </a:extLst>
          </p:cNvPr>
          <p:cNvSpPr/>
          <p:nvPr/>
        </p:nvSpPr>
        <p:spPr>
          <a:xfrm>
            <a:off x="16027399" y="4485404"/>
            <a:ext cx="1663096" cy="975580"/>
          </a:xfrm>
          <a:prstGeom prst="rect">
            <a:avLst/>
          </a:prstGeom>
          <a:noFill/>
          <a:ln w="6350">
            <a:solidFill>
              <a:srgbClr val="F5EF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a:solidFill>
                  <a:schemeClr val="bg1"/>
                </a:solidFill>
                <a:latin typeface="Montserrat Light" pitchFamily="2" charset="77"/>
              </a:rPr>
              <a:t>Säsongs-avslutning</a:t>
            </a:r>
          </a:p>
        </p:txBody>
      </p:sp>
      <p:sp>
        <p:nvSpPr>
          <p:cNvPr id="3" name="Rubrik 1">
            <a:extLst>
              <a:ext uri="{FF2B5EF4-FFF2-40B4-BE49-F238E27FC236}">
                <a16:creationId xmlns:a16="http://schemas.microsoft.com/office/drawing/2014/main" id="{E17DDC91-8F43-2F3C-488E-78EF40501254}"/>
              </a:ext>
            </a:extLst>
          </p:cNvPr>
          <p:cNvSpPr txBox="1">
            <a:spLocks/>
          </p:cNvSpPr>
          <p:nvPr/>
        </p:nvSpPr>
        <p:spPr>
          <a:xfrm>
            <a:off x="2734482" y="526862"/>
            <a:ext cx="21029831" cy="1360358"/>
          </a:xfrm>
          <a:prstGeom prst="rect">
            <a:avLst/>
          </a:prstGeom>
        </p:spPr>
        <p:txBody>
          <a:bodyPr vert="horz" lIns="91440" tIns="45720" rIns="91440" bIns="45720" rtlCol="0" anchor="ctr">
            <a:normAutofit/>
          </a:bodyPr>
          <a:lstStyle>
            <a:lvl1pPr algn="l" defTabSz="1828686" rtl="0" eaLnBrk="1" latinLnBrk="0" hangingPunct="1">
              <a:lnSpc>
                <a:spcPct val="90000"/>
              </a:lnSpc>
              <a:spcBef>
                <a:spcPct val="0"/>
              </a:spcBef>
              <a:buNone/>
              <a:defRPr sz="8799" kern="1200">
                <a:solidFill>
                  <a:schemeClr val="tx1"/>
                </a:solidFill>
                <a:latin typeface="+mj-lt"/>
                <a:ea typeface="+mj-ea"/>
                <a:cs typeface="+mj-cs"/>
              </a:defRPr>
            </a:lvl1pPr>
          </a:lstStyle>
          <a:p>
            <a:r>
              <a:rPr lang="sv-SE" sz="9000">
                <a:solidFill>
                  <a:srgbClr val="F5EF88"/>
                </a:solidFill>
                <a:latin typeface="Mongoose Regular" panose="02000000000000000000" pitchFamily="2" charset="77"/>
              </a:rPr>
              <a:t>EXEMPEL PÅ SÄSONGSPLANERING FÖR LEDARE</a:t>
            </a:r>
          </a:p>
        </p:txBody>
      </p:sp>
    </p:spTree>
    <p:extLst>
      <p:ext uri="{BB962C8B-B14F-4D97-AF65-F5344CB8AC3E}">
        <p14:creationId xmlns:p14="http://schemas.microsoft.com/office/powerpoint/2010/main" val="3558456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Rubrik 1">
            <a:extLst>
              <a:ext uri="{FF2B5EF4-FFF2-40B4-BE49-F238E27FC236}">
                <a16:creationId xmlns:a16="http://schemas.microsoft.com/office/drawing/2014/main" id="{C11F3D4F-FAB6-1FCF-A6B7-778B7A2BCCC6}"/>
              </a:ext>
            </a:extLst>
          </p:cNvPr>
          <p:cNvSpPr>
            <a:spLocks noGrp="1"/>
          </p:cNvSpPr>
          <p:nvPr>
            <p:ph type="title" idx="4294967295"/>
          </p:nvPr>
        </p:nvSpPr>
        <p:spPr>
          <a:xfrm>
            <a:off x="1689651" y="4514850"/>
            <a:ext cx="21029613" cy="2649538"/>
          </a:xfrm>
        </p:spPr>
        <p:txBody>
          <a:bodyPr>
            <a:normAutofit fontScale="90000"/>
          </a:bodyPr>
          <a:lstStyle/>
          <a:p>
            <a:pPr algn="ctr"/>
            <a:r>
              <a:rPr lang="sv-SE" sz="15999">
                <a:solidFill>
                  <a:srgbClr val="F5EF88"/>
                </a:solidFill>
                <a:latin typeface="Mongoose Regular" panose="02000000000000000000" pitchFamily="2" charset="77"/>
              </a:rPr>
              <a:t>Den goda innebandymiljön </a:t>
            </a:r>
            <a:br>
              <a:rPr lang="sv-SE" sz="15999">
                <a:solidFill>
                  <a:srgbClr val="F5EF88"/>
                </a:solidFill>
                <a:latin typeface="Mongoose Regular" panose="02000000000000000000" pitchFamily="2" charset="77"/>
              </a:rPr>
            </a:br>
            <a:r>
              <a:rPr lang="sv-SE" sz="15999">
                <a:solidFill>
                  <a:schemeClr val="bg1"/>
                </a:solidFill>
                <a:latin typeface="Mongoose Regular" panose="02000000000000000000" pitchFamily="2" charset="77"/>
              </a:rPr>
              <a:t>Röd nivå</a:t>
            </a:r>
          </a:p>
        </p:txBody>
      </p:sp>
    </p:spTree>
    <p:extLst>
      <p:ext uri="{BB962C8B-B14F-4D97-AF65-F5344CB8AC3E}">
        <p14:creationId xmlns:p14="http://schemas.microsoft.com/office/powerpoint/2010/main" val="267126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5D1EB8-05CE-CA98-64B7-8EA0021C05DF}"/>
            </a:ext>
          </a:extLst>
        </p:cNvPr>
        <p:cNvGrpSpPr/>
        <p:nvPr/>
      </p:nvGrpSpPr>
      <p:grpSpPr>
        <a:xfrm>
          <a:off x="0" y="0"/>
          <a:ext cx="0" cy="0"/>
          <a:chOff x="0" y="0"/>
          <a:chExt cx="0" cy="0"/>
        </a:xfrm>
      </p:grpSpPr>
      <p:sp>
        <p:nvSpPr>
          <p:cNvPr id="14" name="Rektangel med rundade hörn 11">
            <a:extLst>
              <a:ext uri="{FF2B5EF4-FFF2-40B4-BE49-F238E27FC236}">
                <a16:creationId xmlns:a16="http://schemas.microsoft.com/office/drawing/2014/main" id="{871A04DC-0696-E1F8-7135-4DC70540098A}"/>
              </a:ext>
            </a:extLst>
          </p:cNvPr>
          <p:cNvSpPr/>
          <p:nvPr/>
        </p:nvSpPr>
        <p:spPr>
          <a:xfrm>
            <a:off x="914401" y="1843653"/>
            <a:ext cx="22117050" cy="2211972"/>
          </a:xfrm>
          <a:prstGeom prst="rect">
            <a:avLst/>
          </a:prstGeom>
          <a:noFill/>
          <a:ln w="12700">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L="0" marR="0" lvl="0" indent="0" algn="ctr" defTabSz="1828686" rtl="0" eaLnBrk="1" fontAlgn="auto" latinLnBrk="0" hangingPunct="1">
              <a:lnSpc>
                <a:spcPct val="100000"/>
              </a:lnSpc>
              <a:spcBef>
                <a:spcPts val="0"/>
              </a:spcBef>
              <a:spcAft>
                <a:spcPts val="0"/>
              </a:spcAft>
              <a:buClrTx/>
              <a:buSzTx/>
              <a:buFontTx/>
              <a:buNone/>
              <a:tabLst/>
              <a:defRPr/>
            </a:pPr>
            <a:r>
              <a:rPr kumimoji="0" lang="sv-SE" sz="8500" b="0" i="0" u="none" strike="noStrike" kern="1200" cap="none" spc="0" normalizeH="0" baseline="0" noProof="0">
                <a:ln>
                  <a:noFill/>
                </a:ln>
                <a:solidFill>
                  <a:srgbClr val="F5EF88"/>
                </a:solidFill>
                <a:effectLst/>
                <a:uLnTx/>
                <a:uFillTx/>
                <a:latin typeface="Mongoose Regular"/>
                <a:ea typeface="+mn-ea"/>
                <a:cs typeface="+mn-cs"/>
              </a:rPr>
              <a:t>Den goda innebandymiljön-</a:t>
            </a:r>
            <a:r>
              <a:rPr kumimoji="0" lang="sv-SE" sz="8500" b="0" i="0" u="none" strike="noStrike" kern="1200" cap="none" spc="0" normalizeH="0" baseline="0" noProof="0">
                <a:ln>
                  <a:noFill/>
                </a:ln>
                <a:solidFill>
                  <a:schemeClr val="bg1"/>
                </a:solidFill>
                <a:effectLst/>
                <a:uLnTx/>
                <a:uFillTx/>
                <a:latin typeface="Mongoose Regular"/>
                <a:ea typeface="+mn-ea"/>
                <a:cs typeface="+mn-cs"/>
              </a:rPr>
              <a:t> Röd nivå </a:t>
            </a:r>
          </a:p>
          <a:p>
            <a:pPr marL="0" marR="0" lvl="0" indent="0" algn="ctr" defTabSz="1828686" rtl="0" eaLnBrk="1" fontAlgn="auto" latinLnBrk="0" hangingPunct="1">
              <a:lnSpc>
                <a:spcPct val="100000"/>
              </a:lnSpc>
              <a:spcBef>
                <a:spcPts val="0"/>
              </a:spcBef>
              <a:spcAft>
                <a:spcPts val="0"/>
              </a:spcAft>
              <a:buClrTx/>
              <a:buSzTx/>
              <a:buFontTx/>
              <a:buNone/>
              <a:tabLst/>
              <a:defRPr/>
            </a:pPr>
            <a:endParaRPr kumimoji="0" lang="sv-SE" sz="3200" b="1" i="0" u="none" strike="noStrike" kern="1200" cap="none" spc="0" normalizeH="0" baseline="0" noProof="0">
              <a:ln>
                <a:noFill/>
              </a:ln>
              <a:solidFill>
                <a:srgbClr val="F5EF88"/>
              </a:solidFill>
              <a:effectLst/>
              <a:uLnTx/>
              <a:uFillTx/>
              <a:latin typeface="Montserrat SemiBold" pitchFamily="2" charset="77"/>
              <a:ea typeface="+mn-ea"/>
              <a:cs typeface="+mn-cs"/>
            </a:endParaRPr>
          </a:p>
        </p:txBody>
      </p:sp>
      <p:sp>
        <p:nvSpPr>
          <p:cNvPr id="4" name="Rectangle 1">
            <a:extLst>
              <a:ext uri="{FF2B5EF4-FFF2-40B4-BE49-F238E27FC236}">
                <a16:creationId xmlns:a16="http://schemas.microsoft.com/office/drawing/2014/main" id="{6DDDE205-B496-73E2-8F64-A93C9032F6D9}"/>
              </a:ext>
            </a:extLst>
          </p:cNvPr>
          <p:cNvSpPr>
            <a:spLocks noChangeArrowheads="1"/>
          </p:cNvSpPr>
          <p:nvPr/>
        </p:nvSpPr>
        <p:spPr bwMode="auto">
          <a:xfrm>
            <a:off x="1123693" y="3578641"/>
            <a:ext cx="22486115" cy="9971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R="0" lvl="0" algn="l" defTabSz="914400" rtl="0" eaLnBrk="0" fontAlgn="base" latinLnBrk="0" hangingPunct="0">
              <a:lnSpc>
                <a:spcPct val="100000"/>
              </a:lnSpc>
              <a:spcBef>
                <a:spcPct val="0"/>
              </a:spcBef>
              <a:spcAft>
                <a:spcPct val="0"/>
              </a:spcAft>
              <a:buClrTx/>
              <a:buSzTx/>
              <a:tabLst/>
            </a:pPr>
            <a:r>
              <a:rPr lang="sv-SE" sz="2400" b="1">
                <a:solidFill>
                  <a:schemeClr val="bg1"/>
                </a:solidFill>
                <a:latin typeface="Montserrat Light" panose="00000400000000000000" pitchFamily="2" charset="0"/>
              </a:rPr>
              <a:t>Den goda innebandymiljön</a:t>
            </a:r>
            <a:r>
              <a:rPr lang="sv-SE" sz="2400">
                <a:solidFill>
                  <a:schemeClr val="bg1"/>
                </a:solidFill>
                <a:latin typeface="Montserrat Light" panose="00000400000000000000" pitchFamily="2" charset="0"/>
              </a:rPr>
              <a:t> i Svensk Innebandys Utvecklingsmodell (SIU) syftar till att skapa en trygg och utvecklande miljö för alla spelare. Denna miljö omfattar flera nivåer, från laget och föreningen till den bredare samhällskontexten, och betonar faktorer som främjar lärande, välmående och utveckling.</a:t>
            </a:r>
            <a:br>
              <a:rPr lang="sv-SE" sz="2400">
                <a:solidFill>
                  <a:schemeClr val="bg1"/>
                </a:solidFill>
                <a:latin typeface="Montserrat Light" panose="00000400000000000000" pitchFamily="2" charset="0"/>
              </a:rPr>
            </a:br>
            <a:br>
              <a:rPr lang="sv-SE" sz="2400">
                <a:solidFill>
                  <a:schemeClr val="bg1"/>
                </a:solidFill>
                <a:latin typeface="Montserrat Light" panose="00000400000000000000" pitchFamily="2" charset="0"/>
              </a:rPr>
            </a:br>
            <a:r>
              <a:rPr lang="sv-SE" sz="2400" b="1">
                <a:solidFill>
                  <a:schemeClr val="bg1"/>
                </a:solidFill>
                <a:latin typeface="Montserrat Light" panose="00000400000000000000" pitchFamily="2" charset="0"/>
              </a:rPr>
              <a:t>På röd nivå, som riktar sig till åldrarna 12-16 år, är det särskilt viktigt att:</a:t>
            </a:r>
            <a:br>
              <a:rPr lang="sv-SE" sz="2400" b="1">
                <a:solidFill>
                  <a:schemeClr val="bg1"/>
                </a:solidFill>
                <a:latin typeface="Montserrat Light" panose="00000400000000000000" pitchFamily="2" charset="0"/>
              </a:rPr>
            </a:br>
            <a:endParaRPr lang="sv-SE" sz="2400">
              <a:solidFill>
                <a:schemeClr val="bg1"/>
              </a:solidFill>
              <a:latin typeface="Montserrat Light" panose="00000400000000000000" pitchFamily="2" charset="0"/>
            </a:endParaRPr>
          </a:p>
          <a:p>
            <a:pPr>
              <a:buNone/>
            </a:pPr>
            <a:r>
              <a:rPr lang="sv-SE" sz="2400" b="1">
                <a:solidFill>
                  <a:srgbClr val="F5EF88"/>
                </a:solidFill>
                <a:latin typeface="Montserrat Light" panose="00000400000000000000" pitchFamily="2" charset="0"/>
              </a:rPr>
              <a:t>Fördjupa teknisk och fysisk utveckling</a:t>
            </a:r>
          </a:p>
          <a:p>
            <a:pPr marL="342900" indent="-342900">
              <a:buFont typeface="Arial" panose="020B0604020202020204" pitchFamily="34" charset="0"/>
              <a:buChar char="•"/>
            </a:pPr>
            <a:r>
              <a:rPr lang="sv-SE" sz="2400">
                <a:solidFill>
                  <a:schemeClr val="bg1"/>
                </a:solidFill>
                <a:latin typeface="Montserrat Light" panose="00000400000000000000" pitchFamily="2" charset="0"/>
              </a:rPr>
              <a:t>Fortsätt att utveckla spelarnas tekniska färdigheter med mer avancerade moment och övningar.</a:t>
            </a:r>
          </a:p>
          <a:p>
            <a:pPr marL="342900" indent="-342900">
              <a:buFont typeface="Arial" panose="020B0604020202020204" pitchFamily="34" charset="0"/>
              <a:buChar char="•"/>
            </a:pPr>
            <a:r>
              <a:rPr lang="sv-SE" sz="2400">
                <a:solidFill>
                  <a:schemeClr val="bg1"/>
                </a:solidFill>
                <a:latin typeface="Montserrat Light" panose="00000400000000000000" pitchFamily="2" charset="0"/>
              </a:rPr>
              <a:t>Integrera fysisk träning som styrka, uthållighet och rörlighet för att stödja den tekniska utvecklingen.</a:t>
            </a:r>
            <a:br>
              <a:rPr lang="sv-SE" sz="2400">
                <a:solidFill>
                  <a:schemeClr val="bg1"/>
                </a:solidFill>
                <a:latin typeface="Montserrat Light" panose="00000400000000000000" pitchFamily="2" charset="0"/>
              </a:rPr>
            </a:br>
            <a:endParaRPr lang="sv-SE" sz="2400">
              <a:solidFill>
                <a:schemeClr val="bg1"/>
              </a:solidFill>
              <a:latin typeface="Montserrat Light" panose="00000400000000000000" pitchFamily="2" charset="0"/>
            </a:endParaRPr>
          </a:p>
          <a:p>
            <a:pPr>
              <a:buNone/>
            </a:pPr>
            <a:r>
              <a:rPr lang="sv-SE" sz="2400" b="1">
                <a:solidFill>
                  <a:srgbClr val="F5EF88"/>
                </a:solidFill>
                <a:latin typeface="Montserrat Light" panose="00000400000000000000" pitchFamily="2" charset="0"/>
              </a:rPr>
              <a:t>Främja psykologisk trygghet och motivation</a:t>
            </a:r>
          </a:p>
          <a:p>
            <a:pPr marL="342900" indent="-342900">
              <a:buFont typeface="Arial" panose="020B0604020202020204" pitchFamily="34" charset="0"/>
              <a:buChar char="•"/>
            </a:pPr>
            <a:r>
              <a:rPr lang="sv-SE" sz="2400">
                <a:solidFill>
                  <a:schemeClr val="bg1"/>
                </a:solidFill>
                <a:latin typeface="Montserrat Light" panose="00000400000000000000" pitchFamily="2" charset="0"/>
              </a:rPr>
              <a:t>Skapa en miljö där spelarna känner sig trygga att uttrycka sina åsikter och delta i problemlösning.</a:t>
            </a:r>
          </a:p>
          <a:p>
            <a:pPr marL="342900" indent="-342900">
              <a:buFont typeface="Arial" panose="020B0604020202020204" pitchFamily="34" charset="0"/>
              <a:buChar char="•"/>
            </a:pPr>
            <a:r>
              <a:rPr lang="sv-SE" sz="2400">
                <a:solidFill>
                  <a:schemeClr val="bg1"/>
                </a:solidFill>
                <a:latin typeface="Montserrat Light" panose="00000400000000000000" pitchFamily="2" charset="0"/>
              </a:rPr>
              <a:t>Använd positiv förstärkning och ge konstruktiv feedback för att stärka spelarnas självförtroende och motivation.</a:t>
            </a:r>
            <a:br>
              <a:rPr lang="sv-SE" sz="2400">
                <a:solidFill>
                  <a:schemeClr val="bg1"/>
                </a:solidFill>
                <a:latin typeface="Montserrat Light" panose="00000400000000000000" pitchFamily="2" charset="0"/>
              </a:rPr>
            </a:br>
            <a:endParaRPr lang="sv-SE" sz="2400">
              <a:solidFill>
                <a:schemeClr val="bg1"/>
              </a:solidFill>
              <a:latin typeface="Montserrat Light" panose="00000400000000000000" pitchFamily="2" charset="0"/>
            </a:endParaRPr>
          </a:p>
          <a:p>
            <a:pPr>
              <a:buNone/>
            </a:pPr>
            <a:r>
              <a:rPr lang="sv-SE" sz="2400" b="1">
                <a:solidFill>
                  <a:srgbClr val="F5EF88"/>
                </a:solidFill>
                <a:latin typeface="Montserrat Light" panose="00000400000000000000" pitchFamily="2" charset="0"/>
              </a:rPr>
              <a:t>Balans mellan idrott och återhämtning</a:t>
            </a:r>
          </a:p>
          <a:p>
            <a:pPr marL="342900" indent="-342900">
              <a:buFont typeface="Arial" panose="020B0604020202020204" pitchFamily="34" charset="0"/>
              <a:buChar char="•"/>
            </a:pPr>
            <a:r>
              <a:rPr lang="sv-SE" sz="2400">
                <a:solidFill>
                  <a:schemeClr val="bg1"/>
                </a:solidFill>
                <a:latin typeface="Montserrat Light" panose="00000400000000000000" pitchFamily="2" charset="0"/>
              </a:rPr>
              <a:t>Var medveten om att kraven ökar både inom idrotten och skolan under denna period, vilket kan leda till ökad stress.</a:t>
            </a:r>
          </a:p>
          <a:p>
            <a:pPr marL="342900" indent="-342900">
              <a:buFont typeface="Arial" panose="020B0604020202020204" pitchFamily="34" charset="0"/>
              <a:buChar char="•"/>
            </a:pPr>
            <a:r>
              <a:rPr lang="sv-SE" sz="2400">
                <a:solidFill>
                  <a:schemeClr val="bg1"/>
                </a:solidFill>
                <a:latin typeface="Montserrat Light" panose="00000400000000000000" pitchFamily="2" charset="0"/>
              </a:rPr>
              <a:t>Uppmuntra spelarna att fortsätta med andra idrotter och aktiviteter för att främja en allsidig utveckling och minska risken för överbelastning.</a:t>
            </a:r>
            <a:br>
              <a:rPr lang="sv-SE" sz="2400">
                <a:solidFill>
                  <a:schemeClr val="bg1"/>
                </a:solidFill>
                <a:latin typeface="Montserrat Light" panose="00000400000000000000" pitchFamily="2" charset="0"/>
              </a:rPr>
            </a:br>
            <a:endParaRPr lang="sv-SE" sz="2400">
              <a:solidFill>
                <a:schemeClr val="bg1"/>
              </a:solidFill>
              <a:latin typeface="Montserrat Light" panose="00000400000000000000" pitchFamily="2" charset="0"/>
            </a:endParaRPr>
          </a:p>
          <a:p>
            <a:pPr>
              <a:buNone/>
            </a:pPr>
            <a:r>
              <a:rPr lang="sv-SE" sz="2400" b="1">
                <a:solidFill>
                  <a:srgbClr val="F5EF88"/>
                </a:solidFill>
                <a:latin typeface="Montserrat Light" panose="00000400000000000000" pitchFamily="2" charset="0"/>
              </a:rPr>
              <a:t>Undvika toppning och selektering</a:t>
            </a:r>
          </a:p>
          <a:p>
            <a:pPr marL="342900" indent="-342900">
              <a:buFont typeface="Arial" panose="020B0604020202020204" pitchFamily="34" charset="0"/>
              <a:buChar char="•"/>
            </a:pPr>
            <a:r>
              <a:rPr lang="sv-SE" sz="2400">
                <a:solidFill>
                  <a:schemeClr val="bg1"/>
                </a:solidFill>
                <a:latin typeface="Montserrat Light" panose="00000400000000000000" pitchFamily="2" charset="0"/>
              </a:rPr>
              <a:t>Fokusera på individuell utveckling och lagets gemenskap snarare än kortsiktiga resultat.</a:t>
            </a:r>
          </a:p>
          <a:p>
            <a:pPr marL="342900" indent="-342900">
              <a:buFont typeface="Arial" panose="020B0604020202020204" pitchFamily="34" charset="0"/>
              <a:buChar char="•"/>
            </a:pPr>
            <a:r>
              <a:rPr lang="sv-SE" sz="2400">
                <a:solidFill>
                  <a:schemeClr val="bg1"/>
                </a:solidFill>
                <a:latin typeface="Montserrat Light" panose="00000400000000000000" pitchFamily="2" charset="0"/>
              </a:rPr>
              <a:t>Säkerställ att alla får speltid och att laget inte toppas för att vinna matcher – det långsiktiga lärandet är viktigare än resultat i denna ålder.</a:t>
            </a:r>
            <a:br>
              <a:rPr lang="sv-SE" sz="2400">
                <a:solidFill>
                  <a:schemeClr val="bg1"/>
                </a:solidFill>
                <a:latin typeface="Montserrat Light" panose="00000400000000000000" pitchFamily="2" charset="0"/>
              </a:rPr>
            </a:br>
            <a:endParaRPr lang="sv-SE" sz="2400">
              <a:solidFill>
                <a:schemeClr val="bg1"/>
              </a:solidFill>
              <a:latin typeface="Montserrat Light" panose="00000400000000000000" pitchFamily="2" charset="0"/>
            </a:endParaRPr>
          </a:p>
          <a:p>
            <a:r>
              <a:rPr lang="sv-SE" sz="2400">
                <a:solidFill>
                  <a:schemeClr val="bg1"/>
                </a:solidFill>
                <a:latin typeface="Montserrat Light" panose="00000400000000000000" pitchFamily="2" charset="0"/>
              </a:rPr>
              <a:t>Genom att följa dessa riktlinjer på röd nivå skapas en positiv och inkluderande innebandymiljö som lägger grunden för ett livslångt intresse för idrott.</a:t>
            </a:r>
          </a:p>
          <a:p>
            <a:pPr marR="0" lvl="0" algn="l" defTabSz="914400" rtl="0" eaLnBrk="0" fontAlgn="base" latinLnBrk="0" hangingPunct="0">
              <a:lnSpc>
                <a:spcPct val="100000"/>
              </a:lnSpc>
              <a:spcBef>
                <a:spcPct val="0"/>
              </a:spcBef>
              <a:spcAft>
                <a:spcPct val="0"/>
              </a:spcAft>
              <a:buClrTx/>
              <a:buSzTx/>
              <a:tabLst/>
            </a:pPr>
            <a:endParaRPr kumimoji="0" lang="sv-SE" altLang="sv-SE" sz="6600" b="0" i="0" u="none" strike="noStrike" cap="none" normalizeH="0" baseline="0">
              <a:ln>
                <a:noFill/>
              </a:ln>
              <a:solidFill>
                <a:schemeClr val="bg1"/>
              </a:solidFill>
              <a:effectLst/>
            </a:endParaRPr>
          </a:p>
        </p:txBody>
      </p:sp>
      <p:cxnSp>
        <p:nvCxnSpPr>
          <p:cNvPr id="2" name="Rak 17">
            <a:extLst>
              <a:ext uri="{FF2B5EF4-FFF2-40B4-BE49-F238E27FC236}">
                <a16:creationId xmlns:a16="http://schemas.microsoft.com/office/drawing/2014/main" id="{AF9B3BAA-BF6C-BE8C-CD11-707864CCD1BB}"/>
              </a:ext>
            </a:extLst>
          </p:cNvPr>
          <p:cNvCxnSpPr>
            <a:cxnSpLocks/>
          </p:cNvCxnSpPr>
          <p:nvPr/>
        </p:nvCxnSpPr>
        <p:spPr>
          <a:xfrm>
            <a:off x="-12794" y="3433706"/>
            <a:ext cx="24408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Rak 17">
            <a:extLst>
              <a:ext uri="{FF2B5EF4-FFF2-40B4-BE49-F238E27FC236}">
                <a16:creationId xmlns:a16="http://schemas.microsoft.com/office/drawing/2014/main" id="{AA173BED-16F1-8571-2597-24AC0A267527}"/>
              </a:ext>
            </a:extLst>
          </p:cNvPr>
          <p:cNvCxnSpPr>
            <a:cxnSpLocks/>
          </p:cNvCxnSpPr>
          <p:nvPr/>
        </p:nvCxnSpPr>
        <p:spPr>
          <a:xfrm>
            <a:off x="-19455" y="1949616"/>
            <a:ext cx="24408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4369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A694F0-5B50-C3B5-3E43-EE961A891D5B}"/>
            </a:ext>
          </a:extLst>
        </p:cNvPr>
        <p:cNvGrpSpPr/>
        <p:nvPr/>
      </p:nvGrpSpPr>
      <p:grpSpPr>
        <a:xfrm>
          <a:off x="0" y="0"/>
          <a:ext cx="0" cy="0"/>
          <a:chOff x="0" y="0"/>
          <a:chExt cx="0" cy="0"/>
        </a:xfrm>
      </p:grpSpPr>
      <p:sp>
        <p:nvSpPr>
          <p:cNvPr id="9" name="Rubrik 1">
            <a:extLst>
              <a:ext uri="{FF2B5EF4-FFF2-40B4-BE49-F238E27FC236}">
                <a16:creationId xmlns:a16="http://schemas.microsoft.com/office/drawing/2014/main" id="{F5278E21-B44C-8E3D-DB21-CC889104993C}"/>
              </a:ext>
            </a:extLst>
          </p:cNvPr>
          <p:cNvSpPr>
            <a:spLocks noGrp="1"/>
          </p:cNvSpPr>
          <p:nvPr>
            <p:ph type="title" idx="4294967295"/>
          </p:nvPr>
        </p:nvSpPr>
        <p:spPr>
          <a:xfrm>
            <a:off x="1689651" y="4514850"/>
            <a:ext cx="21029613" cy="2649538"/>
          </a:xfrm>
        </p:spPr>
        <p:txBody>
          <a:bodyPr>
            <a:normAutofit fontScale="90000"/>
          </a:bodyPr>
          <a:lstStyle/>
          <a:p>
            <a:pPr algn="ctr"/>
            <a:r>
              <a:rPr lang="sv-SE" sz="15999">
                <a:solidFill>
                  <a:srgbClr val="F5EF88"/>
                </a:solidFill>
                <a:latin typeface="Mongoose Regular" panose="02000000000000000000" pitchFamily="2" charset="77"/>
              </a:rPr>
              <a:t>Ledarskap och lärande</a:t>
            </a:r>
            <a:br>
              <a:rPr lang="sv-SE" sz="15999">
                <a:solidFill>
                  <a:srgbClr val="F5EF88"/>
                </a:solidFill>
                <a:latin typeface="Mongoose Regular" panose="02000000000000000000" pitchFamily="2" charset="77"/>
              </a:rPr>
            </a:br>
            <a:r>
              <a:rPr lang="sv-SE" sz="15999">
                <a:solidFill>
                  <a:schemeClr val="bg1"/>
                </a:solidFill>
                <a:latin typeface="Mongoose Regular" panose="02000000000000000000" pitchFamily="2" charset="77"/>
              </a:rPr>
              <a:t>Röd nivå</a:t>
            </a:r>
          </a:p>
        </p:txBody>
      </p:sp>
    </p:spTree>
    <p:extLst>
      <p:ext uri="{BB962C8B-B14F-4D97-AF65-F5344CB8AC3E}">
        <p14:creationId xmlns:p14="http://schemas.microsoft.com/office/powerpoint/2010/main" val="293751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A3E6CA-0939-9259-71C0-CCE4FDFD5DC0}"/>
            </a:ext>
          </a:extLst>
        </p:cNvPr>
        <p:cNvGrpSpPr/>
        <p:nvPr/>
      </p:nvGrpSpPr>
      <p:grpSpPr>
        <a:xfrm>
          <a:off x="0" y="0"/>
          <a:ext cx="0" cy="0"/>
          <a:chOff x="0" y="0"/>
          <a:chExt cx="0" cy="0"/>
        </a:xfrm>
      </p:grpSpPr>
      <p:sp>
        <p:nvSpPr>
          <p:cNvPr id="14" name="Rektangel med rundade hörn 11">
            <a:extLst>
              <a:ext uri="{FF2B5EF4-FFF2-40B4-BE49-F238E27FC236}">
                <a16:creationId xmlns:a16="http://schemas.microsoft.com/office/drawing/2014/main" id="{ECFF987B-B78C-B1AF-85CA-CE813510FAC5}"/>
              </a:ext>
            </a:extLst>
          </p:cNvPr>
          <p:cNvSpPr/>
          <p:nvPr/>
        </p:nvSpPr>
        <p:spPr>
          <a:xfrm>
            <a:off x="914401" y="1843653"/>
            <a:ext cx="22117050" cy="2211972"/>
          </a:xfrm>
          <a:prstGeom prst="rect">
            <a:avLst/>
          </a:prstGeom>
          <a:noFill/>
          <a:ln w="12700">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L="0" marR="0" lvl="0" indent="0" algn="ctr" defTabSz="1828686" rtl="0" eaLnBrk="1" fontAlgn="auto" latinLnBrk="0" hangingPunct="1">
              <a:lnSpc>
                <a:spcPct val="100000"/>
              </a:lnSpc>
              <a:spcBef>
                <a:spcPts val="0"/>
              </a:spcBef>
              <a:spcAft>
                <a:spcPts val="0"/>
              </a:spcAft>
              <a:buClrTx/>
              <a:buSzTx/>
              <a:buFontTx/>
              <a:buNone/>
              <a:tabLst/>
              <a:defRPr/>
            </a:pPr>
            <a:r>
              <a:rPr kumimoji="0" lang="sv-SE" sz="8500" b="0" i="0" u="none" strike="noStrike" kern="1200" cap="none" spc="0" normalizeH="0" baseline="0" noProof="0">
                <a:ln>
                  <a:noFill/>
                </a:ln>
                <a:solidFill>
                  <a:srgbClr val="F5EF88"/>
                </a:solidFill>
                <a:effectLst/>
                <a:uLnTx/>
                <a:uFillTx/>
                <a:latin typeface="Mongoose Regular"/>
                <a:ea typeface="+mn-ea"/>
                <a:cs typeface="+mn-cs"/>
              </a:rPr>
              <a:t>Ledarskap och lärande - </a:t>
            </a:r>
            <a:r>
              <a:rPr lang="sv-SE" sz="8500">
                <a:solidFill>
                  <a:schemeClr val="bg1"/>
                </a:solidFill>
                <a:latin typeface="Mongoose Regular"/>
              </a:rPr>
              <a:t>Röd</a:t>
            </a:r>
            <a:r>
              <a:rPr kumimoji="0" lang="sv-SE" sz="8500" b="0" i="0" u="none" strike="noStrike" kern="1200" cap="none" spc="0" normalizeH="0" baseline="0" noProof="0">
                <a:ln>
                  <a:noFill/>
                </a:ln>
                <a:solidFill>
                  <a:schemeClr val="bg1"/>
                </a:solidFill>
                <a:effectLst/>
                <a:uLnTx/>
                <a:uFillTx/>
                <a:latin typeface="Mongoose Regular"/>
                <a:ea typeface="+mn-ea"/>
                <a:cs typeface="+mn-cs"/>
              </a:rPr>
              <a:t> nivå </a:t>
            </a:r>
          </a:p>
          <a:p>
            <a:pPr marL="0" marR="0" lvl="0" indent="0" algn="ctr" defTabSz="1828686" rtl="0" eaLnBrk="1" fontAlgn="auto" latinLnBrk="0" hangingPunct="1">
              <a:lnSpc>
                <a:spcPct val="100000"/>
              </a:lnSpc>
              <a:spcBef>
                <a:spcPts val="0"/>
              </a:spcBef>
              <a:spcAft>
                <a:spcPts val="0"/>
              </a:spcAft>
              <a:buClrTx/>
              <a:buSzTx/>
              <a:buFontTx/>
              <a:buNone/>
              <a:tabLst/>
              <a:defRPr/>
            </a:pPr>
            <a:endParaRPr kumimoji="0" lang="sv-SE" sz="3200" b="1" i="0" u="none" strike="noStrike" kern="1200" cap="none" spc="0" normalizeH="0" baseline="0" noProof="0">
              <a:ln>
                <a:noFill/>
              </a:ln>
              <a:solidFill>
                <a:srgbClr val="F5EF88"/>
              </a:solidFill>
              <a:effectLst/>
              <a:uLnTx/>
              <a:uFillTx/>
              <a:latin typeface="Montserrat SemiBold" pitchFamily="2" charset="77"/>
              <a:ea typeface="+mn-ea"/>
              <a:cs typeface="+mn-cs"/>
            </a:endParaRPr>
          </a:p>
        </p:txBody>
      </p:sp>
      <p:sp>
        <p:nvSpPr>
          <p:cNvPr id="4" name="Rectangle 1">
            <a:extLst>
              <a:ext uri="{FF2B5EF4-FFF2-40B4-BE49-F238E27FC236}">
                <a16:creationId xmlns:a16="http://schemas.microsoft.com/office/drawing/2014/main" id="{1C811BEC-53A9-787E-24AB-87AC2EC59638}"/>
              </a:ext>
            </a:extLst>
          </p:cNvPr>
          <p:cNvSpPr>
            <a:spLocks noChangeArrowheads="1"/>
          </p:cNvSpPr>
          <p:nvPr/>
        </p:nvSpPr>
        <p:spPr bwMode="auto">
          <a:xfrm>
            <a:off x="2726015" y="4830240"/>
            <a:ext cx="18930381" cy="6093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sv-SE" altLang="sv-SE" sz="3000" b="0" i="0" u="none" strike="noStrike" cap="none" normalizeH="0" baseline="0">
                <a:ln>
                  <a:noFill/>
                </a:ln>
                <a:solidFill>
                  <a:srgbClr val="F5EF88"/>
                </a:solidFill>
                <a:effectLst/>
                <a:latin typeface="Montserrat Light" panose="00000400000000000000" pitchFamily="2" charset="0"/>
                <a:cs typeface="Assistant" pitchFamily="2" charset="-79"/>
              </a:rPr>
              <a:t>Tänk på att anpassa ditt ledarskap till gruppens kunnande och mognad. Här vill spelarna ofta ha mer personlig feedback, exempelvis gällande styrkor och utvecklingsområden och vilken roll de har i laget.</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sv-SE" altLang="sv-SE" sz="3000" b="0" i="0" u="none" strike="noStrike" cap="none" normalizeH="0" baseline="0">
              <a:ln>
                <a:noFill/>
              </a:ln>
              <a:solidFill>
                <a:srgbClr val="F5EF88"/>
              </a:solidFill>
              <a:effectLst/>
              <a:latin typeface="Montserrat Light" panose="00000400000000000000" pitchFamily="2" charset="0"/>
              <a:cs typeface="Assistant" pitchFamily="2" charset="-79"/>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sv-SE" altLang="sv-SE" sz="3000" b="0" i="0" u="none" strike="noStrike" cap="none" normalizeH="0" baseline="0">
                <a:ln>
                  <a:noFill/>
                </a:ln>
                <a:solidFill>
                  <a:schemeClr val="bg1"/>
                </a:solidFill>
                <a:effectLst/>
                <a:latin typeface="Montserrat Light" panose="00000400000000000000" pitchFamily="2" charset="0"/>
                <a:cs typeface="Assistant" pitchFamily="2" charset="-79"/>
              </a:rPr>
              <a:t>Involvera spelarna genom att låta dem ta större ansvar. Gör övningar där du sätter ramarna men där spelarna får komma fram till olika lösningar – till exempel skapa målchanser, göra sig spelbar etc. Fokusera på spelarnas förståelse av det ni tränar. På så sätt förstärks deras lärande så att det pågår också mellan träningarna, t.ex. när de ser andra spela, tar del av matcher i olika media med mera.</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sv-SE" altLang="sv-SE" sz="3000" b="0" i="0" u="none" strike="noStrike" cap="none" normalizeH="0" baseline="0">
              <a:ln>
                <a:noFill/>
              </a:ln>
              <a:solidFill>
                <a:srgbClr val="F5EF88"/>
              </a:solidFill>
              <a:effectLst/>
              <a:latin typeface="Montserrat Light" panose="00000400000000000000" pitchFamily="2" charset="0"/>
              <a:cs typeface="Assistant" pitchFamily="2" charset="-79"/>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sv-SE" altLang="sv-SE" sz="3000" b="0" i="0" u="none" strike="noStrike" cap="none" normalizeH="0" baseline="0">
                <a:ln>
                  <a:noFill/>
                </a:ln>
                <a:solidFill>
                  <a:srgbClr val="F5EF88"/>
                </a:solidFill>
                <a:effectLst/>
                <a:latin typeface="Montserrat Light" panose="00000400000000000000" pitchFamily="2" charset="0"/>
                <a:cs typeface="Assistant" pitchFamily="2" charset="-79"/>
              </a:rPr>
              <a:t>Med ökad ålder och högre nivå ställs högre krav på den samlade kompetensen i ledar-/tränarteamet. Det handlar naturligtvis om innebandykunnande, men också om träning/träningsplanering, idrottsskador, kost etcetera. </a:t>
            </a:r>
            <a:endParaRPr kumimoji="0" lang="sv-SE" altLang="sv-SE" sz="3000" b="0" i="0" u="none" strike="noStrike" cap="none" normalizeH="0" baseline="0">
              <a:ln>
                <a:noFill/>
              </a:ln>
              <a:solidFill>
                <a:srgbClr val="F5EF88"/>
              </a:solidFill>
              <a:effectLst/>
              <a:latin typeface="Montserrat Light" panose="00000400000000000000" pitchFamily="2" charset="0"/>
            </a:endParaRPr>
          </a:p>
        </p:txBody>
      </p:sp>
      <p:cxnSp>
        <p:nvCxnSpPr>
          <p:cNvPr id="2" name="Rak 17">
            <a:extLst>
              <a:ext uri="{FF2B5EF4-FFF2-40B4-BE49-F238E27FC236}">
                <a16:creationId xmlns:a16="http://schemas.microsoft.com/office/drawing/2014/main" id="{5F5DF31A-F056-7184-FEA3-A16E719998A2}"/>
              </a:ext>
            </a:extLst>
          </p:cNvPr>
          <p:cNvCxnSpPr>
            <a:cxnSpLocks/>
          </p:cNvCxnSpPr>
          <p:nvPr/>
        </p:nvCxnSpPr>
        <p:spPr>
          <a:xfrm>
            <a:off x="-19455" y="1949616"/>
            <a:ext cx="24408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 name="Rak 17">
            <a:extLst>
              <a:ext uri="{FF2B5EF4-FFF2-40B4-BE49-F238E27FC236}">
                <a16:creationId xmlns:a16="http://schemas.microsoft.com/office/drawing/2014/main" id="{BE9EB0F1-5178-83BD-F7D4-EB312E78FBCB}"/>
              </a:ext>
            </a:extLst>
          </p:cNvPr>
          <p:cNvCxnSpPr>
            <a:cxnSpLocks/>
          </p:cNvCxnSpPr>
          <p:nvPr/>
        </p:nvCxnSpPr>
        <p:spPr>
          <a:xfrm>
            <a:off x="-25587" y="3344418"/>
            <a:ext cx="24408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8332748"/>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 - med instruktion  -  Skrivskyddad" id="{D78FE05E-83B6-47BC-8DD6-BE8CAB9D862A}" vid="{7C7EAAC4-9706-493F-9CCE-21FDAE4B9F24}"/>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11124406ECA464D8A4194C7137022BA" ma:contentTypeVersion="7" ma:contentTypeDescription="Create a new document." ma:contentTypeScope="" ma:versionID="7f76a604f548d8628f0287239e351606">
  <xsd:schema xmlns:xsd="http://www.w3.org/2001/XMLSchema" xmlns:xs="http://www.w3.org/2001/XMLSchema" xmlns:p="http://schemas.microsoft.com/office/2006/metadata/properties" xmlns:ns2="349ff3d5-b8f1-4116-a39d-51f255c14179" targetNamespace="http://schemas.microsoft.com/office/2006/metadata/properties" ma:root="true" ma:fieldsID="aaf92b07659aa1e5ffcd8570aec8eaaa" ns2:_="">
    <xsd:import namespace="349ff3d5-b8f1-4116-a39d-51f255c1417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9ff3d5-b8f1-4116-a39d-51f255c141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3DB7C3C-9700-4C2C-BF86-A9D3B6F4F4D4}">
  <ds:schemaRefs>
    <ds:schemaRef ds:uri="349ff3d5-b8f1-4116-a39d-51f255c1417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586EDD54-F841-41C0-81B3-87C37C22FC7F}">
  <ds:schemaRefs>
    <ds:schemaRef ds:uri="http://schemas.microsoft.com/sharepoint/v3/contenttype/forms"/>
  </ds:schemaRefs>
</ds:datastoreItem>
</file>

<file path=customXml/itemProps3.xml><?xml version="1.0" encoding="utf-8"?>
<ds:datastoreItem xmlns:ds="http://schemas.openxmlformats.org/officeDocument/2006/customXml" ds:itemID="{1A7DC7FE-D2D0-40E4-ABD0-F582253FA5E8}">
  <ds:schemaRefs>
    <ds:schemaRef ds:uri="349ff3d5-b8f1-4116-a39d-51f255c1417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docMetadata/LabelInfo.xml><?xml version="1.0" encoding="utf-8"?>
<clbl:labelList xmlns:clbl="http://schemas.microsoft.com/office/2020/mipLabelMetadata">
  <clbl:label id="{ef4e4404-aa61-4aab-88dc-379abfc36553}" enabled="0" method="" siteId="{ef4e4404-aa61-4aab-88dc-379abfc36553}" removed="1"/>
</clbl:labelList>
</file>

<file path=docProps/app.xml><?xml version="1.0" encoding="utf-8"?>
<Properties xmlns="http://schemas.openxmlformats.org/officeDocument/2006/extended-properties" xmlns:vt="http://schemas.openxmlformats.org/officeDocument/2006/docPropsVTypes">
  <Template>GU - Inledning</Template>
  <TotalTime>147</TotalTime>
  <Words>8341</Words>
  <Application>Microsoft Office PowerPoint</Application>
  <PresentationFormat>Anpassad</PresentationFormat>
  <Paragraphs>803</Paragraphs>
  <Slides>50</Slides>
  <Notes>50</Notes>
  <HiddenSlides>0</HiddenSlides>
  <MMClips>0</MMClips>
  <ScaleCrop>false</ScaleCrop>
  <HeadingPairs>
    <vt:vector size="6" baseType="variant">
      <vt:variant>
        <vt:lpstr>Använt teckensnitt</vt:lpstr>
      </vt:variant>
      <vt:variant>
        <vt:i4>8</vt:i4>
      </vt:variant>
      <vt:variant>
        <vt:lpstr>Tema</vt:lpstr>
      </vt:variant>
      <vt:variant>
        <vt:i4>1</vt:i4>
      </vt:variant>
      <vt:variant>
        <vt:lpstr>Bildrubriker</vt:lpstr>
      </vt:variant>
      <vt:variant>
        <vt:i4>50</vt:i4>
      </vt:variant>
    </vt:vector>
  </HeadingPairs>
  <TitlesOfParts>
    <vt:vector size="59" baseType="lpstr">
      <vt:lpstr>Montserrat Light</vt:lpstr>
      <vt:lpstr>Montserrat</vt:lpstr>
      <vt:lpstr>Arial</vt:lpstr>
      <vt:lpstr>Open sans</vt:lpstr>
      <vt:lpstr>Mongoose Regular</vt:lpstr>
      <vt:lpstr>-apple-system</vt:lpstr>
      <vt:lpstr>Calibri Light</vt:lpstr>
      <vt:lpstr>Montserrat SemiBold</vt:lpstr>
      <vt:lpstr>Office-tema</vt:lpstr>
      <vt:lpstr>SPELARUTVECKLINGSPLAN</vt:lpstr>
      <vt:lpstr>INTRODUKTION -  Röd nivå 12-16 år</vt:lpstr>
      <vt:lpstr>INNEHÅLLSFÖRTECKNING- Röd nivå (12-16 år)</vt:lpstr>
      <vt:lpstr>Svensk Innebandys Utvecklingsmodell Röd nivå</vt:lpstr>
      <vt:lpstr>PowerPoint-presentation</vt:lpstr>
      <vt:lpstr>Den goda innebandymiljön  Röd nivå</vt:lpstr>
      <vt:lpstr>PowerPoint-presentation</vt:lpstr>
      <vt:lpstr>Ledarskap och lärande Röd nivå</vt:lpstr>
      <vt:lpstr>PowerPoint-presentation</vt:lpstr>
      <vt:lpstr>GRUNDPRINCIPER  för (förening) på röd nivå</vt:lpstr>
      <vt:lpstr>Röd nivå 12-16 år - Träna för att träna</vt:lpstr>
      <vt:lpstr>12-14 år SPEL, TRÄNING OCH PLANERING</vt:lpstr>
      <vt:lpstr>PowerPoint-presentation</vt:lpstr>
      <vt:lpstr>PowerPoint-presentation</vt:lpstr>
      <vt:lpstr>15-16 år SPEL, TRÄNING OCH PLANERING</vt:lpstr>
      <vt:lpstr>PowerPoint-presentation</vt:lpstr>
      <vt:lpstr>PowerPoint-presentation</vt:lpstr>
      <vt:lpstr>FOKUSOMRÅDEN  FÄRDIGHETER, BETEENDEN OCH SPELFÖRSTÅELSE  RÖD NIVÅ</vt:lpstr>
      <vt:lpstr>BEGREPPSDEFINITION</vt:lpstr>
      <vt:lpstr>FOKUSOMRÅDEN  </vt:lpstr>
      <vt:lpstr>UTESPELARE</vt:lpstr>
      <vt:lpstr>DEFINITIONER UTESPELARE </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MÅLVAKT</vt:lpstr>
      <vt:lpstr>DEFINITIONER</vt:lpstr>
      <vt:lpstr>PowerPoint-presentation</vt:lpstr>
      <vt:lpstr>PowerPoint-presentation</vt:lpstr>
      <vt:lpstr>PowerPoint-presentation</vt:lpstr>
      <vt:lpstr>PowerPoint-presentation</vt:lpstr>
      <vt:lpstr>PowerPoint-presentation</vt:lpstr>
      <vt:lpstr>PowerPoint-presentation</vt:lpstr>
      <vt:lpstr>PowerPoint-presentation</vt:lpstr>
      <vt:lpstr>LAGET</vt:lpstr>
      <vt:lpstr>PowerPoint-presentation</vt:lpstr>
      <vt:lpstr>SPEL NÄR MOTSTÅNDARLAGET HAR BOLLEN</vt:lpstr>
      <vt:lpstr>SPEL NÄR DET EGNA LAGET HAR BOLLEN</vt:lpstr>
      <vt:lpstr>PowerPoint-presentation</vt:lpstr>
      <vt:lpstr>TRÄNINGEN</vt:lpstr>
      <vt:lpstr>MILJÖ – BOLLTOUCHPRINCIPEN</vt:lpstr>
      <vt:lpstr>VERKSAMHETSPLANERING OCH UTVÄRDERING</vt:lpstr>
      <vt:lpstr>PowerPoint-presentation</vt:lpstr>
      <vt:lpstr>EXEMPEL PÅ TIDSLINJE I FÖRENINGEN- Röd nivå</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Spelarutvecklingsplan för förening- Röd nivå (Mall)</dc:title>
  <dc:creator>Johan Libäck (Värmland)</dc:creator>
  <cp:lastModifiedBy>Hanna Wiklund (Svenska IBF)</cp:lastModifiedBy>
  <cp:revision>2</cp:revision>
  <dcterms:created xsi:type="dcterms:W3CDTF">2018-08-15T10:34:53Z</dcterms:created>
  <dcterms:modified xsi:type="dcterms:W3CDTF">2025-09-26T07:36:11Z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0x010100111124406ECA464D8A4194C7137022BA</vt:lpwstr>
  </property>
  <property fmtid="{D5CDD505-2E9C-101B-9397-08002B2CF9AE}" pid="3" name="MediaServiceImageTags">
    <vt:lpwstr/>
  </property>
</Properties>
</file>